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3"/>
  </p:notesMasterIdLst>
  <p:handoutMasterIdLst>
    <p:handoutMasterId r:id="rId14"/>
  </p:handoutMasterIdLst>
  <p:sldIdLst>
    <p:sldId id="259" r:id="rId3"/>
    <p:sldId id="261"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53C87902-D2D5-4A38-8060-E7BAC1E81F2A}" type="slidenum">
              <a:rPr lang="en-GB" altLang="en-US"/>
              <a:pPr/>
              <a:t>‹#›</a:t>
            </a:fld>
            <a:endParaRPr lang="en-GB" altLang="en-US"/>
          </a:p>
        </p:txBody>
      </p:sp>
    </p:spTree>
    <p:extLst>
      <p:ext uri="{BB962C8B-B14F-4D97-AF65-F5344CB8AC3E}">
        <p14:creationId xmlns:p14="http://schemas.microsoft.com/office/powerpoint/2010/main" val="2114889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DB2C048A-E6C7-4779-AA5C-195A079F6F45}" type="slidenum">
              <a:rPr lang="en-GB" altLang="en-US"/>
              <a:pPr/>
              <a:t>‹#›</a:t>
            </a:fld>
            <a:endParaRPr lang="en-GB" altLang="en-US"/>
          </a:p>
        </p:txBody>
      </p:sp>
    </p:spTree>
    <p:extLst>
      <p:ext uri="{BB962C8B-B14F-4D97-AF65-F5344CB8AC3E}">
        <p14:creationId xmlns:p14="http://schemas.microsoft.com/office/powerpoint/2010/main" val="8860041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0504A5-23CE-4E89-9FFF-86BD30C39A7D}" type="slidenum">
              <a:rPr lang="en-GB" altLang="en-US"/>
              <a:pPr/>
              <a:t>1</a:t>
            </a:fld>
            <a:endParaRPr lang="en-GB"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5950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23AFA93-C516-401E-BEB5-01D2EC0620DC}" type="slidenum">
              <a:rPr lang="en-GB" altLang="en-US" sz="1200">
                <a:latin typeface="Times New Roman" panose="02020603050405020304" pitchFamily="18" charset="0"/>
              </a:rPr>
              <a:pPr/>
              <a:t>10</a:t>
            </a:fld>
            <a:endParaRPr lang="en-GB" altLang="en-US" sz="1200">
              <a:latin typeface="Times New Roman" panose="02020603050405020304"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r>
              <a:rPr lang="en-GB" altLang="en-US" smtClean="0"/>
              <a:t>This slide simply summarises the key points covered in this chapter. Students may be asked to suggest an example in each case, eg state one specific legal right of an employer; state one specific legal right of an employee; state one statutory right (of either); give an example of a contractual right.</a:t>
            </a:r>
          </a:p>
        </p:txBody>
      </p:sp>
    </p:spTree>
    <p:extLst>
      <p:ext uri="{BB962C8B-B14F-4D97-AF65-F5344CB8AC3E}">
        <p14:creationId xmlns:p14="http://schemas.microsoft.com/office/powerpoint/2010/main" val="2337534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12D1FFB-209A-4DAD-84B6-6194A270FFB7}" type="slidenum">
              <a:rPr lang="en-GB" altLang="en-US" sz="1200">
                <a:latin typeface="Times New Roman" panose="02020603050405020304" pitchFamily="18" charset="0"/>
              </a:rPr>
              <a:pPr/>
              <a:t>2</a:t>
            </a:fld>
            <a:endParaRPr lang="en-GB" altLang="en-US" sz="1200">
              <a:latin typeface="Times New Roman"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r>
              <a:rPr lang="en-GB" altLang="en-US" smtClean="0"/>
              <a:t>Students should understand that rights and responsibilities are the opposite sides of the same coin. An employee has the right to be paid according to his/her contract. It is therefore the employer’s responsibility to ensure each employee is paid correctly. </a:t>
            </a:r>
          </a:p>
          <a:p>
            <a:r>
              <a:rPr lang="en-GB" altLang="en-US" smtClean="0"/>
              <a:t>It will be very useful for students to understand the difference between statutory rights (as in the legal slides that follow) and contractual rights. For instance, it is a statutory right to join a trade union. It is not a statutory right to join a staff association, but may be included in the contract, so is therefore a contractual right. </a:t>
            </a:r>
          </a:p>
        </p:txBody>
      </p:sp>
    </p:spTree>
    <p:extLst>
      <p:ext uri="{BB962C8B-B14F-4D97-AF65-F5344CB8AC3E}">
        <p14:creationId xmlns:p14="http://schemas.microsoft.com/office/powerpoint/2010/main" val="160830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42E8F82-B669-4840-AD1D-9C35E2882CCE}" type="slidenum">
              <a:rPr lang="en-GB" altLang="en-US" sz="1200">
                <a:latin typeface="Times New Roman" panose="02020603050405020304" pitchFamily="18" charset="0"/>
              </a:rPr>
              <a:pPr/>
              <a:t>3</a:t>
            </a:fld>
            <a:endParaRPr lang="en-GB" altLang="en-US" sz="1200">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r>
              <a:rPr lang="en-GB" altLang="en-US" smtClean="0"/>
              <a:t>The difference between express terms and implied terms should be made clear. Express terms are those clearly stated, eg hours of work, location, holiday entitlement, notification of absence if sick etc. Implied terms include being reasonably competent (and not claiming to have skills at interview which are not possessed), being ‘ready and willing’ to do the work, taking reasonable care of employer’s property, being prepared to carry out reasonable instruction/requests, not giving away confidential information, behaving responsibility, being prepared to change if the job changes. It may also be useful to discuss the fact that implied terms may be expressly stated if they are felt to be very important – such as confidentiality clauses in many contracts.</a:t>
            </a:r>
          </a:p>
        </p:txBody>
      </p:sp>
    </p:spTree>
    <p:extLst>
      <p:ext uri="{BB962C8B-B14F-4D97-AF65-F5344CB8AC3E}">
        <p14:creationId xmlns:p14="http://schemas.microsoft.com/office/powerpoint/2010/main" val="867627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0C93E81-9700-4AD7-8D35-D834A8537687}" type="slidenum">
              <a:rPr lang="en-GB" altLang="en-US" sz="1200">
                <a:latin typeface="Times New Roman" panose="02020603050405020304" pitchFamily="18" charset="0"/>
              </a:rPr>
              <a:pPr/>
              <a:t>4</a:t>
            </a:fld>
            <a:endParaRPr lang="en-GB" altLang="en-US" sz="1200">
              <a:latin typeface="Times New Roman" panose="02020603050405020304"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r>
              <a:rPr lang="en-GB" altLang="en-US" smtClean="0"/>
              <a:t>Students should know that to disregard the terms of a contract = to ‘breach’ it. An employer would breach it if the employee was not paid as agreed, did not receive an itemised pay slip, did not receive 4 weeks’ paid holiday and redundancy pay if they have worked longer than 2 years. These are statutory rights. Examples of breach of contract would be if the terms and conditions were changed unilaterally without the employee being consulted, especially if the change would be detrimental. (Legal remedies are discussed in 2.12).</a:t>
            </a:r>
          </a:p>
          <a:p>
            <a:r>
              <a:rPr lang="en-GB" altLang="en-US" smtClean="0"/>
              <a:t>Training rights can vary, depending upon age. Only at 16/17 is there a legal right to be trained apart from in relation to health and safety. It is a statutory right to join a trade union and to be allowed access to personal data held by an employer.</a:t>
            </a:r>
          </a:p>
        </p:txBody>
      </p:sp>
    </p:spTree>
    <p:extLst>
      <p:ext uri="{BB962C8B-B14F-4D97-AF65-F5344CB8AC3E}">
        <p14:creationId xmlns:p14="http://schemas.microsoft.com/office/powerpoint/2010/main" val="4048967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43734B5-4F3D-4171-B657-7B5D28E8CE94}" type="slidenum">
              <a:rPr lang="en-GB" altLang="en-US" sz="1200">
                <a:latin typeface="Times New Roman" panose="02020603050405020304" pitchFamily="18" charset="0"/>
              </a:rPr>
              <a:pPr/>
              <a:t>5</a:t>
            </a:fld>
            <a:endParaRPr lang="en-GB" altLang="en-US" sz="1200">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r>
              <a:rPr lang="en-GB" altLang="en-US" smtClean="0"/>
              <a:t>The importance of ensuring jobs are truly equal can cause problems. There can be genuine reasons for differences, eg one person is more experienced/has more qualifications or there is a difference in job content which justifies the difference. </a:t>
            </a:r>
          </a:p>
          <a:p>
            <a:r>
              <a:rPr lang="en-GB" altLang="en-US" smtClean="0"/>
              <a:t>Students need to understand what ‘discrimination’ means, ie treating a person or group of people differently, eg during an interview, providing opportunities for training or promotion. Disability Discrimination can relate to existing employees who develop a long-term disability or illness – and reasonable adjustments to the workplace must be made. An example is someone who can no longer stand or sit for long periods of time. </a:t>
            </a:r>
          </a:p>
          <a:p>
            <a:r>
              <a:rPr lang="en-GB" altLang="en-US" smtClean="0"/>
              <a:t>The Working Time Regs also provide for rest breaks (see Student Handbook). Exemptions include the self-employed, police, junior doctors or the armed forces. It may be interesting to ask students why these categories of workers are not covered by the legislation.</a:t>
            </a:r>
          </a:p>
        </p:txBody>
      </p:sp>
    </p:spTree>
    <p:extLst>
      <p:ext uri="{BB962C8B-B14F-4D97-AF65-F5344CB8AC3E}">
        <p14:creationId xmlns:p14="http://schemas.microsoft.com/office/powerpoint/2010/main" val="104992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655F5D2-0E6B-403A-8058-6F3A3E07527C}" type="slidenum">
              <a:rPr lang="en-GB" altLang="en-US" sz="1200">
                <a:latin typeface="Times New Roman" panose="02020603050405020304" pitchFamily="18" charset="0"/>
              </a:rPr>
              <a:pPr/>
              <a:t>6</a:t>
            </a:fld>
            <a:endParaRPr lang="en-GB" altLang="en-US" sz="120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GB" altLang="en-US" smtClean="0"/>
              <a:t>Both Acts mentioned on this slide provided additional rights to employees. These have been further strengthened by the </a:t>
            </a:r>
            <a:r>
              <a:rPr lang="en-US" altLang="en-US" smtClean="0">
                <a:cs typeface="Times New Roman" panose="02020603050405020304" pitchFamily="18" charset="0"/>
              </a:rPr>
              <a:t>the Part-Time Workers (Prevention of Less Favourable Treatment) Regulations</a:t>
            </a:r>
            <a:r>
              <a:rPr lang="en-GB" altLang="en-US" smtClean="0"/>
              <a:t> (see chapter 2.10) which has prevented discrimination against part-time staff. In addition, the Employment Bill 2001 proposes additional rights. The general trend is for more rights to be given to employees. It may be useful to discuss with students how this can affect businesses – particularly small firms with only a few staff.</a:t>
            </a:r>
          </a:p>
          <a:p>
            <a:r>
              <a:rPr lang="en-GB" altLang="en-US" smtClean="0"/>
              <a:t>You may wish to mention that since October 2000, temporary workers have had the same rights as permanent staff, unless they are employed by an agency.</a:t>
            </a:r>
          </a:p>
        </p:txBody>
      </p:sp>
    </p:spTree>
    <p:extLst>
      <p:ext uri="{BB962C8B-B14F-4D97-AF65-F5344CB8AC3E}">
        <p14:creationId xmlns:p14="http://schemas.microsoft.com/office/powerpoint/2010/main" val="978471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B63248E-2539-42CA-9519-53B3A22BBA60}" type="slidenum">
              <a:rPr lang="en-GB" altLang="en-US" sz="1200">
                <a:latin typeface="Times New Roman" panose="02020603050405020304" pitchFamily="18" charset="0"/>
              </a:rPr>
              <a:pPr/>
              <a:t>7</a:t>
            </a:fld>
            <a:endParaRPr lang="en-GB" altLang="en-US" sz="1200">
              <a:latin typeface="Times New Roman"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r>
              <a:rPr lang="en-GB" altLang="en-US" smtClean="0"/>
              <a:t>Full details of the Health and Safety at Work Act are given in the Student Handbook, as well as </a:t>
            </a:r>
            <a:r>
              <a:rPr lang="en-US" altLang="en-US" smtClean="0">
                <a:cs typeface="Times New Roman" panose="02020603050405020304" pitchFamily="18" charset="0"/>
              </a:rPr>
              <a:t>The Workplace (Health, Safety and Welfare) Regulations 1992</a:t>
            </a:r>
            <a:r>
              <a:rPr lang="en-GB" altLang="en-US" smtClean="0"/>
              <a:t>. The key point is that students should understand that health and safety laws must be obeyed by both employers and employees. A list of Regulations is included in the Handbook – these include The Display Screen Equipment Re.g. (for computers), The Management of Health and Safety at Work Regs, </a:t>
            </a:r>
            <a:r>
              <a:rPr lang="en-US" altLang="en-US" smtClean="0">
                <a:cs typeface="Times New Roman" panose="02020603050405020304" pitchFamily="18" charset="0"/>
              </a:rPr>
              <a:t>The Health and Safety (First Aid) Regulations etc. The list includes all those regulations which would be most likely to apply to general businesses. </a:t>
            </a:r>
            <a:endParaRPr lang="en-GB" altLang="en-US" smtClean="0">
              <a:cs typeface="Times New Roman" panose="02020603050405020304" pitchFamily="18" charset="0"/>
            </a:endParaRPr>
          </a:p>
        </p:txBody>
      </p:sp>
    </p:spTree>
    <p:extLst>
      <p:ext uri="{BB962C8B-B14F-4D97-AF65-F5344CB8AC3E}">
        <p14:creationId xmlns:p14="http://schemas.microsoft.com/office/powerpoint/2010/main" val="3179105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A0CC2E3-34AF-4D39-BF6E-F3487C9E328C}" type="slidenum">
              <a:rPr lang="en-GB" altLang="en-US" sz="1200">
                <a:latin typeface="Times New Roman" panose="02020603050405020304" pitchFamily="18" charset="0"/>
              </a:rPr>
              <a:pPr/>
              <a:t>8</a:t>
            </a:fld>
            <a:endParaRPr lang="en-GB" altLang="en-US" sz="1200">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r>
              <a:rPr lang="en-GB" altLang="en-US" smtClean="0"/>
              <a:t>Under HASAWA all employers with 5+ employees must have a written safety policy. They will also have procedures for employees which cover emergencies such as a fire alarm, gas leak or bomb scare. Accidents are covered by the Management of Health and Safety at Work Regulations, which includes risk assessments. It may be useful to explain the difference between a hazard and a risk. A hazard is something which can potentially cause harm (e.g. a broken bottle) a risk is the chance of being injured (high, medium or low). Risk control means reducing the danger from hazards and potential hazards.</a:t>
            </a:r>
          </a:p>
          <a:p>
            <a:r>
              <a:rPr lang="en-GB" altLang="en-US" smtClean="0"/>
              <a:t>The role of key staff – and the function of a safety committee – is covered in the Student Handbook. Students should be aware that the type of people involved in health and safety may vary from one business organisation to another. Not all will have a safety officer, for example, or safety reps. </a:t>
            </a:r>
          </a:p>
        </p:txBody>
      </p:sp>
    </p:spTree>
    <p:extLst>
      <p:ext uri="{BB962C8B-B14F-4D97-AF65-F5344CB8AC3E}">
        <p14:creationId xmlns:p14="http://schemas.microsoft.com/office/powerpoint/2010/main" val="2715769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045A07F-4694-42D7-856C-1EB49DF39AB9}" type="slidenum">
              <a:rPr lang="en-GB" altLang="en-US" sz="1200">
                <a:latin typeface="Times New Roman" panose="02020603050405020304" pitchFamily="18" charset="0"/>
              </a:rPr>
              <a:pPr/>
              <a:t>9</a:t>
            </a:fld>
            <a:endParaRPr lang="en-GB" altLang="en-US" sz="1200">
              <a:latin typeface="Times New Roman" panose="02020603050405020304"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r>
              <a:rPr lang="en-GB" altLang="en-US" smtClean="0"/>
              <a:t>This Act gives people rights over the information held about them, who can hold it and how it can be used. Employees can be charged for access (currently £10) and will receive information about how it is processed and who else can have access to it. The employer has to change personal details which are incorrect or out-of-date. Customers have similar rights, however there are exemptions. These include records held for national security; crime detection; taxation; health, education and social work; research, history or statistics; domestic use. Students may have useful suggestions to make as to why these categories are exempt.</a:t>
            </a:r>
          </a:p>
        </p:txBody>
      </p:sp>
    </p:spTree>
    <p:extLst>
      <p:ext uri="{BB962C8B-B14F-4D97-AF65-F5344CB8AC3E}">
        <p14:creationId xmlns:p14="http://schemas.microsoft.com/office/powerpoint/2010/main" val="3788199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D82CFFE-9741-4545-9AD8-5031382B164A}" type="slidenum">
              <a:rPr lang="en-GB" altLang="en-US"/>
              <a:pPr/>
              <a:t>‹#›</a:t>
            </a:fld>
            <a:endParaRPr lang="en-GB" altLang="en-US"/>
          </a:p>
        </p:txBody>
      </p:sp>
    </p:spTree>
    <p:extLst>
      <p:ext uri="{BB962C8B-B14F-4D97-AF65-F5344CB8AC3E}">
        <p14:creationId xmlns:p14="http://schemas.microsoft.com/office/powerpoint/2010/main" val="1815000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A2A236B-4189-4A55-A6B5-0A9B5FAAAF93}" type="slidenum">
              <a:rPr lang="en-GB" altLang="en-US"/>
              <a:pPr/>
              <a:t>‹#›</a:t>
            </a:fld>
            <a:endParaRPr lang="en-GB" altLang="en-US"/>
          </a:p>
        </p:txBody>
      </p:sp>
    </p:spTree>
    <p:extLst>
      <p:ext uri="{BB962C8B-B14F-4D97-AF65-F5344CB8AC3E}">
        <p14:creationId xmlns:p14="http://schemas.microsoft.com/office/powerpoint/2010/main" val="333943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2989AB0-DBA8-4F4B-81DD-60C004CF1222}" type="slidenum">
              <a:rPr lang="en-GB" altLang="en-US"/>
              <a:pPr/>
              <a:t>‹#›</a:t>
            </a:fld>
            <a:endParaRPr lang="en-GB" altLang="en-US"/>
          </a:p>
        </p:txBody>
      </p:sp>
    </p:spTree>
    <p:extLst>
      <p:ext uri="{BB962C8B-B14F-4D97-AF65-F5344CB8AC3E}">
        <p14:creationId xmlns:p14="http://schemas.microsoft.com/office/powerpoint/2010/main" val="3972774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82BDDC3-AB99-4136-ADA5-9C29AFB2E995}" type="slidenum">
              <a:rPr lang="en-GB" altLang="en-US"/>
              <a:pPr/>
              <a:t>‹#›</a:t>
            </a:fld>
            <a:endParaRPr lang="en-GB" altLang="en-US"/>
          </a:p>
        </p:txBody>
      </p:sp>
    </p:spTree>
    <p:extLst>
      <p:ext uri="{BB962C8B-B14F-4D97-AF65-F5344CB8AC3E}">
        <p14:creationId xmlns:p14="http://schemas.microsoft.com/office/powerpoint/2010/main" val="875133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9381ACA-BAC4-469E-9034-EA69E7A7EFB7}" type="slidenum">
              <a:rPr lang="en-GB" altLang="en-US"/>
              <a:pPr/>
              <a:t>‹#›</a:t>
            </a:fld>
            <a:endParaRPr lang="en-GB" altLang="en-US"/>
          </a:p>
        </p:txBody>
      </p:sp>
    </p:spTree>
    <p:extLst>
      <p:ext uri="{BB962C8B-B14F-4D97-AF65-F5344CB8AC3E}">
        <p14:creationId xmlns:p14="http://schemas.microsoft.com/office/powerpoint/2010/main" val="3150656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015B71E-97C5-4A47-A9A5-34CAC256B38B}" type="slidenum">
              <a:rPr lang="en-GB" altLang="en-US"/>
              <a:pPr/>
              <a:t>‹#›</a:t>
            </a:fld>
            <a:endParaRPr lang="en-GB" altLang="en-US"/>
          </a:p>
        </p:txBody>
      </p:sp>
    </p:spTree>
    <p:extLst>
      <p:ext uri="{BB962C8B-B14F-4D97-AF65-F5344CB8AC3E}">
        <p14:creationId xmlns:p14="http://schemas.microsoft.com/office/powerpoint/2010/main" val="3041684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8C299D14-29BA-4089-9402-1A94CA84DD9D}" type="slidenum">
              <a:rPr lang="en-GB" altLang="en-US"/>
              <a:pPr/>
              <a:t>‹#›</a:t>
            </a:fld>
            <a:endParaRPr lang="en-GB" altLang="en-US"/>
          </a:p>
        </p:txBody>
      </p:sp>
    </p:spTree>
    <p:extLst>
      <p:ext uri="{BB962C8B-B14F-4D97-AF65-F5344CB8AC3E}">
        <p14:creationId xmlns:p14="http://schemas.microsoft.com/office/powerpoint/2010/main" val="258745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F427EA86-75E0-4748-B9B2-9401CBB3AA96}" type="slidenum">
              <a:rPr lang="en-GB" altLang="en-US"/>
              <a:pPr/>
              <a:t>‹#›</a:t>
            </a:fld>
            <a:endParaRPr lang="en-GB" altLang="en-US"/>
          </a:p>
        </p:txBody>
      </p:sp>
    </p:spTree>
    <p:extLst>
      <p:ext uri="{BB962C8B-B14F-4D97-AF65-F5344CB8AC3E}">
        <p14:creationId xmlns:p14="http://schemas.microsoft.com/office/powerpoint/2010/main" val="3621089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5605DC0C-F87A-4077-A60C-52C59DFB3490}" type="slidenum">
              <a:rPr lang="en-GB" altLang="en-US"/>
              <a:pPr/>
              <a:t>‹#›</a:t>
            </a:fld>
            <a:endParaRPr lang="en-GB" altLang="en-US"/>
          </a:p>
        </p:txBody>
      </p:sp>
    </p:spTree>
    <p:extLst>
      <p:ext uri="{BB962C8B-B14F-4D97-AF65-F5344CB8AC3E}">
        <p14:creationId xmlns:p14="http://schemas.microsoft.com/office/powerpoint/2010/main" val="12528906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F9571C9-6FA7-4173-8B22-891C8AB5C9C0}" type="slidenum">
              <a:rPr lang="en-GB" altLang="en-US"/>
              <a:pPr/>
              <a:t>‹#›</a:t>
            </a:fld>
            <a:endParaRPr lang="en-GB" altLang="en-US"/>
          </a:p>
        </p:txBody>
      </p:sp>
    </p:spTree>
    <p:extLst>
      <p:ext uri="{BB962C8B-B14F-4D97-AF65-F5344CB8AC3E}">
        <p14:creationId xmlns:p14="http://schemas.microsoft.com/office/powerpoint/2010/main" val="493027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D8D0B3E6-6F52-4009-A836-CE02F0DA9D1D}" type="slidenum">
              <a:rPr lang="en-GB" altLang="en-US"/>
              <a:pPr/>
              <a:t>‹#›</a:t>
            </a:fld>
            <a:endParaRPr lang="en-GB" altLang="en-US"/>
          </a:p>
        </p:txBody>
      </p:sp>
    </p:spTree>
    <p:extLst>
      <p:ext uri="{BB962C8B-B14F-4D97-AF65-F5344CB8AC3E}">
        <p14:creationId xmlns:p14="http://schemas.microsoft.com/office/powerpoint/2010/main" val="77999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3A5E752-D0FF-4C74-B551-FB0D99F64CE1}" type="slidenum">
              <a:rPr lang="en-GB" altLang="en-US"/>
              <a:pPr/>
              <a:t>‹#›</a:t>
            </a:fld>
            <a:endParaRPr lang="en-GB" altLang="en-US"/>
          </a:p>
        </p:txBody>
      </p:sp>
    </p:spTree>
    <p:extLst>
      <p:ext uri="{BB962C8B-B14F-4D97-AF65-F5344CB8AC3E}">
        <p14:creationId xmlns:p14="http://schemas.microsoft.com/office/powerpoint/2010/main" val="374178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BFB7180-B4DB-4900-AD33-4A4BD25FE21D}" type="slidenum">
              <a:rPr lang="en-GB" altLang="en-US"/>
              <a:pPr/>
              <a:t>‹#›</a:t>
            </a:fld>
            <a:endParaRPr lang="en-GB" altLang="en-US"/>
          </a:p>
        </p:txBody>
      </p:sp>
    </p:spTree>
    <p:extLst>
      <p:ext uri="{BB962C8B-B14F-4D97-AF65-F5344CB8AC3E}">
        <p14:creationId xmlns:p14="http://schemas.microsoft.com/office/powerpoint/2010/main" val="33227902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951DF57-5993-4866-BDE7-369A9DEBA5AE}" type="slidenum">
              <a:rPr lang="en-GB" altLang="en-US"/>
              <a:pPr/>
              <a:t>‹#›</a:t>
            </a:fld>
            <a:endParaRPr lang="en-GB" altLang="en-US"/>
          </a:p>
        </p:txBody>
      </p:sp>
    </p:spTree>
    <p:extLst>
      <p:ext uri="{BB962C8B-B14F-4D97-AF65-F5344CB8AC3E}">
        <p14:creationId xmlns:p14="http://schemas.microsoft.com/office/powerpoint/2010/main" val="171434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E3018EA-6798-4C82-B752-806504DF6264}" type="slidenum">
              <a:rPr lang="en-GB" altLang="en-US"/>
              <a:pPr/>
              <a:t>‹#›</a:t>
            </a:fld>
            <a:endParaRPr lang="en-GB" altLang="en-US"/>
          </a:p>
        </p:txBody>
      </p:sp>
    </p:spTree>
    <p:extLst>
      <p:ext uri="{BB962C8B-B14F-4D97-AF65-F5344CB8AC3E}">
        <p14:creationId xmlns:p14="http://schemas.microsoft.com/office/powerpoint/2010/main" val="394977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5BB7AD9-5504-4809-8CD6-E11976659EA9}" type="slidenum">
              <a:rPr lang="en-GB" altLang="en-US"/>
              <a:pPr/>
              <a:t>‹#›</a:t>
            </a:fld>
            <a:endParaRPr lang="en-GB" altLang="en-US"/>
          </a:p>
        </p:txBody>
      </p:sp>
    </p:spTree>
    <p:extLst>
      <p:ext uri="{BB962C8B-B14F-4D97-AF65-F5344CB8AC3E}">
        <p14:creationId xmlns:p14="http://schemas.microsoft.com/office/powerpoint/2010/main" val="2491426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98779E6-7CE5-4461-8984-1BE22440420B}" type="slidenum">
              <a:rPr lang="en-GB" altLang="en-US"/>
              <a:pPr/>
              <a:t>‹#›</a:t>
            </a:fld>
            <a:endParaRPr lang="en-GB" altLang="en-US"/>
          </a:p>
        </p:txBody>
      </p:sp>
    </p:spTree>
    <p:extLst>
      <p:ext uri="{BB962C8B-B14F-4D97-AF65-F5344CB8AC3E}">
        <p14:creationId xmlns:p14="http://schemas.microsoft.com/office/powerpoint/2010/main" val="4045311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D4415A85-0A26-4E15-9CE9-AC502690F0BA}" type="slidenum">
              <a:rPr lang="en-GB" altLang="en-US"/>
              <a:pPr/>
              <a:t>‹#›</a:t>
            </a:fld>
            <a:endParaRPr lang="en-GB" altLang="en-US"/>
          </a:p>
        </p:txBody>
      </p:sp>
    </p:spTree>
    <p:extLst>
      <p:ext uri="{BB962C8B-B14F-4D97-AF65-F5344CB8AC3E}">
        <p14:creationId xmlns:p14="http://schemas.microsoft.com/office/powerpoint/2010/main" val="2012166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D1481477-7823-4279-8F0D-77CE56BECDD4}" type="slidenum">
              <a:rPr lang="en-GB" altLang="en-US"/>
              <a:pPr/>
              <a:t>‹#›</a:t>
            </a:fld>
            <a:endParaRPr lang="en-GB" altLang="en-US"/>
          </a:p>
        </p:txBody>
      </p:sp>
    </p:spTree>
    <p:extLst>
      <p:ext uri="{BB962C8B-B14F-4D97-AF65-F5344CB8AC3E}">
        <p14:creationId xmlns:p14="http://schemas.microsoft.com/office/powerpoint/2010/main" val="2528915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16A6A3EE-5F37-41FD-B58E-8D7D7AC3A91D}" type="slidenum">
              <a:rPr lang="en-GB" altLang="en-US"/>
              <a:pPr/>
              <a:t>‹#›</a:t>
            </a:fld>
            <a:endParaRPr lang="en-GB" altLang="en-US"/>
          </a:p>
        </p:txBody>
      </p:sp>
    </p:spTree>
    <p:extLst>
      <p:ext uri="{BB962C8B-B14F-4D97-AF65-F5344CB8AC3E}">
        <p14:creationId xmlns:p14="http://schemas.microsoft.com/office/powerpoint/2010/main" val="2016397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5615ACAB-3C19-4799-8819-940EC1EE17E6}" type="slidenum">
              <a:rPr lang="en-GB" altLang="en-US"/>
              <a:pPr/>
              <a:t>‹#›</a:t>
            </a:fld>
            <a:endParaRPr lang="en-GB" altLang="en-US"/>
          </a:p>
        </p:txBody>
      </p:sp>
    </p:spTree>
    <p:extLst>
      <p:ext uri="{BB962C8B-B14F-4D97-AF65-F5344CB8AC3E}">
        <p14:creationId xmlns:p14="http://schemas.microsoft.com/office/powerpoint/2010/main" val="4136695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BBE5574-B333-4AED-8BD5-41B9FFDE32A9}" type="slidenum">
              <a:rPr lang="en-GB" altLang="en-US"/>
              <a:pPr/>
              <a:t>‹#›</a:t>
            </a:fld>
            <a:endParaRPr lang="en-GB" altLang="en-US"/>
          </a:p>
        </p:txBody>
      </p:sp>
    </p:spTree>
    <p:extLst>
      <p:ext uri="{BB962C8B-B14F-4D97-AF65-F5344CB8AC3E}">
        <p14:creationId xmlns:p14="http://schemas.microsoft.com/office/powerpoint/2010/main" val="418000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D6BB23EB-8CEF-42D6-BE09-D619C396417E}"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5"/>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anose="020B0606020202030204"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anose="020B0606020202030204"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anose="020B0606020202030204" pitchFamily="34" charset="0"/>
              </a:defRPr>
            </a:lvl1pPr>
          </a:lstStyle>
          <a:p>
            <a:fld id="{3B8ED5A7-A45F-4206-ADE7-C750F6D0D8B6}"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611188" y="1125538"/>
            <a:ext cx="7705725" cy="711200"/>
          </a:xfrm>
        </p:spPr>
        <p:txBody>
          <a:bodyPr/>
          <a:lstStyle/>
          <a:p>
            <a:r>
              <a:rPr lang="en-GB" altLang="en-US" sz="4000">
                <a:solidFill>
                  <a:srgbClr val="FF3300"/>
                </a:solidFill>
              </a:rPr>
              <a:t>FW Solutions Ltd</a:t>
            </a:r>
          </a:p>
        </p:txBody>
      </p:sp>
      <p:sp>
        <p:nvSpPr>
          <p:cNvPr id="138243" name="Rectangle 3"/>
          <p:cNvSpPr>
            <a:spLocks noGrp="1" noChangeArrowheads="1"/>
          </p:cNvSpPr>
          <p:nvPr>
            <p:ph type="body" idx="1"/>
          </p:nvPr>
        </p:nvSpPr>
        <p:spPr>
          <a:xfrm>
            <a:off x="611188" y="3140968"/>
            <a:ext cx="7772400" cy="2667000"/>
          </a:xfrm>
        </p:spPr>
        <p:txBody>
          <a:bodyPr/>
          <a:lstStyle/>
          <a:p>
            <a:pPr algn="ctr">
              <a:buFontTx/>
              <a:buNone/>
            </a:pPr>
            <a:r>
              <a:rPr lang="en-GB" altLang="en-US" dirty="0" smtClean="0"/>
              <a:t>Rights of Employers and Employees</a:t>
            </a:r>
          </a:p>
          <a:p>
            <a:pPr algn="ctr">
              <a:buFontTx/>
              <a:buNone/>
            </a:pPr>
            <a:r>
              <a:rPr lang="en-GB" altLang="en-US" dirty="0" smtClean="0">
                <a:solidFill>
                  <a:srgbClr val="FF3300"/>
                </a:solidFill>
              </a:rPr>
              <a:t>(ERR)</a:t>
            </a:r>
            <a:endParaRPr lang="en-GB" altLang="en-US" dirty="0">
              <a:solidFill>
                <a:srgbClr val="FF33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683568" y="1070553"/>
            <a:ext cx="7772400" cy="711200"/>
          </a:xfrm>
        </p:spPr>
        <p:txBody>
          <a:bodyPr/>
          <a:lstStyle/>
          <a:p>
            <a:pPr eaLnBrk="1" hangingPunct="1"/>
            <a:r>
              <a:rPr lang="en-GB" altLang="en-US" dirty="0" smtClean="0"/>
              <a:t>Summary</a:t>
            </a:r>
          </a:p>
        </p:txBody>
      </p:sp>
      <p:sp>
        <p:nvSpPr>
          <p:cNvPr id="22533" name="Rectangle 5"/>
          <p:cNvSpPr>
            <a:spLocks noGrp="1" noChangeArrowheads="1"/>
          </p:cNvSpPr>
          <p:nvPr>
            <p:ph type="body" idx="1"/>
          </p:nvPr>
        </p:nvSpPr>
        <p:spPr>
          <a:xfrm>
            <a:off x="683568" y="1763713"/>
            <a:ext cx="7772400" cy="4343400"/>
          </a:xfrm>
        </p:spPr>
        <p:txBody>
          <a:bodyPr/>
          <a:lstStyle/>
          <a:p>
            <a:pPr eaLnBrk="1" hangingPunct="1">
              <a:buClr>
                <a:srgbClr val="FF0000"/>
              </a:buClr>
              <a:buFont typeface="Wingdings" panose="05000000000000000000" pitchFamily="2" charset="2"/>
              <a:buChar char="Ø"/>
            </a:pPr>
            <a:r>
              <a:rPr lang="en-GB" altLang="en-US" sz="2600" dirty="0"/>
              <a:t>All employers have legal rights. Employees must keep to their contract and obey health and safety rules.</a:t>
            </a:r>
          </a:p>
          <a:p>
            <a:pPr eaLnBrk="1" hangingPunct="1">
              <a:buClr>
                <a:srgbClr val="FF0000"/>
              </a:buClr>
              <a:buFont typeface="Wingdings" panose="05000000000000000000" pitchFamily="2" charset="2"/>
              <a:buChar char="Ø"/>
            </a:pPr>
            <a:r>
              <a:rPr lang="en-GB" altLang="en-US" sz="2600" dirty="0"/>
              <a:t>All employees have legal rights. Employers must keep to the contract, obey health and safety rules, allow access to personal records, etc.</a:t>
            </a:r>
          </a:p>
          <a:p>
            <a:pPr eaLnBrk="1" hangingPunct="1">
              <a:buClr>
                <a:srgbClr val="FF0000"/>
              </a:buClr>
              <a:buFont typeface="Wingdings" panose="05000000000000000000" pitchFamily="2" charset="2"/>
              <a:buChar char="Ø"/>
            </a:pPr>
            <a:r>
              <a:rPr lang="en-GB" altLang="en-US" sz="2600" dirty="0"/>
              <a:t>Many rights are statutory. Additional rights are contractual</a:t>
            </a:r>
            <a:r>
              <a:rPr lang="en-GB" altLang="en-US" sz="2600"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3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xfrm>
            <a:off x="683568" y="980728"/>
            <a:ext cx="7772400" cy="711200"/>
          </a:xfrm>
        </p:spPr>
        <p:txBody>
          <a:bodyPr/>
          <a:lstStyle/>
          <a:p>
            <a:pPr eaLnBrk="1" hangingPunct="1"/>
            <a:r>
              <a:rPr lang="en-GB" altLang="en-US" dirty="0" smtClean="0"/>
              <a:t>Rights and responsibilities</a:t>
            </a:r>
          </a:p>
        </p:txBody>
      </p:sp>
      <p:sp>
        <p:nvSpPr>
          <p:cNvPr id="5127" name="Rectangle 7"/>
          <p:cNvSpPr>
            <a:spLocks noGrp="1" noChangeArrowheads="1"/>
          </p:cNvSpPr>
          <p:nvPr>
            <p:ph type="body" idx="1"/>
          </p:nvPr>
        </p:nvSpPr>
        <p:spPr>
          <a:xfrm>
            <a:off x="683568" y="1844824"/>
            <a:ext cx="7772400" cy="4343400"/>
          </a:xfrm>
        </p:spPr>
        <p:txBody>
          <a:bodyPr/>
          <a:lstStyle/>
          <a:p>
            <a:pPr eaLnBrk="1" hangingPunct="1">
              <a:buClr>
                <a:srgbClr val="FF0000"/>
              </a:buClr>
              <a:buFont typeface="Wingdings" panose="05000000000000000000" pitchFamily="2" charset="2"/>
              <a:buChar char="Ø"/>
            </a:pPr>
            <a:r>
              <a:rPr lang="en-GB" altLang="en-US" sz="2600" dirty="0" smtClean="0"/>
              <a:t>Both employees and employers have </a:t>
            </a:r>
            <a:r>
              <a:rPr lang="en-GB" altLang="en-US" sz="2600" b="1" i="1" dirty="0"/>
              <a:t>legal rights.</a:t>
            </a:r>
          </a:p>
          <a:p>
            <a:pPr eaLnBrk="1" hangingPunct="1">
              <a:buClr>
                <a:srgbClr val="FF0000"/>
              </a:buClr>
              <a:buFont typeface="Wingdings" panose="05000000000000000000" pitchFamily="2" charset="2"/>
              <a:buChar char="Ø"/>
            </a:pPr>
            <a:r>
              <a:rPr lang="en-GB" altLang="en-US" sz="2600" dirty="0"/>
              <a:t>An employer’s rights are the employee’s responsibilities (and vice versa).</a:t>
            </a:r>
          </a:p>
          <a:p>
            <a:pPr eaLnBrk="1" hangingPunct="1">
              <a:buClr>
                <a:srgbClr val="FF0000"/>
              </a:buClr>
              <a:buFont typeface="Wingdings" panose="05000000000000000000" pitchFamily="2" charset="2"/>
              <a:buChar char="Ø"/>
            </a:pPr>
            <a:r>
              <a:rPr lang="en-GB" altLang="en-US" sz="2600" dirty="0"/>
              <a:t>Some legal rights are </a:t>
            </a:r>
            <a:r>
              <a:rPr lang="en-GB" altLang="en-US" sz="2600" b="1" i="1" dirty="0"/>
              <a:t>statutory</a:t>
            </a:r>
            <a:r>
              <a:rPr lang="en-GB" altLang="en-US" sz="2600" dirty="0"/>
              <a:t>. This means everyone has them.</a:t>
            </a:r>
          </a:p>
          <a:p>
            <a:pPr eaLnBrk="1" hangingPunct="1">
              <a:buClr>
                <a:srgbClr val="FF0000"/>
              </a:buClr>
              <a:buFont typeface="Wingdings" panose="05000000000000000000" pitchFamily="2" charset="2"/>
              <a:buChar char="Ø"/>
            </a:pPr>
            <a:r>
              <a:rPr lang="en-GB" altLang="en-US" sz="2600" dirty="0"/>
              <a:t>Some legal rights are </a:t>
            </a:r>
            <a:r>
              <a:rPr lang="en-GB" altLang="en-US" sz="2600" b="1" i="1" dirty="0"/>
              <a:t>contractual.</a:t>
            </a:r>
            <a:r>
              <a:rPr lang="en-GB" altLang="en-US" sz="2600" dirty="0"/>
              <a:t> These are rights stated in the contract of employment.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a:xfrm>
            <a:off x="660537" y="1041400"/>
            <a:ext cx="7772400" cy="711200"/>
          </a:xfrm>
        </p:spPr>
        <p:txBody>
          <a:bodyPr/>
          <a:lstStyle/>
          <a:p>
            <a:pPr eaLnBrk="1" hangingPunct="1"/>
            <a:r>
              <a:rPr lang="en-GB" altLang="en-US" sz="2600" dirty="0" smtClean="0"/>
              <a:t>Employer legal rights and the contract of employment</a:t>
            </a:r>
          </a:p>
        </p:txBody>
      </p:sp>
      <p:sp>
        <p:nvSpPr>
          <p:cNvPr id="6151" name="Rectangle 7"/>
          <p:cNvSpPr>
            <a:spLocks noGrp="1" noChangeArrowheads="1"/>
          </p:cNvSpPr>
          <p:nvPr>
            <p:ph type="body" idx="1"/>
          </p:nvPr>
        </p:nvSpPr>
        <p:spPr>
          <a:xfrm>
            <a:off x="660537" y="1988840"/>
            <a:ext cx="8229600" cy="4343400"/>
          </a:xfrm>
        </p:spPr>
        <p:txBody>
          <a:bodyPr/>
          <a:lstStyle/>
          <a:p>
            <a:pPr>
              <a:buClr>
                <a:srgbClr val="FF0000"/>
              </a:buClr>
              <a:buFont typeface="Wingdings" panose="05000000000000000000" pitchFamily="2" charset="2"/>
              <a:buChar char="Ø"/>
            </a:pPr>
            <a:r>
              <a:rPr lang="en-GB" altLang="en-US" sz="2600" dirty="0"/>
              <a:t>The employee must:</a:t>
            </a:r>
          </a:p>
          <a:p>
            <a:pPr>
              <a:buClr>
                <a:srgbClr val="FF0000"/>
              </a:buClr>
              <a:buFont typeface="Wingdings" panose="05000000000000000000" pitchFamily="2" charset="2"/>
              <a:buChar char="Ø"/>
            </a:pPr>
            <a:r>
              <a:rPr lang="en-GB" altLang="en-US" sz="2600" dirty="0"/>
              <a:t>Do what the contract of employment says. These are the express terms (hours, holidays </a:t>
            </a:r>
            <a:r>
              <a:rPr lang="en-GB" altLang="en-US" sz="2600" dirty="0" err="1"/>
              <a:t>etc</a:t>
            </a:r>
            <a:r>
              <a:rPr lang="en-GB" altLang="en-US" sz="2600" dirty="0"/>
              <a:t>).</a:t>
            </a:r>
          </a:p>
          <a:p>
            <a:pPr>
              <a:buClr>
                <a:srgbClr val="FF0000"/>
              </a:buClr>
              <a:buFont typeface="Wingdings" panose="05000000000000000000" pitchFamily="2" charset="2"/>
              <a:buChar char="Ø"/>
            </a:pPr>
            <a:r>
              <a:rPr lang="en-GB" altLang="en-US" sz="2600" dirty="0"/>
              <a:t>Comply with the implied terms – so obvious they are not stated (honesty, working towards the objectives of the organisation, </a:t>
            </a:r>
            <a:r>
              <a:rPr lang="en-GB" altLang="en-US" sz="2600" dirty="0" err="1"/>
              <a:t>etc</a:t>
            </a:r>
            <a:r>
              <a:rPr lang="en-GB" altLang="en-US" sz="2600" dirty="0"/>
              <a:t>).</a:t>
            </a:r>
          </a:p>
          <a:p>
            <a:pPr>
              <a:buClr>
                <a:srgbClr val="FF0000"/>
              </a:buClr>
              <a:buFont typeface="Wingdings" panose="05000000000000000000" pitchFamily="2" charset="2"/>
              <a:buChar char="Ø"/>
            </a:pPr>
            <a:r>
              <a:rPr lang="en-GB" altLang="en-US" sz="2600" dirty="0"/>
              <a:t>Comply with all health and safety rules.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6"/>
          <p:cNvSpPr>
            <a:spLocks noGrp="1" noChangeArrowheads="1"/>
          </p:cNvSpPr>
          <p:nvPr>
            <p:ph type="title"/>
          </p:nvPr>
        </p:nvSpPr>
        <p:spPr>
          <a:xfrm>
            <a:off x="687348" y="1041762"/>
            <a:ext cx="7772400" cy="711200"/>
          </a:xfrm>
        </p:spPr>
        <p:txBody>
          <a:bodyPr/>
          <a:lstStyle/>
          <a:p>
            <a:pPr eaLnBrk="1" hangingPunct="1"/>
            <a:r>
              <a:rPr lang="en-GB" altLang="en-US" dirty="0" smtClean="0"/>
              <a:t>Employee rights</a:t>
            </a:r>
          </a:p>
        </p:txBody>
      </p:sp>
      <p:sp>
        <p:nvSpPr>
          <p:cNvPr id="8199" name="Rectangle 7"/>
          <p:cNvSpPr>
            <a:spLocks noGrp="1" noChangeArrowheads="1"/>
          </p:cNvSpPr>
          <p:nvPr>
            <p:ph type="body" idx="1"/>
          </p:nvPr>
        </p:nvSpPr>
        <p:spPr>
          <a:xfrm>
            <a:off x="683568" y="1752962"/>
            <a:ext cx="7772400" cy="4343400"/>
          </a:xfrm>
        </p:spPr>
        <p:txBody>
          <a:bodyPr/>
          <a:lstStyle/>
          <a:p>
            <a:pPr eaLnBrk="1" hangingPunct="1">
              <a:buFont typeface="Symbol" panose="05050102010706020507" pitchFamily="18" charset="2"/>
              <a:buNone/>
            </a:pPr>
            <a:r>
              <a:rPr lang="en-GB" altLang="en-US" sz="2600" dirty="0" smtClean="0"/>
              <a:t>These relate to:</a:t>
            </a:r>
          </a:p>
          <a:p>
            <a:pPr eaLnBrk="1" hangingPunct="1">
              <a:buClr>
                <a:srgbClr val="FF0000"/>
              </a:buClr>
              <a:buFont typeface="Wingdings" panose="05000000000000000000" pitchFamily="2" charset="2"/>
              <a:buChar char="Ø"/>
            </a:pPr>
            <a:r>
              <a:rPr lang="en-GB" altLang="en-US" sz="2600" dirty="0"/>
              <a:t>The employer keeping to the contract of employment</a:t>
            </a:r>
          </a:p>
          <a:p>
            <a:pPr eaLnBrk="1" hangingPunct="1">
              <a:buClr>
                <a:srgbClr val="FF0000"/>
              </a:buClr>
              <a:buFont typeface="Wingdings" panose="05000000000000000000" pitchFamily="2" charset="2"/>
              <a:buChar char="Ø"/>
            </a:pPr>
            <a:r>
              <a:rPr lang="en-GB" altLang="en-US" sz="2600" dirty="0"/>
              <a:t>Working in a healthy and safe environment</a:t>
            </a:r>
          </a:p>
          <a:p>
            <a:pPr eaLnBrk="1" hangingPunct="1">
              <a:buClr>
                <a:srgbClr val="FF0000"/>
              </a:buClr>
              <a:buFont typeface="Wingdings" panose="05000000000000000000" pitchFamily="2" charset="2"/>
              <a:buChar char="Ø"/>
            </a:pPr>
            <a:r>
              <a:rPr lang="en-GB" altLang="en-US" sz="2600" dirty="0"/>
              <a:t>Being appropriately trained</a:t>
            </a:r>
          </a:p>
          <a:p>
            <a:pPr eaLnBrk="1" hangingPunct="1">
              <a:buClr>
                <a:srgbClr val="FF0000"/>
              </a:buClr>
              <a:buFont typeface="Wingdings" panose="05000000000000000000" pitchFamily="2" charset="2"/>
              <a:buChar char="Ø"/>
            </a:pPr>
            <a:r>
              <a:rPr lang="en-GB" altLang="en-US" sz="2600" dirty="0"/>
              <a:t>Joining a trade union or staff association</a:t>
            </a:r>
          </a:p>
          <a:p>
            <a:pPr eaLnBrk="1" hangingPunct="1">
              <a:buClr>
                <a:srgbClr val="FF0000"/>
              </a:buClr>
              <a:buFont typeface="Wingdings" panose="05000000000000000000" pitchFamily="2" charset="2"/>
              <a:buChar char="Ø"/>
            </a:pPr>
            <a:r>
              <a:rPr lang="en-GB" altLang="en-US" sz="2600" dirty="0"/>
              <a:t>Being allowed access </a:t>
            </a:r>
            <a:r>
              <a:rPr lang="en-GB" altLang="en-US" sz="2600" dirty="0" smtClean="0"/>
              <a:t>to own personal employee record.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1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6"/>
          <p:cNvSpPr>
            <a:spLocks noGrp="1" noChangeArrowheads="1"/>
          </p:cNvSpPr>
          <p:nvPr>
            <p:ph type="title"/>
          </p:nvPr>
        </p:nvSpPr>
        <p:spPr>
          <a:xfrm>
            <a:off x="609600" y="1052736"/>
            <a:ext cx="7772400" cy="711200"/>
          </a:xfrm>
        </p:spPr>
        <p:txBody>
          <a:bodyPr/>
          <a:lstStyle/>
          <a:p>
            <a:pPr eaLnBrk="1" hangingPunct="1"/>
            <a:r>
              <a:rPr lang="en-GB" altLang="en-US" dirty="0" smtClean="0"/>
              <a:t>The law and employment 1</a:t>
            </a:r>
          </a:p>
        </p:txBody>
      </p:sp>
      <p:sp>
        <p:nvSpPr>
          <p:cNvPr id="9223" name="Rectangle 7"/>
          <p:cNvSpPr>
            <a:spLocks noGrp="1" noChangeArrowheads="1"/>
          </p:cNvSpPr>
          <p:nvPr>
            <p:ph type="body" idx="1"/>
          </p:nvPr>
        </p:nvSpPr>
        <p:spPr/>
        <p:txBody>
          <a:bodyPr/>
          <a:lstStyle/>
          <a:p>
            <a:pPr>
              <a:buClr>
                <a:srgbClr val="FF0000"/>
              </a:buClr>
              <a:buFont typeface="Wingdings" panose="05000000000000000000" pitchFamily="2" charset="2"/>
              <a:buChar char="Ø"/>
            </a:pPr>
            <a:r>
              <a:rPr lang="en-GB" altLang="en-US" sz="2600" dirty="0"/>
              <a:t>The Equal Pay Act – where jobs are equal, men and women should be paid the same.</a:t>
            </a:r>
          </a:p>
          <a:p>
            <a:pPr>
              <a:buClr>
                <a:srgbClr val="FF0000"/>
              </a:buClr>
              <a:buFont typeface="Wingdings" panose="05000000000000000000" pitchFamily="2" charset="2"/>
              <a:buChar char="Ø"/>
            </a:pPr>
            <a:r>
              <a:rPr lang="en-GB" altLang="en-US" sz="2600" dirty="0"/>
              <a:t>The Sex Discrimination Act/Race Relations Act and Disability Discrimination Act – it is illegal to discriminate on grounds of gender, race or disability.</a:t>
            </a:r>
          </a:p>
          <a:p>
            <a:pPr>
              <a:buClr>
                <a:srgbClr val="FF0000"/>
              </a:buClr>
              <a:buFont typeface="Wingdings" panose="05000000000000000000" pitchFamily="2" charset="2"/>
              <a:buChar char="Ø"/>
            </a:pPr>
            <a:r>
              <a:rPr lang="en-GB" altLang="en-US" sz="2600" dirty="0"/>
              <a:t>The Working Time Regulations – restricts working hours for most employees</a:t>
            </a:r>
            <a:r>
              <a:rPr lang="en-GB" altLang="en-US" sz="2600"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6"/>
          <p:cNvSpPr>
            <a:spLocks noGrp="1" noChangeArrowheads="1"/>
          </p:cNvSpPr>
          <p:nvPr>
            <p:ph type="title"/>
          </p:nvPr>
        </p:nvSpPr>
        <p:spPr/>
        <p:txBody>
          <a:bodyPr/>
          <a:lstStyle/>
          <a:p>
            <a:pPr eaLnBrk="1" hangingPunct="1"/>
            <a:r>
              <a:rPr lang="en-GB" altLang="en-US" smtClean="0"/>
              <a:t>The law and employment 2</a:t>
            </a:r>
          </a:p>
        </p:txBody>
      </p:sp>
      <p:sp>
        <p:nvSpPr>
          <p:cNvPr id="10247" name="Rectangle 7"/>
          <p:cNvSpPr>
            <a:spLocks noGrp="1" noChangeArrowheads="1"/>
          </p:cNvSpPr>
          <p:nvPr>
            <p:ph type="body" idx="1"/>
          </p:nvPr>
        </p:nvSpPr>
        <p:spPr>
          <a:xfrm>
            <a:off x="685800" y="4149080"/>
            <a:ext cx="7772400" cy="1295400"/>
          </a:xfrm>
        </p:spPr>
        <p:txBody>
          <a:bodyPr/>
          <a:lstStyle/>
          <a:p>
            <a:pPr eaLnBrk="1" hangingPunct="1">
              <a:buClr>
                <a:srgbClr val="FF0000"/>
              </a:buClr>
              <a:buFont typeface="Wingdings" panose="05000000000000000000" pitchFamily="2" charset="2"/>
              <a:buChar char="Ø"/>
            </a:pPr>
            <a:r>
              <a:rPr lang="en-GB" altLang="en-US" sz="2600" dirty="0"/>
              <a:t>The Employment Rights </a:t>
            </a:r>
            <a:r>
              <a:rPr lang="en-GB" altLang="en-US" sz="2600" dirty="0" smtClean="0"/>
              <a:t>Act</a:t>
            </a:r>
          </a:p>
          <a:p>
            <a:pPr marL="0" indent="0" eaLnBrk="1" hangingPunct="1">
              <a:buClr>
                <a:srgbClr val="FF0000"/>
              </a:buClr>
              <a:buNone/>
            </a:pPr>
            <a:endParaRPr lang="en-GB" altLang="en-US" sz="2600" dirty="0"/>
          </a:p>
          <a:p>
            <a:pPr eaLnBrk="1" hangingPunct="1">
              <a:buClr>
                <a:srgbClr val="FF0000"/>
              </a:buClr>
              <a:buFont typeface="Wingdings" panose="05000000000000000000" pitchFamily="2" charset="2"/>
              <a:buChar char="Ø"/>
            </a:pPr>
            <a:r>
              <a:rPr lang="en-GB" altLang="en-US" sz="2600" dirty="0"/>
              <a:t>The Employment Relations Act</a:t>
            </a:r>
          </a:p>
        </p:txBody>
      </p:sp>
      <p:sp>
        <p:nvSpPr>
          <p:cNvPr id="15364" name="Text Box 8"/>
          <p:cNvSpPr txBox="1">
            <a:spLocks noChangeArrowheads="1"/>
          </p:cNvSpPr>
          <p:nvPr/>
        </p:nvSpPr>
        <p:spPr bwMode="auto">
          <a:xfrm>
            <a:off x="685800" y="1907107"/>
            <a:ext cx="7162800"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Aft>
                <a:spcPct val="50000"/>
              </a:spcAft>
              <a:buClr>
                <a:schemeClr val="bg1"/>
              </a:buClr>
              <a:buSzPct val="120000"/>
              <a:buFont typeface="Symbol" panose="05050102010706020507" pitchFamily="18" charset="2"/>
              <a:buNone/>
            </a:pPr>
            <a:r>
              <a:rPr lang="en-GB" altLang="en-US" sz="2600" dirty="0">
                <a:solidFill>
                  <a:srgbClr val="FF0000"/>
                </a:solidFill>
                <a:latin typeface="Arial" panose="020B0604020202020204" pitchFamily="34" charset="0"/>
              </a:rPr>
              <a:t>Other Acts give employees rights in relation to time off (for maternity, parental or paternity leave), the right not to work on Sunday, the right to minimum notice periods, etc. These include:</a:t>
            </a:r>
            <a:endParaRPr lang="en-GB" alt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p:txBody>
          <a:bodyPr/>
          <a:lstStyle/>
          <a:p>
            <a:pPr eaLnBrk="1" hangingPunct="1"/>
            <a:r>
              <a:rPr lang="en-GB" altLang="en-US" smtClean="0"/>
              <a:t>The law and health and safety</a:t>
            </a:r>
          </a:p>
        </p:txBody>
      </p:sp>
      <p:sp>
        <p:nvSpPr>
          <p:cNvPr id="11271" name="Rectangle 7"/>
          <p:cNvSpPr>
            <a:spLocks noGrp="1" noChangeArrowheads="1"/>
          </p:cNvSpPr>
          <p:nvPr>
            <p:ph type="body" idx="1"/>
          </p:nvPr>
        </p:nvSpPr>
        <p:spPr>
          <a:xfrm>
            <a:off x="539552" y="1890712"/>
            <a:ext cx="7772400" cy="3886200"/>
          </a:xfrm>
        </p:spPr>
        <p:txBody>
          <a:bodyPr/>
          <a:lstStyle/>
          <a:p>
            <a:pPr>
              <a:buClr>
                <a:srgbClr val="FF0000"/>
              </a:buClr>
              <a:buFont typeface="Wingdings" panose="05000000000000000000" pitchFamily="2" charset="2"/>
              <a:buChar char="Ø"/>
            </a:pPr>
            <a:r>
              <a:rPr lang="en-GB" altLang="en-US" sz="2600" dirty="0"/>
              <a:t>The Health and Safety at Work Act is the main law, covering all workplaces</a:t>
            </a:r>
          </a:p>
          <a:p>
            <a:pPr>
              <a:buClr>
                <a:srgbClr val="FF0000"/>
              </a:buClr>
              <a:buFont typeface="Wingdings" panose="05000000000000000000" pitchFamily="2" charset="2"/>
              <a:buChar char="Ø"/>
            </a:pPr>
            <a:r>
              <a:rPr lang="en-GB" altLang="en-US" sz="2600" dirty="0"/>
              <a:t>Separate regulations cover specific aspects of health and safety, </a:t>
            </a:r>
            <a:r>
              <a:rPr lang="en-GB" altLang="en-US" sz="2600" dirty="0" smtClean="0"/>
              <a:t>e.g.</a:t>
            </a:r>
            <a:endParaRPr lang="en-GB" altLang="en-US" sz="2600" dirty="0"/>
          </a:p>
          <a:p>
            <a:pPr marL="342900" lvl="1" indent="-342900">
              <a:buClr>
                <a:srgbClr val="FF0000"/>
              </a:buClr>
              <a:buFont typeface="Wingdings" panose="05000000000000000000" pitchFamily="2" charset="2"/>
              <a:buChar char="Ø"/>
            </a:pPr>
            <a:r>
              <a:rPr lang="en-GB" altLang="en-US" sz="2600" dirty="0"/>
              <a:t>using computers </a:t>
            </a:r>
          </a:p>
          <a:p>
            <a:pPr marL="342900" lvl="1" indent="-342900">
              <a:buClr>
                <a:srgbClr val="FF0000"/>
              </a:buClr>
              <a:buFont typeface="Wingdings" panose="05000000000000000000" pitchFamily="2" charset="2"/>
              <a:buChar char="Ø"/>
            </a:pPr>
            <a:r>
              <a:rPr lang="en-GB" altLang="en-US" sz="2600" dirty="0"/>
              <a:t>identifying risks and hazards and minimising these to reduce accidents</a:t>
            </a:r>
          </a:p>
          <a:p>
            <a:pPr marL="342900" lvl="1" indent="-342900">
              <a:buClr>
                <a:srgbClr val="FF0000"/>
              </a:buClr>
              <a:buFont typeface="Wingdings" panose="05000000000000000000" pitchFamily="2" charset="2"/>
              <a:buChar char="Ø"/>
            </a:pPr>
            <a:r>
              <a:rPr lang="en-GB" altLang="en-US" sz="2600" dirty="0"/>
              <a:t>first aid</a:t>
            </a:r>
          </a:p>
        </p:txBody>
      </p:sp>
      <p:sp>
        <p:nvSpPr>
          <p:cNvPr id="11272" name="Text Box 8"/>
          <p:cNvSpPr txBox="1">
            <a:spLocks noChangeArrowheads="1"/>
          </p:cNvSpPr>
          <p:nvPr/>
        </p:nvSpPr>
        <p:spPr bwMode="auto">
          <a:xfrm>
            <a:off x="1447800" y="5334000"/>
            <a:ext cx="64008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spcBef>
                <a:spcPct val="50000"/>
              </a:spcBef>
            </a:pPr>
            <a:r>
              <a:rPr lang="en-GB" altLang="en-US" sz="2600" b="1" dirty="0">
                <a:solidFill>
                  <a:srgbClr val="FF0000"/>
                </a:solidFill>
                <a:latin typeface="Arial" panose="020B0604020202020204" pitchFamily="34" charset="0"/>
              </a:rPr>
              <a:t>These laws must be obeyed by employers and </a:t>
            </a:r>
            <a:r>
              <a:rPr lang="en-GB" altLang="en-US" sz="2600" b="1" dirty="0" smtClean="0">
                <a:solidFill>
                  <a:srgbClr val="FF0000"/>
                </a:solidFill>
                <a:latin typeface="Arial" panose="020B0604020202020204" pitchFamily="34" charset="0"/>
              </a:rPr>
              <a:t>employees</a:t>
            </a:r>
            <a:endParaRPr lang="en-GB" altLang="en-US" sz="2600" b="1" dirty="0">
              <a:solidFill>
                <a:srgbClr val="FFCC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2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2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127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272"/>
                                        </p:tgtEl>
                                        <p:attrNameLst>
                                          <p:attrName>style.visibility</p:attrName>
                                        </p:attrNameLst>
                                      </p:cBhvr>
                                      <p:to>
                                        <p:strVal val="visible"/>
                                      </p:to>
                                    </p:set>
                                    <p:animEffect transition="in" filter="dissolve">
                                      <p:cBhvr>
                                        <p:cTn id="21"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build="p" autoUpdateAnimBg="0"/>
      <p:bldP spid="1127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8"/>
          <p:cNvSpPr>
            <a:spLocks noGrp="1" noChangeArrowheads="1"/>
          </p:cNvSpPr>
          <p:nvPr>
            <p:ph type="title"/>
          </p:nvPr>
        </p:nvSpPr>
        <p:spPr/>
        <p:txBody>
          <a:bodyPr/>
          <a:lstStyle/>
          <a:p>
            <a:pPr eaLnBrk="1" hangingPunct="1"/>
            <a:r>
              <a:rPr lang="en-GB" altLang="en-US" smtClean="0"/>
              <a:t>Health and safety in practice</a:t>
            </a:r>
          </a:p>
        </p:txBody>
      </p:sp>
      <p:sp>
        <p:nvSpPr>
          <p:cNvPr id="12297" name="Rectangle 9"/>
          <p:cNvSpPr>
            <a:spLocks noGrp="1" noChangeArrowheads="1"/>
          </p:cNvSpPr>
          <p:nvPr>
            <p:ph type="body" idx="1"/>
          </p:nvPr>
        </p:nvSpPr>
        <p:spPr>
          <a:xfrm>
            <a:off x="685800" y="1752600"/>
            <a:ext cx="8153400" cy="3124200"/>
          </a:xfrm>
        </p:spPr>
        <p:txBody>
          <a:bodyPr/>
          <a:lstStyle/>
          <a:p>
            <a:pPr eaLnBrk="1" hangingPunct="1">
              <a:buClr>
                <a:srgbClr val="FF0000"/>
              </a:buClr>
              <a:buFont typeface="Wingdings" panose="05000000000000000000" pitchFamily="2" charset="2"/>
              <a:buChar char="Ø"/>
            </a:pPr>
            <a:r>
              <a:rPr lang="en-GB" altLang="en-US" sz="2600" dirty="0"/>
              <a:t>Businesses have policies and procedures to:</a:t>
            </a:r>
          </a:p>
          <a:p>
            <a:pPr eaLnBrk="1" hangingPunct="1">
              <a:buClr>
                <a:srgbClr val="FF0000"/>
              </a:buClr>
              <a:buFont typeface="Wingdings" panose="05000000000000000000" pitchFamily="2" charset="2"/>
              <a:buChar char="Ø"/>
            </a:pPr>
            <a:r>
              <a:rPr lang="en-GB" altLang="en-US" sz="2600" dirty="0"/>
              <a:t>Minimise accidents through risk assessments</a:t>
            </a:r>
          </a:p>
          <a:p>
            <a:pPr eaLnBrk="1" hangingPunct="1">
              <a:buClr>
                <a:srgbClr val="FF0000"/>
              </a:buClr>
              <a:buFont typeface="Wingdings" panose="05000000000000000000" pitchFamily="2" charset="2"/>
              <a:buChar char="Ø"/>
            </a:pPr>
            <a:r>
              <a:rPr lang="en-GB" altLang="en-US" sz="2600" dirty="0"/>
              <a:t>Record and investigate those that do occur</a:t>
            </a:r>
          </a:p>
          <a:p>
            <a:pPr eaLnBrk="1" hangingPunct="1">
              <a:buClr>
                <a:srgbClr val="FF0000"/>
              </a:buClr>
              <a:buFont typeface="Wingdings" panose="05000000000000000000" pitchFamily="2" charset="2"/>
              <a:buChar char="Ø"/>
            </a:pPr>
            <a:r>
              <a:rPr lang="en-GB" altLang="en-US" sz="2600" dirty="0"/>
              <a:t>Communicate health and safety to employees</a:t>
            </a:r>
          </a:p>
          <a:p>
            <a:pPr eaLnBrk="1" hangingPunct="1">
              <a:buClr>
                <a:srgbClr val="FF0000"/>
              </a:buClr>
              <a:buFont typeface="Wingdings" panose="05000000000000000000" pitchFamily="2" charset="2"/>
              <a:buChar char="Ø"/>
            </a:pPr>
            <a:r>
              <a:rPr lang="en-GB" altLang="en-US" sz="2600" dirty="0"/>
              <a:t>Train employees in </a:t>
            </a:r>
            <a:r>
              <a:rPr lang="en-GB" altLang="en-US" sz="2600" dirty="0" smtClean="0"/>
              <a:t>health and safety</a:t>
            </a:r>
          </a:p>
        </p:txBody>
      </p:sp>
      <p:sp>
        <p:nvSpPr>
          <p:cNvPr id="12298" name="Text Box 10"/>
          <p:cNvSpPr txBox="1">
            <a:spLocks noChangeArrowheads="1"/>
          </p:cNvSpPr>
          <p:nvPr/>
        </p:nvSpPr>
        <p:spPr bwMode="auto">
          <a:xfrm>
            <a:off x="457200" y="4953000"/>
            <a:ext cx="84582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spcBef>
                <a:spcPct val="50000"/>
              </a:spcBef>
            </a:pPr>
            <a:r>
              <a:rPr lang="en-GB" altLang="en-US" sz="2600" dirty="0">
                <a:solidFill>
                  <a:srgbClr val="FF0000"/>
                </a:solidFill>
                <a:latin typeface="Arial" panose="020B0604020202020204" pitchFamily="34" charset="0"/>
              </a:rPr>
              <a:t>Key staff include: Safety officer, safety representatives, worker safety advisors.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9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dissolve">
                                      <p:cBhvr>
                                        <p:cTn id="27"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build="p" autoUpdateAnimBg="0"/>
      <p:bldP spid="1229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468300" y="1052736"/>
            <a:ext cx="7772400" cy="711200"/>
          </a:xfrm>
        </p:spPr>
        <p:txBody>
          <a:bodyPr/>
          <a:lstStyle/>
          <a:p>
            <a:pPr eaLnBrk="1" hangingPunct="1"/>
            <a:r>
              <a:rPr lang="en-GB" altLang="en-US" dirty="0" smtClean="0"/>
              <a:t>The law and data protection</a:t>
            </a:r>
          </a:p>
        </p:txBody>
      </p:sp>
      <p:sp>
        <p:nvSpPr>
          <p:cNvPr id="21509" name="Rectangle 5"/>
          <p:cNvSpPr>
            <a:spLocks noGrp="1" noChangeArrowheads="1"/>
          </p:cNvSpPr>
          <p:nvPr>
            <p:ph type="body" idx="1"/>
          </p:nvPr>
        </p:nvSpPr>
        <p:spPr>
          <a:xfrm>
            <a:off x="467544" y="1844824"/>
            <a:ext cx="7772400" cy="4487416"/>
          </a:xfrm>
        </p:spPr>
        <p:txBody>
          <a:bodyPr/>
          <a:lstStyle/>
          <a:p>
            <a:pPr eaLnBrk="1" hangingPunct="1">
              <a:buFont typeface="Symbol" panose="05050102010706020507" pitchFamily="18" charset="2"/>
              <a:buNone/>
            </a:pPr>
            <a:r>
              <a:rPr lang="en-GB" altLang="en-US" sz="2400" b="1" dirty="0" smtClean="0">
                <a:solidFill>
                  <a:srgbClr val="FF0000"/>
                </a:solidFill>
              </a:rPr>
              <a:t>The Data Protection Act</a:t>
            </a:r>
          </a:p>
          <a:p>
            <a:pPr>
              <a:buClr>
                <a:srgbClr val="FF0000"/>
              </a:buClr>
              <a:buFont typeface="Wingdings" panose="05000000000000000000" pitchFamily="2" charset="2"/>
              <a:buChar char="Ø"/>
            </a:pPr>
            <a:r>
              <a:rPr lang="en-GB" altLang="en-US" sz="2600" dirty="0"/>
              <a:t>Covers computer records and paper files</a:t>
            </a:r>
          </a:p>
          <a:p>
            <a:pPr>
              <a:buClr>
                <a:srgbClr val="FF0000"/>
              </a:buClr>
              <a:buFont typeface="Wingdings" panose="05000000000000000000" pitchFamily="2" charset="2"/>
              <a:buChar char="Ø"/>
            </a:pPr>
            <a:r>
              <a:rPr lang="en-GB" altLang="en-US" sz="2600" dirty="0"/>
              <a:t>Gives people rights over the information</a:t>
            </a:r>
            <a:br>
              <a:rPr lang="en-GB" altLang="en-US" sz="2600" dirty="0"/>
            </a:br>
            <a:r>
              <a:rPr lang="en-GB" altLang="en-US" sz="2600" dirty="0"/>
              <a:t>held about them by companies and how it is used</a:t>
            </a:r>
          </a:p>
          <a:p>
            <a:pPr>
              <a:buClr>
                <a:srgbClr val="FF0000"/>
              </a:buClr>
              <a:buFont typeface="Wingdings" panose="05000000000000000000" pitchFamily="2" charset="2"/>
              <a:buChar char="Ø"/>
            </a:pPr>
            <a:r>
              <a:rPr lang="en-GB" altLang="en-US" sz="2600" dirty="0"/>
              <a:t>‘People’ includes customers</a:t>
            </a:r>
            <a:br>
              <a:rPr lang="en-GB" altLang="en-US" sz="2600" dirty="0"/>
            </a:br>
            <a:r>
              <a:rPr lang="en-GB" altLang="en-US" sz="2600" dirty="0"/>
              <a:t>and employees</a:t>
            </a:r>
          </a:p>
          <a:p>
            <a:pPr>
              <a:buClr>
                <a:srgbClr val="FF0000"/>
              </a:buClr>
              <a:buFont typeface="Wingdings" panose="05000000000000000000" pitchFamily="2" charset="2"/>
              <a:buChar char="Ø"/>
            </a:pPr>
            <a:r>
              <a:rPr lang="en-GB" altLang="en-US" sz="2600" dirty="0"/>
              <a:t>Employees can request details of </a:t>
            </a:r>
            <a:br>
              <a:rPr lang="en-GB" altLang="en-US" sz="2600" dirty="0"/>
            </a:br>
            <a:r>
              <a:rPr lang="en-GB" altLang="en-US" sz="2600" dirty="0"/>
              <a:t>information held about them.</a:t>
            </a:r>
          </a:p>
        </p:txBody>
      </p:sp>
      <p:pic>
        <p:nvPicPr>
          <p:cNvPr id="21511" name="Picture 7" descr="C:\Documents and Settings\fc20484\My Documents\VGCSE PowerPoints\Business\images\dataprotectio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80" y="3602386"/>
            <a:ext cx="2592288" cy="2592288"/>
          </a:xfrm>
          <a:prstGeom prst="rect">
            <a:avLst/>
          </a:prstGeom>
          <a:noFill/>
          <a:ln w="28575">
            <a:solidFill>
              <a:srgbClr val="008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50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21511"/>
                                        </p:tgtEl>
                                        <p:attrNameLst>
                                          <p:attrName>style.visibility</p:attrName>
                                        </p:attrNameLst>
                                      </p:cBhvr>
                                      <p:to>
                                        <p:strVal val="visible"/>
                                      </p:to>
                                    </p:set>
                                    <p:anim calcmode="lin" valueType="num">
                                      <p:cBhvr additive="base">
                                        <p:cTn id="27" dur="500" fill="hold"/>
                                        <p:tgtEl>
                                          <p:spTgt spid="21511"/>
                                        </p:tgtEl>
                                        <p:attrNameLst>
                                          <p:attrName>ppt_x</p:attrName>
                                        </p:attrNameLst>
                                      </p:cBhvr>
                                      <p:tavLst>
                                        <p:tav tm="0">
                                          <p:val>
                                            <p:strVal val="1+#ppt_w/2"/>
                                          </p:val>
                                        </p:tav>
                                        <p:tav tm="100000">
                                          <p:val>
                                            <p:strVal val="#ppt_x"/>
                                          </p:val>
                                        </p:tav>
                                      </p:tavLst>
                                    </p:anim>
                                    <p:anim calcmode="lin" valueType="num">
                                      <p:cBhvr additive="base">
                                        <p:cTn id="28"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autoUpdateAnimBg="0"/>
    </p:bldLst>
  </p:timing>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92</TotalTime>
  <Words>1618</Words>
  <Application>Microsoft Office PowerPoint</Application>
  <PresentationFormat>On-screen Show (4:3)</PresentationFormat>
  <Paragraphs>78</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Arial Narrow</vt:lpstr>
      <vt:lpstr>Symbol</vt:lpstr>
      <vt:lpstr>Times</vt:lpstr>
      <vt:lpstr>Times New Roman</vt:lpstr>
      <vt:lpstr>Wingdings</vt:lpstr>
      <vt:lpstr>Cactus</vt:lpstr>
      <vt:lpstr>Custom Design</vt:lpstr>
      <vt:lpstr>FW Solutions Ltd</vt:lpstr>
      <vt:lpstr>Rights and responsibilities</vt:lpstr>
      <vt:lpstr>Employer legal rights and the contract of employment</vt:lpstr>
      <vt:lpstr>Employee rights</vt:lpstr>
      <vt:lpstr>The law and employment 1</vt:lpstr>
      <vt:lpstr>The law and employment 2</vt:lpstr>
      <vt:lpstr>The law and health and safety</vt:lpstr>
      <vt:lpstr>Health and safety in practice</vt:lpstr>
      <vt:lpstr>The law and data protection</vt:lpstr>
      <vt:lpstr>Summary</vt:lpstr>
    </vt:vector>
  </TitlesOfParts>
  <Company>Bowling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rodney hardy</cp:lastModifiedBy>
  <cp:revision>24</cp:revision>
  <cp:lastPrinted>1601-01-01T00:00:00Z</cp:lastPrinted>
  <dcterms:created xsi:type="dcterms:W3CDTF">2008-09-12T08:51:50Z</dcterms:created>
  <dcterms:modified xsi:type="dcterms:W3CDTF">2016-05-16T13:17:31Z</dcterms:modified>
</cp:coreProperties>
</file>