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1" r:id="rId2"/>
  </p:sldMasterIdLst>
  <p:notesMasterIdLst>
    <p:notesMasterId r:id="rId11"/>
  </p:notesMasterIdLst>
  <p:handoutMasterIdLst>
    <p:handoutMasterId r:id="rId12"/>
  </p:handoutMasterIdLst>
  <p:sldIdLst>
    <p:sldId id="259" r:id="rId3"/>
    <p:sldId id="263" r:id="rId4"/>
    <p:sldId id="264" r:id="rId5"/>
    <p:sldId id="267" r:id="rId6"/>
    <p:sldId id="268" r:id="rId7"/>
    <p:sldId id="265" r:id="rId8"/>
    <p:sldId id="266" r:id="rId9"/>
    <p:sldId id="269" r:id="rId10"/>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DDDDDD"/>
    <a:srgbClr val="3399FF"/>
    <a:srgbClr val="FFFF00"/>
    <a:srgbClr val="66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6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360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Narrow" panose="020B0606020202030204" pitchFamily="34" charset="0"/>
              </a:defRPr>
            </a:lvl1pPr>
          </a:lstStyle>
          <a:p>
            <a:endParaRPr lang="en-GB" altLang="en-US"/>
          </a:p>
        </p:txBody>
      </p:sp>
      <p:sp>
        <p:nvSpPr>
          <p:cNvPr id="15360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360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Narrow" panose="020B0606020202030204" pitchFamily="34" charset="0"/>
              </a:defRPr>
            </a:lvl1pPr>
          </a:lstStyle>
          <a:p>
            <a:fld id="{930F6A67-C3D1-47C3-B8DB-54DCB0A9EBD9}" type="slidenum">
              <a:rPr lang="en-GB" altLang="en-US"/>
              <a:pPr/>
              <a:t>‹#›</a:t>
            </a:fld>
            <a:endParaRPr lang="en-GB" altLang="en-US"/>
          </a:p>
        </p:txBody>
      </p:sp>
    </p:spTree>
    <p:extLst>
      <p:ext uri="{BB962C8B-B14F-4D97-AF65-F5344CB8AC3E}">
        <p14:creationId xmlns:p14="http://schemas.microsoft.com/office/powerpoint/2010/main" val="1019374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25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Narrow" panose="020B0606020202030204" pitchFamily="34" charset="0"/>
              </a:defRPr>
            </a:lvl1pPr>
          </a:lstStyle>
          <a:p>
            <a:endParaRPr lang="en-GB" altLang="en-US"/>
          </a:p>
        </p:txBody>
      </p:sp>
      <p:sp>
        <p:nvSpPr>
          <p:cNvPr id="152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25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525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25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Narrow" panose="020B0606020202030204" pitchFamily="34" charset="0"/>
              </a:defRPr>
            </a:lvl1pPr>
          </a:lstStyle>
          <a:p>
            <a:fld id="{920E2A82-725C-4F88-9C41-B4DAF8D8D6BA}" type="slidenum">
              <a:rPr lang="en-GB" altLang="en-US"/>
              <a:pPr/>
              <a:t>‹#›</a:t>
            </a:fld>
            <a:endParaRPr lang="en-GB" altLang="en-US"/>
          </a:p>
        </p:txBody>
      </p:sp>
    </p:spTree>
    <p:extLst>
      <p:ext uri="{BB962C8B-B14F-4D97-AF65-F5344CB8AC3E}">
        <p14:creationId xmlns:p14="http://schemas.microsoft.com/office/powerpoint/2010/main" val="1718247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1pPr>
    <a:lvl2pPr marL="4572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2pPr>
    <a:lvl3pPr marL="9144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3pPr>
    <a:lvl4pPr marL="13716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4pPr>
    <a:lvl5pPr marL="18288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4D186-0B90-4273-82E8-58D2C4BE07DB}" type="slidenum">
              <a:rPr lang="en-GB" altLang="en-US"/>
              <a:pPr/>
              <a:t>1</a:t>
            </a:fld>
            <a:endParaRPr lang="en-GB" alt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84202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3B59210-5540-4F72-AD24-40617430896F}" type="slidenum">
              <a:rPr lang="en-GB" altLang="en-US"/>
              <a:pPr/>
              <a:t>‹#›</a:t>
            </a:fld>
            <a:endParaRPr lang="en-GB" altLang="en-US"/>
          </a:p>
        </p:txBody>
      </p:sp>
    </p:spTree>
    <p:extLst>
      <p:ext uri="{BB962C8B-B14F-4D97-AF65-F5344CB8AC3E}">
        <p14:creationId xmlns:p14="http://schemas.microsoft.com/office/powerpoint/2010/main" val="380043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D180281-86DD-465F-9559-5F7BC8C00E41}" type="slidenum">
              <a:rPr lang="en-GB" altLang="en-US"/>
              <a:pPr/>
              <a:t>‹#›</a:t>
            </a:fld>
            <a:endParaRPr lang="en-GB" altLang="en-US"/>
          </a:p>
        </p:txBody>
      </p:sp>
    </p:spTree>
    <p:extLst>
      <p:ext uri="{BB962C8B-B14F-4D97-AF65-F5344CB8AC3E}">
        <p14:creationId xmlns:p14="http://schemas.microsoft.com/office/powerpoint/2010/main" val="673157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4338" y="1052513"/>
            <a:ext cx="2051050" cy="50434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1052513"/>
            <a:ext cx="6002338" cy="5043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C1A79785-9666-4A51-BA5C-B4C6E3D6958E}" type="slidenum">
              <a:rPr lang="en-GB" altLang="en-US"/>
              <a:pPr/>
              <a:t>‹#›</a:t>
            </a:fld>
            <a:endParaRPr lang="en-GB" altLang="en-US"/>
          </a:p>
        </p:txBody>
      </p:sp>
    </p:spTree>
    <p:extLst>
      <p:ext uri="{BB962C8B-B14F-4D97-AF65-F5344CB8AC3E}">
        <p14:creationId xmlns:p14="http://schemas.microsoft.com/office/powerpoint/2010/main" val="4133835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864"/>
            <a:ext cx="8229600" cy="39212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Title 7"/>
          <p:cNvSpPr>
            <a:spLocks noGrp="1"/>
          </p:cNvSpPr>
          <p:nvPr>
            <p:ph type="title" hasCustomPrompt="1"/>
          </p:nvPr>
        </p:nvSpPr>
        <p:spPr/>
        <p:txBody>
          <a:bodyPr/>
          <a:lstStyle>
            <a:lvl1pPr>
              <a:defRPr/>
            </a:lvl1pPr>
          </a:lstStyle>
          <a:p>
            <a:r>
              <a:rPr lang="en-US" dirty="0" smtClean="0"/>
              <a:t>Click to edit Master title style LO</a:t>
            </a:r>
            <a:endParaRPr lang="en-GB" dirty="0"/>
          </a:p>
        </p:txBody>
      </p:sp>
      <p:sp>
        <p:nvSpPr>
          <p:cNvPr id="4" name="Text Placeholder 3"/>
          <p:cNvSpPr>
            <a:spLocks noGrp="1"/>
          </p:cNvSpPr>
          <p:nvPr>
            <p:ph type="body" sz="quarter" idx="11"/>
          </p:nvPr>
        </p:nvSpPr>
        <p:spPr>
          <a:xfrm>
            <a:off x="467544" y="1484784"/>
            <a:ext cx="8208143" cy="576262"/>
          </a:xfrm>
        </p:spPr>
        <p:txBody>
          <a:bodyPr>
            <a:normAutofit/>
          </a:bodyPr>
          <a:lstStyle>
            <a:lvl1pPr>
              <a:defRPr sz="2400" b="1">
                <a:solidFill>
                  <a:schemeClr val="accent3">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372590198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ABA31A2E-3B41-4D2C-9761-64D390D45CB3}" type="slidenum">
              <a:rPr lang="en-GB" altLang="en-US"/>
              <a:pPr/>
              <a:t>‹#›</a:t>
            </a:fld>
            <a:endParaRPr lang="en-GB" altLang="en-US"/>
          </a:p>
        </p:txBody>
      </p:sp>
    </p:spTree>
    <p:extLst>
      <p:ext uri="{BB962C8B-B14F-4D97-AF65-F5344CB8AC3E}">
        <p14:creationId xmlns:p14="http://schemas.microsoft.com/office/powerpoint/2010/main" val="2783382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F4D9652-756C-459E-ACB6-1A720F2FB39E}" type="slidenum">
              <a:rPr lang="en-GB" altLang="en-US"/>
              <a:pPr/>
              <a:t>‹#›</a:t>
            </a:fld>
            <a:endParaRPr lang="en-GB" altLang="en-US"/>
          </a:p>
        </p:txBody>
      </p:sp>
    </p:spTree>
    <p:extLst>
      <p:ext uri="{BB962C8B-B14F-4D97-AF65-F5344CB8AC3E}">
        <p14:creationId xmlns:p14="http://schemas.microsoft.com/office/powerpoint/2010/main" val="4136397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4EAD250E-1FBB-488F-98FA-E1FA3ABBEC66}" type="slidenum">
              <a:rPr lang="en-GB" altLang="en-US"/>
              <a:pPr/>
              <a:t>‹#›</a:t>
            </a:fld>
            <a:endParaRPr lang="en-GB" altLang="en-US"/>
          </a:p>
        </p:txBody>
      </p:sp>
    </p:spTree>
    <p:extLst>
      <p:ext uri="{BB962C8B-B14F-4D97-AF65-F5344CB8AC3E}">
        <p14:creationId xmlns:p14="http://schemas.microsoft.com/office/powerpoint/2010/main" val="3539244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AA3D4AD-D15E-4FBB-BDAE-BCAC4EA02F7A}" type="slidenum">
              <a:rPr lang="en-GB" altLang="en-US"/>
              <a:pPr/>
              <a:t>‹#›</a:t>
            </a:fld>
            <a:endParaRPr lang="en-GB" altLang="en-US"/>
          </a:p>
        </p:txBody>
      </p:sp>
    </p:spTree>
    <p:extLst>
      <p:ext uri="{BB962C8B-B14F-4D97-AF65-F5344CB8AC3E}">
        <p14:creationId xmlns:p14="http://schemas.microsoft.com/office/powerpoint/2010/main" val="39202565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9E3BB865-F914-46FF-9894-FAB7D8A84ACD}" type="slidenum">
              <a:rPr lang="en-GB" altLang="en-US"/>
              <a:pPr/>
              <a:t>‹#›</a:t>
            </a:fld>
            <a:endParaRPr lang="en-GB" altLang="en-US"/>
          </a:p>
        </p:txBody>
      </p:sp>
    </p:spTree>
    <p:extLst>
      <p:ext uri="{BB962C8B-B14F-4D97-AF65-F5344CB8AC3E}">
        <p14:creationId xmlns:p14="http://schemas.microsoft.com/office/powerpoint/2010/main" val="20347298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E29FC72F-A945-4998-B1A8-7441FDC6F887}" type="slidenum">
              <a:rPr lang="en-GB" altLang="en-US"/>
              <a:pPr/>
              <a:t>‹#›</a:t>
            </a:fld>
            <a:endParaRPr lang="en-GB" altLang="en-US"/>
          </a:p>
        </p:txBody>
      </p:sp>
    </p:spTree>
    <p:extLst>
      <p:ext uri="{BB962C8B-B14F-4D97-AF65-F5344CB8AC3E}">
        <p14:creationId xmlns:p14="http://schemas.microsoft.com/office/powerpoint/2010/main" val="41519261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FF5425E3-9290-472F-9B62-B06482616365}" type="slidenum">
              <a:rPr lang="en-GB" altLang="en-US"/>
              <a:pPr/>
              <a:t>‹#›</a:t>
            </a:fld>
            <a:endParaRPr lang="en-GB" altLang="en-US"/>
          </a:p>
        </p:txBody>
      </p:sp>
    </p:spTree>
    <p:extLst>
      <p:ext uri="{BB962C8B-B14F-4D97-AF65-F5344CB8AC3E}">
        <p14:creationId xmlns:p14="http://schemas.microsoft.com/office/powerpoint/2010/main" val="1218438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A72515F8-AD09-4E40-8F6B-2AE18404DEE8}" type="slidenum">
              <a:rPr lang="en-GB" altLang="en-US"/>
              <a:pPr/>
              <a:t>‹#›</a:t>
            </a:fld>
            <a:endParaRPr lang="en-GB" altLang="en-US"/>
          </a:p>
        </p:txBody>
      </p:sp>
    </p:spTree>
    <p:extLst>
      <p:ext uri="{BB962C8B-B14F-4D97-AF65-F5344CB8AC3E}">
        <p14:creationId xmlns:p14="http://schemas.microsoft.com/office/powerpoint/2010/main" val="12720959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ED261421-EF29-482E-8B08-206E7C1485F1}" type="slidenum">
              <a:rPr lang="en-GB" altLang="en-US"/>
              <a:pPr/>
              <a:t>‹#›</a:t>
            </a:fld>
            <a:endParaRPr lang="en-GB" altLang="en-US"/>
          </a:p>
        </p:txBody>
      </p:sp>
    </p:spTree>
    <p:extLst>
      <p:ext uri="{BB962C8B-B14F-4D97-AF65-F5344CB8AC3E}">
        <p14:creationId xmlns:p14="http://schemas.microsoft.com/office/powerpoint/2010/main" val="37363843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C524527-B4E5-4296-A65B-CE6477A5FA5B}" type="slidenum">
              <a:rPr lang="en-GB" altLang="en-US"/>
              <a:pPr/>
              <a:t>‹#›</a:t>
            </a:fld>
            <a:endParaRPr lang="en-GB" altLang="en-US"/>
          </a:p>
        </p:txBody>
      </p:sp>
    </p:spTree>
    <p:extLst>
      <p:ext uri="{BB962C8B-B14F-4D97-AF65-F5344CB8AC3E}">
        <p14:creationId xmlns:p14="http://schemas.microsoft.com/office/powerpoint/2010/main" val="2828245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DBDA91D1-A8FC-4439-B11B-5627346259A2}" type="slidenum">
              <a:rPr lang="en-GB" altLang="en-US"/>
              <a:pPr/>
              <a:t>‹#›</a:t>
            </a:fld>
            <a:endParaRPr lang="en-GB" altLang="en-US"/>
          </a:p>
        </p:txBody>
      </p:sp>
    </p:spTree>
    <p:extLst>
      <p:ext uri="{BB962C8B-B14F-4D97-AF65-F5344CB8AC3E}">
        <p14:creationId xmlns:p14="http://schemas.microsoft.com/office/powerpoint/2010/main" val="18857615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53AA0B8-C6B7-470C-A4A8-86B321CD2CC0}" type="slidenum">
              <a:rPr lang="en-GB" altLang="en-US"/>
              <a:pPr/>
              <a:t>‹#›</a:t>
            </a:fld>
            <a:endParaRPr lang="en-GB" altLang="en-US"/>
          </a:p>
        </p:txBody>
      </p:sp>
    </p:spTree>
    <p:extLst>
      <p:ext uri="{BB962C8B-B14F-4D97-AF65-F5344CB8AC3E}">
        <p14:creationId xmlns:p14="http://schemas.microsoft.com/office/powerpoint/2010/main" val="2215051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FF199EA-09FE-4D55-BD93-5E2397EA2E2A}" type="slidenum">
              <a:rPr lang="en-GB" altLang="en-US"/>
              <a:pPr/>
              <a:t>‹#›</a:t>
            </a:fld>
            <a:endParaRPr lang="en-GB" altLang="en-US"/>
          </a:p>
        </p:txBody>
      </p:sp>
    </p:spTree>
    <p:extLst>
      <p:ext uri="{BB962C8B-B14F-4D97-AF65-F5344CB8AC3E}">
        <p14:creationId xmlns:p14="http://schemas.microsoft.com/office/powerpoint/2010/main" val="1044328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720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2E7B0C92-5048-4012-93EC-4B97427351DA}" type="slidenum">
              <a:rPr lang="en-GB" altLang="en-US"/>
              <a:pPr/>
              <a:t>‹#›</a:t>
            </a:fld>
            <a:endParaRPr lang="en-GB" altLang="en-US"/>
          </a:p>
        </p:txBody>
      </p:sp>
    </p:spTree>
    <p:extLst>
      <p:ext uri="{BB962C8B-B14F-4D97-AF65-F5344CB8AC3E}">
        <p14:creationId xmlns:p14="http://schemas.microsoft.com/office/powerpoint/2010/main" val="1990540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445C2201-A916-4212-AA1A-7AD1FBF2575A}" type="slidenum">
              <a:rPr lang="en-GB" altLang="en-US"/>
              <a:pPr/>
              <a:t>‹#›</a:t>
            </a:fld>
            <a:endParaRPr lang="en-GB" altLang="en-US"/>
          </a:p>
        </p:txBody>
      </p:sp>
    </p:spTree>
    <p:extLst>
      <p:ext uri="{BB962C8B-B14F-4D97-AF65-F5344CB8AC3E}">
        <p14:creationId xmlns:p14="http://schemas.microsoft.com/office/powerpoint/2010/main" val="487685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181796BA-25E6-4098-A364-AE9A210A1E86}" type="slidenum">
              <a:rPr lang="en-GB" altLang="en-US"/>
              <a:pPr/>
              <a:t>‹#›</a:t>
            </a:fld>
            <a:endParaRPr lang="en-GB" altLang="en-US"/>
          </a:p>
        </p:txBody>
      </p:sp>
    </p:spTree>
    <p:extLst>
      <p:ext uri="{BB962C8B-B14F-4D97-AF65-F5344CB8AC3E}">
        <p14:creationId xmlns:p14="http://schemas.microsoft.com/office/powerpoint/2010/main" val="139812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0A63BADE-838E-445E-B676-89A3087B2FD8}" type="slidenum">
              <a:rPr lang="en-GB" altLang="en-US"/>
              <a:pPr/>
              <a:t>‹#›</a:t>
            </a:fld>
            <a:endParaRPr lang="en-GB" altLang="en-US"/>
          </a:p>
        </p:txBody>
      </p:sp>
    </p:spTree>
    <p:extLst>
      <p:ext uri="{BB962C8B-B14F-4D97-AF65-F5344CB8AC3E}">
        <p14:creationId xmlns:p14="http://schemas.microsoft.com/office/powerpoint/2010/main" val="4145844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69E1B4C2-F607-46B4-B170-570A5CF796F1}" type="slidenum">
              <a:rPr lang="en-GB" altLang="en-US"/>
              <a:pPr/>
              <a:t>‹#›</a:t>
            </a:fld>
            <a:endParaRPr lang="en-GB" altLang="en-US"/>
          </a:p>
        </p:txBody>
      </p:sp>
    </p:spTree>
    <p:extLst>
      <p:ext uri="{BB962C8B-B14F-4D97-AF65-F5344CB8AC3E}">
        <p14:creationId xmlns:p14="http://schemas.microsoft.com/office/powerpoint/2010/main" val="166554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C096C2F2-507C-48EE-B1F2-410BF9C2422A}" type="slidenum">
              <a:rPr lang="en-GB" altLang="en-US"/>
              <a:pPr/>
              <a:t>‹#›</a:t>
            </a:fld>
            <a:endParaRPr lang="en-GB" altLang="en-US"/>
          </a:p>
        </p:txBody>
      </p:sp>
    </p:spTree>
    <p:extLst>
      <p:ext uri="{BB962C8B-B14F-4D97-AF65-F5344CB8AC3E}">
        <p14:creationId xmlns:p14="http://schemas.microsoft.com/office/powerpoint/2010/main" val="796450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DDDDD"/>
            </a:gs>
            <a:gs pos="100000">
              <a:schemeClr val="bg1"/>
            </a:gs>
          </a:gsLst>
          <a:lin ang="0" scaled="1"/>
        </a:gradFill>
        <a:effectLst/>
      </p:bgPr>
    </p:bg>
    <p:spTree>
      <p:nvGrpSpPr>
        <p:cNvPr id="1" name=""/>
        <p:cNvGrpSpPr/>
        <p:nvPr/>
      </p:nvGrpSpPr>
      <p:grpSpPr>
        <a:xfrm>
          <a:off x="0" y="0"/>
          <a:ext cx="0" cy="0"/>
          <a:chOff x="0" y="0"/>
          <a:chExt cx="0" cy="0"/>
        </a:xfrm>
      </p:grpSpPr>
      <p:sp>
        <p:nvSpPr>
          <p:cNvPr id="23433" name="Rectangle 905"/>
          <p:cNvSpPr>
            <a:spLocks noGrp="1" noChangeArrowheads="1"/>
          </p:cNvSpPr>
          <p:nvPr>
            <p:ph type="title"/>
          </p:nvPr>
        </p:nvSpPr>
        <p:spPr bwMode="auto">
          <a:xfrm>
            <a:off x="1042988" y="1052513"/>
            <a:ext cx="7772400"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3434" name="Rectangle 906"/>
          <p:cNvSpPr>
            <a:spLocks noGrp="1" noChangeArrowheads="1"/>
          </p:cNvSpPr>
          <p:nvPr>
            <p:ph type="body" idx="1"/>
          </p:nvPr>
        </p:nvSpPr>
        <p:spPr bwMode="auto">
          <a:xfrm>
            <a:off x="6096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3435" name="Rectangle 907"/>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GB" altLang="en-US"/>
          </a:p>
        </p:txBody>
      </p:sp>
      <p:sp>
        <p:nvSpPr>
          <p:cNvPr id="23436" name="Rectangle 90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GB" altLang="en-US"/>
          </a:p>
        </p:txBody>
      </p:sp>
      <p:sp>
        <p:nvSpPr>
          <p:cNvPr id="23437" name="Rectangle 909"/>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764115DA-610C-4E53-8B79-E90B7E664C70}" type="slidenum">
              <a:rPr lang="en-GB" altLang="en-US"/>
              <a:pPr/>
              <a:t>‹#›</a:t>
            </a:fld>
            <a:endParaRPr lang="en-GB" altLang="en-US"/>
          </a:p>
        </p:txBody>
      </p:sp>
      <p:pic>
        <p:nvPicPr>
          <p:cNvPr id="23448" name="Picture 920" descr="iStock_000017924327Large_cloud image"/>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836613"/>
          </a:xfrm>
          <a:prstGeom prst="rect">
            <a:avLst/>
          </a:prstGeom>
          <a:noFill/>
          <a:extLst>
            <a:ext uri="{909E8E84-426E-40DD-AFC4-6F175D3DCCD1}">
              <a14:hiddenFill xmlns:a14="http://schemas.microsoft.com/office/drawing/2010/main">
                <a:solidFill>
                  <a:srgbClr val="FFFFFF"/>
                </a:solidFill>
              </a14:hiddenFill>
            </a:ext>
          </a:extLst>
        </p:spPr>
      </p:pic>
      <p:sp>
        <p:nvSpPr>
          <p:cNvPr id="23449" name="Text Box 921"/>
          <p:cNvSpPr txBox="1">
            <a:spLocks noChangeArrowheads="1"/>
          </p:cNvSpPr>
          <p:nvPr userDrawn="1"/>
        </p:nvSpPr>
        <p:spPr bwMode="auto">
          <a:xfrm>
            <a:off x="468313" y="188913"/>
            <a:ext cx="35988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a:solidFill>
                  <a:srgbClr val="FF3300"/>
                </a:solidFill>
              </a:rPr>
              <a:t>Learning for everyone…</a:t>
            </a:r>
          </a:p>
        </p:txBody>
      </p:sp>
      <p:pic>
        <p:nvPicPr>
          <p:cNvPr id="23453" name="Picture 925" descr="FW Solutions 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205663" y="6188075"/>
            <a:ext cx="1938337" cy="66992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76"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Narrow" panose="020B0606020202030204" pitchFamily="34" charset="0"/>
        </a:defRPr>
      </a:lvl2pPr>
      <a:lvl3pPr algn="ctr" rtl="0" fontAlgn="base">
        <a:spcBef>
          <a:spcPct val="0"/>
        </a:spcBef>
        <a:spcAft>
          <a:spcPct val="0"/>
        </a:spcAft>
        <a:defRPr sz="4400">
          <a:solidFill>
            <a:schemeClr val="tx2"/>
          </a:solidFill>
          <a:latin typeface="Arial Narrow" panose="020B0606020202030204" pitchFamily="34" charset="0"/>
        </a:defRPr>
      </a:lvl3pPr>
      <a:lvl4pPr algn="ctr" rtl="0" fontAlgn="base">
        <a:spcBef>
          <a:spcPct val="0"/>
        </a:spcBef>
        <a:spcAft>
          <a:spcPct val="0"/>
        </a:spcAft>
        <a:defRPr sz="4400">
          <a:solidFill>
            <a:schemeClr val="tx2"/>
          </a:solidFill>
          <a:latin typeface="Arial Narrow" panose="020B0606020202030204" pitchFamily="34" charset="0"/>
        </a:defRPr>
      </a:lvl4pPr>
      <a:lvl5pPr algn="ctr" rtl="0" fontAlgn="base">
        <a:spcBef>
          <a:spcPct val="0"/>
        </a:spcBef>
        <a:spcAft>
          <a:spcPct val="0"/>
        </a:spcAft>
        <a:defRPr sz="4400">
          <a:solidFill>
            <a:schemeClr val="tx2"/>
          </a:solidFill>
          <a:latin typeface="Arial Narrow" panose="020B0606020202030204" pitchFamily="34" charset="0"/>
        </a:defRPr>
      </a:lvl5pPr>
      <a:lvl6pPr marL="457200" algn="ctr" rtl="0" fontAlgn="base">
        <a:spcBef>
          <a:spcPct val="0"/>
        </a:spcBef>
        <a:spcAft>
          <a:spcPct val="0"/>
        </a:spcAft>
        <a:defRPr sz="4400">
          <a:solidFill>
            <a:schemeClr val="tx2"/>
          </a:solidFill>
          <a:latin typeface="Arial Narrow" panose="020B0606020202030204" pitchFamily="34" charset="0"/>
        </a:defRPr>
      </a:lvl6pPr>
      <a:lvl7pPr marL="914400" algn="ctr" rtl="0" fontAlgn="base">
        <a:spcBef>
          <a:spcPct val="0"/>
        </a:spcBef>
        <a:spcAft>
          <a:spcPct val="0"/>
        </a:spcAft>
        <a:defRPr sz="4400">
          <a:solidFill>
            <a:schemeClr val="tx2"/>
          </a:solidFill>
          <a:latin typeface="Arial Narrow" panose="020B0606020202030204" pitchFamily="34" charset="0"/>
        </a:defRPr>
      </a:lvl7pPr>
      <a:lvl8pPr marL="1371600" algn="ctr" rtl="0" fontAlgn="base">
        <a:spcBef>
          <a:spcPct val="0"/>
        </a:spcBef>
        <a:spcAft>
          <a:spcPct val="0"/>
        </a:spcAft>
        <a:defRPr sz="4400">
          <a:solidFill>
            <a:schemeClr val="tx2"/>
          </a:solidFill>
          <a:latin typeface="Arial Narrow" panose="020B0606020202030204" pitchFamily="34" charset="0"/>
        </a:defRPr>
      </a:lvl8pPr>
      <a:lvl9pPr marL="1828800" algn="ctr" rtl="0" fontAlgn="base">
        <a:spcBef>
          <a:spcPct val="0"/>
        </a:spcBef>
        <a:spcAft>
          <a:spcPct val="0"/>
        </a:spcAft>
        <a:defRPr sz="4400">
          <a:solidFill>
            <a:schemeClr val="tx2"/>
          </a:solidFill>
          <a:latin typeface="Arial Narrow" panose="020B0606020202030204" pitchFamily="34" charset="0"/>
        </a:defRPr>
      </a:lvl9pPr>
    </p:titleStyle>
    <p:bodyStyle>
      <a:lvl1pPr marL="342900" indent="-342900" algn="l" rtl="0" fontAlgn="base">
        <a:spcBef>
          <a:spcPct val="20000"/>
        </a:spcBef>
        <a:spcAft>
          <a:spcPct val="0"/>
        </a:spcAft>
        <a:buBlip>
          <a:blip r:embed="rId16"/>
        </a:buBlip>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DDDDDD"/>
            </a:gs>
            <a:gs pos="100000">
              <a:schemeClr val="bg1"/>
            </a:gs>
          </a:gsLst>
          <a:lin ang="0" scaled="1"/>
        </a:gra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bwMode="auto">
          <a:xfrm>
            <a:off x="457200" y="836613"/>
            <a:ext cx="8229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3619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3619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Narrow" panose="020B0606020202030204" pitchFamily="34" charset="0"/>
              </a:defRPr>
            </a:lvl1pPr>
          </a:lstStyle>
          <a:p>
            <a:endParaRPr lang="en-GB" altLang="en-US"/>
          </a:p>
        </p:txBody>
      </p:sp>
      <p:sp>
        <p:nvSpPr>
          <p:cNvPr id="13619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Narrow" panose="020B0606020202030204" pitchFamily="34" charset="0"/>
              </a:defRPr>
            </a:lvl1pPr>
          </a:lstStyle>
          <a:p>
            <a:endParaRPr lang="en-GB" altLang="en-US"/>
          </a:p>
        </p:txBody>
      </p:sp>
      <p:sp>
        <p:nvSpPr>
          <p:cNvPr id="13619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Narrow" panose="020B0606020202030204" pitchFamily="34" charset="0"/>
              </a:defRPr>
            </a:lvl1pPr>
          </a:lstStyle>
          <a:p>
            <a:fld id="{60F06DF8-55A8-4774-9B74-6B6349E03E4C}" type="slidenum">
              <a:rPr lang="en-GB" altLang="en-US"/>
              <a:pPr/>
              <a:t>‹#›</a:t>
            </a:fld>
            <a:endParaRPr lang="en-GB" altLang="en-US"/>
          </a:p>
        </p:txBody>
      </p:sp>
      <p:pic>
        <p:nvPicPr>
          <p:cNvPr id="136199" name="Picture 7" descr="iStock_000017924327Large_cloud imag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836613"/>
          </a:xfrm>
          <a:prstGeom prst="rect">
            <a:avLst/>
          </a:prstGeom>
          <a:noFill/>
          <a:extLst>
            <a:ext uri="{909E8E84-426E-40DD-AFC4-6F175D3DCCD1}">
              <a14:hiddenFill xmlns:a14="http://schemas.microsoft.com/office/drawing/2010/main">
                <a:solidFill>
                  <a:srgbClr val="FFFFFF"/>
                </a:solidFill>
              </a14:hiddenFill>
            </a:ext>
          </a:extLst>
        </p:spPr>
      </p:pic>
      <p:sp>
        <p:nvSpPr>
          <p:cNvPr id="136200" name="Text Box 8"/>
          <p:cNvSpPr txBox="1">
            <a:spLocks noChangeArrowheads="1"/>
          </p:cNvSpPr>
          <p:nvPr userDrawn="1"/>
        </p:nvSpPr>
        <p:spPr bwMode="auto">
          <a:xfrm>
            <a:off x="323850" y="115888"/>
            <a:ext cx="4752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a:solidFill>
                  <a:srgbClr val="FF3300"/>
                </a:solidFill>
              </a:rPr>
              <a:t>Learning for everyone…</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ctrTitle"/>
          </p:nvPr>
        </p:nvSpPr>
        <p:spPr>
          <a:xfrm>
            <a:off x="1403350" y="1773238"/>
            <a:ext cx="7315200" cy="1243012"/>
          </a:xfrm>
        </p:spPr>
        <p:txBody>
          <a:bodyPr anchor="ctr"/>
          <a:lstStyle/>
          <a:p>
            <a:r>
              <a:rPr lang="en-GB" sz="3200" b="1" dirty="0"/>
              <a:t>The Work of Lev </a:t>
            </a:r>
            <a:r>
              <a:rPr lang="en-GB" sz="3200" b="1" dirty="0" smtClean="0"/>
              <a:t>Vygotsky</a:t>
            </a:r>
            <a:br>
              <a:rPr lang="en-GB" sz="3200" b="1" dirty="0" smtClean="0"/>
            </a:br>
            <a:r>
              <a:rPr lang="en-GB" sz="3200" b="1" dirty="0" smtClean="0"/>
              <a:t>Play</a:t>
            </a:r>
            <a:endParaRPr lang="en-GB" altLang="en-US" sz="3200" dirty="0">
              <a:latin typeface="+mn-lt"/>
            </a:endParaRPr>
          </a:p>
        </p:txBody>
      </p:sp>
      <p:sp>
        <p:nvSpPr>
          <p:cNvPr id="3" name="Rectangle 2"/>
          <p:cNvSpPr txBox="1">
            <a:spLocks noChangeArrowheads="1"/>
          </p:cNvSpPr>
          <p:nvPr/>
        </p:nvSpPr>
        <p:spPr bwMode="auto">
          <a:xfrm>
            <a:off x="323528" y="3789040"/>
            <a:ext cx="8395022" cy="1243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Narrow" panose="020B0606020202030204" pitchFamily="34" charset="0"/>
              </a:defRPr>
            </a:lvl2pPr>
            <a:lvl3pPr algn="ctr" rtl="0" fontAlgn="base">
              <a:spcBef>
                <a:spcPct val="0"/>
              </a:spcBef>
              <a:spcAft>
                <a:spcPct val="0"/>
              </a:spcAft>
              <a:defRPr sz="4400">
                <a:solidFill>
                  <a:schemeClr val="tx2"/>
                </a:solidFill>
                <a:latin typeface="Arial Narrow" panose="020B0606020202030204" pitchFamily="34" charset="0"/>
              </a:defRPr>
            </a:lvl3pPr>
            <a:lvl4pPr algn="ctr" rtl="0" fontAlgn="base">
              <a:spcBef>
                <a:spcPct val="0"/>
              </a:spcBef>
              <a:spcAft>
                <a:spcPct val="0"/>
              </a:spcAft>
              <a:defRPr sz="4400">
                <a:solidFill>
                  <a:schemeClr val="tx2"/>
                </a:solidFill>
                <a:latin typeface="Arial Narrow" panose="020B0606020202030204" pitchFamily="34" charset="0"/>
              </a:defRPr>
            </a:lvl4pPr>
            <a:lvl5pPr algn="ctr" rtl="0" fontAlgn="base">
              <a:spcBef>
                <a:spcPct val="0"/>
              </a:spcBef>
              <a:spcAft>
                <a:spcPct val="0"/>
              </a:spcAft>
              <a:defRPr sz="4400">
                <a:solidFill>
                  <a:schemeClr val="tx2"/>
                </a:solidFill>
                <a:latin typeface="Arial Narrow" panose="020B0606020202030204" pitchFamily="34" charset="0"/>
              </a:defRPr>
            </a:lvl5pPr>
            <a:lvl6pPr marL="457200" algn="ctr" rtl="0" fontAlgn="base">
              <a:spcBef>
                <a:spcPct val="0"/>
              </a:spcBef>
              <a:spcAft>
                <a:spcPct val="0"/>
              </a:spcAft>
              <a:defRPr sz="4400">
                <a:solidFill>
                  <a:schemeClr val="tx2"/>
                </a:solidFill>
                <a:latin typeface="Arial Narrow" panose="020B0606020202030204" pitchFamily="34" charset="0"/>
              </a:defRPr>
            </a:lvl6pPr>
            <a:lvl7pPr marL="914400" algn="ctr" rtl="0" fontAlgn="base">
              <a:spcBef>
                <a:spcPct val="0"/>
              </a:spcBef>
              <a:spcAft>
                <a:spcPct val="0"/>
              </a:spcAft>
              <a:defRPr sz="4400">
                <a:solidFill>
                  <a:schemeClr val="tx2"/>
                </a:solidFill>
                <a:latin typeface="Arial Narrow" panose="020B0606020202030204" pitchFamily="34" charset="0"/>
              </a:defRPr>
            </a:lvl7pPr>
            <a:lvl8pPr marL="1371600" algn="ctr" rtl="0" fontAlgn="base">
              <a:spcBef>
                <a:spcPct val="0"/>
              </a:spcBef>
              <a:spcAft>
                <a:spcPct val="0"/>
              </a:spcAft>
              <a:defRPr sz="4400">
                <a:solidFill>
                  <a:schemeClr val="tx2"/>
                </a:solidFill>
                <a:latin typeface="Arial Narrow" panose="020B0606020202030204" pitchFamily="34" charset="0"/>
              </a:defRPr>
            </a:lvl8pPr>
            <a:lvl9pPr marL="1828800" algn="ctr" rtl="0" fontAlgn="base">
              <a:spcBef>
                <a:spcPct val="0"/>
              </a:spcBef>
              <a:spcAft>
                <a:spcPct val="0"/>
              </a:spcAft>
              <a:defRPr sz="4400">
                <a:solidFill>
                  <a:schemeClr val="tx2"/>
                </a:solidFill>
                <a:latin typeface="Arial Narrow" panose="020B0606020202030204" pitchFamily="34" charset="0"/>
              </a:defRPr>
            </a:lvl9pPr>
          </a:lstStyle>
          <a:p>
            <a:pPr algn="l"/>
            <a:r>
              <a:rPr lang="en-GB" altLang="en-US" sz="2000" dirty="0" smtClean="0">
                <a:latin typeface="Arial" panose="020B0604020202020204" pitchFamily="34" charset="0"/>
                <a:cs typeface="Arial" panose="020B0604020202020204" pitchFamily="34" charset="0"/>
              </a:rPr>
              <a:t>Level 3 </a:t>
            </a:r>
            <a:r>
              <a:rPr lang="en-GB" sz="2000" dirty="0" smtClean="0"/>
              <a:t>Diploma </a:t>
            </a:r>
            <a:r>
              <a:rPr lang="en-GB" sz="2000" dirty="0"/>
              <a:t>in Children’s Learning and Development (Early Years Educator) (QCF</a:t>
            </a:r>
            <a:r>
              <a:rPr lang="en-GB" sz="2000" dirty="0" smtClean="0"/>
              <a:t>)</a:t>
            </a:r>
          </a:p>
          <a:p>
            <a:pPr algn="l"/>
            <a:r>
              <a:rPr lang="en-GB" altLang="en-US" sz="2000" smtClean="0">
                <a:latin typeface="Arial" panose="020B0604020202020204" pitchFamily="34" charset="0"/>
                <a:cs typeface="Arial" panose="020B0604020202020204" pitchFamily="34" charset="0"/>
              </a:rPr>
              <a:t>Unit 5: Et al</a:t>
            </a:r>
            <a:endParaRPr lang="en-GB" altLang="en-US" sz="2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67544" y="1547912"/>
            <a:ext cx="8229600" cy="4218211"/>
          </a:xfrm>
        </p:spPr>
        <p:txBody>
          <a:bodyPr>
            <a:noAutofit/>
          </a:bodyPr>
          <a:lstStyle/>
          <a:p>
            <a:pPr>
              <a:buClr>
                <a:srgbClr val="FF0000"/>
              </a:buClr>
              <a:buFont typeface="Wingdings" panose="05000000000000000000" pitchFamily="2" charset="2"/>
              <a:buChar char="Ø"/>
            </a:pPr>
            <a:r>
              <a:rPr lang="en-GB" sz="2000" dirty="0">
                <a:latin typeface="Arial" panose="020B0604020202020204" pitchFamily="34" charset="0"/>
                <a:cs typeface="Arial" panose="020B0604020202020204" pitchFamily="34" charset="0"/>
              </a:rPr>
              <a:t>Imaginative play is a crucial component of a child's normal development</a:t>
            </a:r>
            <a:r>
              <a:rPr lang="en-GB" sz="2000" dirty="0" smtClean="0">
                <a:latin typeface="Arial" panose="020B0604020202020204" pitchFamily="34" charset="0"/>
                <a:cs typeface="Arial" panose="020B0604020202020204" pitchFamily="34" charset="0"/>
              </a:rPr>
              <a:t>.</a:t>
            </a:r>
            <a:r>
              <a:rPr lang="en-GB" sz="2000" dirty="0">
                <a:latin typeface="Arial" panose="020B0604020202020204" pitchFamily="34" charset="0"/>
                <a:cs typeface="Arial" panose="020B0604020202020204" pitchFamily="34" charset="0"/>
              </a:rPr>
              <a:t>  </a:t>
            </a:r>
            <a:endParaRPr lang="en-GB" sz="2000" dirty="0" smtClean="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What </a:t>
            </a:r>
            <a:r>
              <a:rPr lang="en-GB" sz="2000" dirty="0">
                <a:latin typeface="Arial" panose="020B0604020202020204" pitchFamily="34" charset="0"/>
                <a:cs typeface="Arial" panose="020B0604020202020204" pitchFamily="34" charset="0"/>
              </a:rPr>
              <a:t>may seem to be a simple and uncomplicated way for children to entertain themselves is actually a complex process that affects all aspects of a child's life.  </a:t>
            </a:r>
            <a:endParaRPr lang="en-GB" sz="2000" dirty="0" smtClean="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Play </a:t>
            </a:r>
            <a:r>
              <a:rPr lang="en-GB" sz="2000" dirty="0">
                <a:latin typeface="Arial" panose="020B0604020202020204" pitchFamily="34" charset="0"/>
                <a:cs typeface="Arial" panose="020B0604020202020204" pitchFamily="34" charset="0"/>
              </a:rPr>
              <a:t>shapes how children make sense of their worlds, how they learn thinking skills, and how they acquire language. </a:t>
            </a:r>
            <a:endParaRPr lang="en-GB" sz="2000" dirty="0" smtClean="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So </a:t>
            </a:r>
            <a:r>
              <a:rPr lang="en-GB" sz="2000" dirty="0">
                <a:latin typeface="Arial" panose="020B0604020202020204" pitchFamily="34" charset="0"/>
                <a:cs typeface="Arial" panose="020B0604020202020204" pitchFamily="34" charset="0"/>
              </a:rPr>
              <a:t>how does imaginative play boost a child's brain development?  </a:t>
            </a:r>
            <a:endParaRPr lang="en-GB" sz="2000" dirty="0" smtClean="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How </a:t>
            </a:r>
            <a:r>
              <a:rPr lang="en-GB" sz="2000" dirty="0">
                <a:latin typeface="Arial" panose="020B0604020202020204" pitchFamily="34" charset="0"/>
                <a:cs typeface="Arial" panose="020B0604020202020204" pitchFamily="34" charset="0"/>
              </a:rPr>
              <a:t>can it affect cognition?  </a:t>
            </a:r>
            <a:endParaRPr lang="en-GB" sz="2000" dirty="0" smtClean="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There </a:t>
            </a:r>
            <a:r>
              <a:rPr lang="en-GB" sz="2000" dirty="0">
                <a:latin typeface="Arial" panose="020B0604020202020204" pitchFamily="34" charset="0"/>
                <a:cs typeface="Arial" panose="020B0604020202020204" pitchFamily="34" charset="0"/>
              </a:rPr>
              <a:t>are a multitude of ways in which unstructured, child-</a:t>
            </a:r>
            <a:r>
              <a:rPr lang="en-GB" sz="2000" dirty="0" err="1">
                <a:latin typeface="Arial" panose="020B0604020202020204" pitchFamily="34" charset="0"/>
                <a:cs typeface="Arial" panose="020B0604020202020204" pitchFamily="34" charset="0"/>
              </a:rPr>
              <a:t>centered</a:t>
            </a:r>
            <a:r>
              <a:rPr lang="en-GB" sz="2000" dirty="0">
                <a:latin typeface="Arial" panose="020B0604020202020204" pitchFamily="34" charset="0"/>
                <a:cs typeface="Arial" panose="020B0604020202020204" pitchFamily="34" charset="0"/>
              </a:rPr>
              <a:t> play builds healthy minds. </a:t>
            </a: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
            </a:r>
            <a:br>
              <a:rPr lang="en-GB"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
        <p:nvSpPr>
          <p:cNvPr id="4" name="Title 3"/>
          <p:cNvSpPr>
            <a:spLocks noGrp="1"/>
          </p:cNvSpPr>
          <p:nvPr>
            <p:ph type="title"/>
          </p:nvPr>
        </p:nvSpPr>
        <p:spPr>
          <a:xfrm>
            <a:off x="897680" y="836712"/>
            <a:ext cx="7772400" cy="711200"/>
          </a:xfrm>
        </p:spPr>
        <p:txBody>
          <a:bodyPr/>
          <a:lstStyle/>
          <a:p>
            <a:pPr algn="ctr"/>
            <a:r>
              <a:rPr lang="en-US" sz="3200" dirty="0" smtClean="0">
                <a:latin typeface="Arial" panose="020B0604020202020204" pitchFamily="34" charset="0"/>
                <a:cs typeface="Arial" panose="020B0604020202020204" pitchFamily="34" charset="0"/>
              </a:rPr>
              <a:t>Introduction</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06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63714"/>
            <a:ext cx="8229600" cy="4362450"/>
          </a:xfrm>
        </p:spPr>
        <p:txBody>
          <a:bodyPr/>
          <a:lstStyle/>
          <a:p>
            <a:pPr>
              <a:buClr>
                <a:srgbClr val="FF0000"/>
              </a:buClr>
              <a:buFont typeface="Wingdings" panose="05000000000000000000" pitchFamily="2" charset="2"/>
              <a:buChar char="Ø"/>
            </a:pPr>
            <a:r>
              <a:rPr lang="en-GB" sz="2000" dirty="0">
                <a:latin typeface="Arial" panose="020B0604020202020204" pitchFamily="34" charset="0"/>
                <a:cs typeface="Arial" panose="020B0604020202020204" pitchFamily="34" charset="0"/>
              </a:rPr>
              <a:t>Children have dialogues with themselves when they engage in imaginative play.  </a:t>
            </a:r>
            <a:endParaRPr lang="en-GB" sz="2000" dirty="0" smtClean="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Role-playing </a:t>
            </a:r>
            <a:r>
              <a:rPr lang="en-GB" sz="2000" dirty="0">
                <a:latin typeface="Arial" panose="020B0604020202020204" pitchFamily="34" charset="0"/>
                <a:cs typeface="Arial" panose="020B0604020202020204" pitchFamily="34" charset="0"/>
              </a:rPr>
              <a:t>means creating a story and giving a voice to the different characters in the story.  </a:t>
            </a:r>
            <a:endParaRPr lang="en-GB" sz="2000" dirty="0" smtClean="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When </a:t>
            </a:r>
            <a:r>
              <a:rPr lang="en-GB" sz="2000" dirty="0">
                <a:latin typeface="Arial" panose="020B0604020202020204" pitchFamily="34" charset="0"/>
                <a:cs typeface="Arial" panose="020B0604020202020204" pitchFamily="34" charset="0"/>
              </a:rPr>
              <a:t>children imitate others, they are developing a vocabulary that allows them to name and navigate the world around them.  </a:t>
            </a:r>
            <a:endParaRPr lang="en-GB" sz="2000" dirty="0" smtClean="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Less </a:t>
            </a:r>
            <a:r>
              <a:rPr lang="en-GB" sz="2000" dirty="0">
                <a:latin typeface="Arial" panose="020B0604020202020204" pitchFamily="34" charset="0"/>
                <a:cs typeface="Arial" panose="020B0604020202020204" pitchFamily="34" charset="0"/>
              </a:rPr>
              <a:t>verbal children may talk more during imaginative play than in other settings. </a:t>
            </a:r>
            <a:br>
              <a:rPr lang="en-GB" sz="2000" dirty="0">
                <a:latin typeface="Arial" panose="020B0604020202020204" pitchFamily="34" charset="0"/>
                <a:cs typeface="Arial" panose="020B0604020202020204" pitchFamily="34" charset="0"/>
              </a:rPr>
            </a:br>
            <a:endParaRPr lang="en-GB" sz="20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GB" sz="3200" dirty="0">
                <a:latin typeface="Arial" panose="020B0604020202020204" pitchFamily="34" charset="0"/>
                <a:cs typeface="Arial" panose="020B0604020202020204" pitchFamily="34" charset="0"/>
              </a:rPr>
              <a:t>Language </a:t>
            </a:r>
            <a:r>
              <a:rPr lang="en-GB" sz="3200" dirty="0" smtClean="0">
                <a:latin typeface="Arial" panose="020B0604020202020204" pitchFamily="34" charset="0"/>
                <a:cs typeface="Arial" panose="020B0604020202020204" pitchFamily="34" charset="0"/>
              </a:rPr>
              <a:t>Development </a:t>
            </a:r>
            <a:r>
              <a:rPr lang="en-GB" sz="3200" dirty="0">
                <a:latin typeface="Arial" panose="020B0604020202020204" pitchFamily="34" charset="0"/>
                <a:cs typeface="Arial" panose="020B0604020202020204" pitchFamily="34" charset="0"/>
              </a:rPr>
              <a:t>and </a:t>
            </a:r>
            <a:r>
              <a:rPr lang="en-GB" sz="3200" dirty="0" smtClean="0">
                <a:latin typeface="Arial" panose="020B0604020202020204" pitchFamily="34" charset="0"/>
                <a:cs typeface="Arial" panose="020B0604020202020204" pitchFamily="34" charset="0"/>
              </a:rPr>
              <a:t>Play </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0353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63714"/>
            <a:ext cx="8229600" cy="4362450"/>
          </a:xfrm>
        </p:spPr>
        <p:txBody>
          <a:bodyPr/>
          <a:lstStyle/>
          <a:p>
            <a:pPr>
              <a:buClr>
                <a:srgbClr val="FF0000"/>
              </a:buClr>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Vygotsky’s </a:t>
            </a:r>
            <a:r>
              <a:rPr lang="en-GB" sz="2000" dirty="0"/>
              <a:t>theory of cognitive development posits that information from the external world is transformed and internalized through language.  </a:t>
            </a:r>
            <a:endParaRPr lang="en-GB" sz="2000" dirty="0" smtClean="0"/>
          </a:p>
          <a:p>
            <a:pPr>
              <a:buClr>
                <a:srgbClr val="FF0000"/>
              </a:buClr>
              <a:buFont typeface="Wingdings" panose="05000000000000000000" pitchFamily="2" charset="2"/>
              <a:buChar char="Ø"/>
            </a:pPr>
            <a:r>
              <a:rPr lang="en-GB" sz="2000" dirty="0" smtClean="0"/>
              <a:t>Since </a:t>
            </a:r>
            <a:r>
              <a:rPr lang="en-GB" sz="2000" dirty="0"/>
              <a:t>language is both a symbolic system of communication and a cultural tool used to transmit culture and history, </a:t>
            </a:r>
            <a:endParaRPr lang="en-GB" sz="2000" dirty="0" smtClean="0"/>
          </a:p>
          <a:p>
            <a:pPr>
              <a:buClr>
                <a:srgbClr val="FF0000"/>
              </a:buClr>
              <a:buFont typeface="Wingdings" panose="05000000000000000000" pitchFamily="2" charset="2"/>
              <a:buChar char="Ø"/>
            </a:pPr>
            <a:r>
              <a:rPr lang="en-GB" sz="2000" dirty="0" smtClean="0"/>
              <a:t>play </a:t>
            </a:r>
            <a:r>
              <a:rPr lang="en-GB" sz="2000" dirty="0"/>
              <a:t>is an essential part of both language development and a child's understanding of the external world.  </a:t>
            </a:r>
            <a:endParaRPr lang="en-GB" sz="2000" dirty="0" smtClean="0"/>
          </a:p>
          <a:p>
            <a:pPr>
              <a:buClr>
                <a:srgbClr val="FF0000"/>
              </a:buClr>
              <a:buFont typeface="Wingdings" panose="05000000000000000000" pitchFamily="2" charset="2"/>
              <a:buChar char="Ø"/>
            </a:pPr>
            <a:r>
              <a:rPr lang="en-GB" sz="2000" dirty="0" smtClean="0"/>
              <a:t>When </a:t>
            </a:r>
            <a:r>
              <a:rPr lang="en-GB" sz="2000" dirty="0"/>
              <a:t>a child is at play, he or she is in a constant dialogue either with self or </a:t>
            </a:r>
            <a:r>
              <a:rPr lang="en-GB" sz="2000" dirty="0" smtClean="0"/>
              <a:t>others.</a:t>
            </a:r>
          </a:p>
          <a:p>
            <a:pPr>
              <a:buClr>
                <a:srgbClr val="FF0000"/>
              </a:buClr>
              <a:buFont typeface="Wingdings" panose="05000000000000000000" pitchFamily="2" charset="2"/>
              <a:buChar char="Ø"/>
            </a:pPr>
            <a:r>
              <a:rPr lang="en-GB" sz="2000" dirty="0" smtClean="0"/>
              <a:t>Children </a:t>
            </a:r>
            <a:r>
              <a:rPr lang="en-GB" sz="2000" dirty="0"/>
              <a:t>at play are making sense of the world through a process of "inner speech" - that is, they are often talking out loud to themselves.  </a:t>
            </a:r>
            <a:endParaRPr lang="en-GB" sz="2000" dirty="0" smtClean="0"/>
          </a:p>
          <a:p>
            <a:pPr>
              <a:buClr>
                <a:srgbClr val="FF0000"/>
              </a:buClr>
              <a:buFont typeface="Wingdings" panose="05000000000000000000" pitchFamily="2" charset="2"/>
              <a:buChar char="Ø"/>
            </a:pPr>
            <a:r>
              <a:rPr lang="en-GB" sz="2000" dirty="0" smtClean="0"/>
              <a:t>As </a:t>
            </a:r>
            <a:r>
              <a:rPr lang="en-GB" sz="2000" dirty="0"/>
              <a:t>adults, we lose this capacity because it is not socially sanctioned.</a:t>
            </a:r>
            <a:br>
              <a:rPr lang="en-GB" sz="2000" dirty="0"/>
            </a:br>
            <a:endParaRPr lang="en-GB" sz="20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GB" sz="3200" dirty="0">
                <a:latin typeface="Arial" panose="020B0604020202020204" pitchFamily="34" charset="0"/>
                <a:cs typeface="Arial" panose="020B0604020202020204" pitchFamily="34" charset="0"/>
              </a:rPr>
              <a:t>Language </a:t>
            </a:r>
            <a:r>
              <a:rPr lang="en-GB" sz="3200" dirty="0" smtClean="0">
                <a:latin typeface="Arial" panose="020B0604020202020204" pitchFamily="34" charset="0"/>
                <a:cs typeface="Arial" panose="020B0604020202020204" pitchFamily="34" charset="0"/>
              </a:rPr>
              <a:t>Development </a:t>
            </a:r>
            <a:r>
              <a:rPr lang="en-GB" sz="3200" dirty="0">
                <a:latin typeface="Arial" panose="020B0604020202020204" pitchFamily="34" charset="0"/>
                <a:cs typeface="Arial" panose="020B0604020202020204" pitchFamily="34" charset="0"/>
              </a:rPr>
              <a:t>and </a:t>
            </a:r>
            <a:r>
              <a:rPr lang="en-GB" sz="3200" dirty="0" smtClean="0">
                <a:latin typeface="Arial" panose="020B0604020202020204" pitchFamily="34" charset="0"/>
                <a:cs typeface="Arial" panose="020B0604020202020204" pitchFamily="34" charset="0"/>
              </a:rPr>
              <a:t>Play </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470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63714"/>
            <a:ext cx="8229600" cy="4362450"/>
          </a:xfrm>
        </p:spPr>
        <p:txBody>
          <a:bodyPr/>
          <a:lstStyle/>
          <a:p>
            <a:pPr>
              <a:buClr>
                <a:srgbClr val="FF0000"/>
              </a:buClr>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Vygotsky’s </a:t>
            </a:r>
            <a:r>
              <a:rPr lang="en-GB" sz="2000" dirty="0"/>
              <a:t>Theory:</a:t>
            </a:r>
            <a:r>
              <a:rPr lang="en-GB" sz="2000" dirty="0" smtClean="0">
                <a:latin typeface="Arial" panose="020B0604020202020204" pitchFamily="34" charset="0"/>
                <a:cs typeface="Arial" panose="020B0604020202020204" pitchFamily="34" charset="0"/>
              </a:rPr>
              <a:t> </a:t>
            </a:r>
          </a:p>
          <a:p>
            <a:pPr>
              <a:buClr>
                <a:srgbClr val="FF0000"/>
              </a:buClr>
              <a:buFont typeface="Wingdings" panose="05000000000000000000" pitchFamily="2" charset="2"/>
              <a:buChar char="Ø"/>
            </a:pPr>
            <a:r>
              <a:rPr lang="en-GB" sz="2000" dirty="0" smtClean="0"/>
              <a:t>If </a:t>
            </a:r>
            <a:r>
              <a:rPr lang="en-GB" sz="2000" dirty="0"/>
              <a:t>we really listen to children at play, we can hear the way they converse with themselves in order to make sense of the external world.  </a:t>
            </a:r>
            <a:endParaRPr lang="en-GB" sz="2000" dirty="0" smtClean="0"/>
          </a:p>
          <a:p>
            <a:pPr>
              <a:buClr>
                <a:srgbClr val="FF0000"/>
              </a:buClr>
              <a:buFont typeface="Wingdings" panose="05000000000000000000" pitchFamily="2" charset="2"/>
              <a:buChar char="Ø"/>
            </a:pPr>
            <a:r>
              <a:rPr lang="en-GB" sz="2000" dirty="0" smtClean="0"/>
              <a:t>Mimicking </a:t>
            </a:r>
            <a:r>
              <a:rPr lang="en-GB" sz="2000" dirty="0"/>
              <a:t>adults is often the most obvious way this process can be observed.  ("Now, let's wash our hands and eat supper" a child playing "family" might say, for instance). </a:t>
            </a:r>
            <a:endParaRPr lang="en-GB" sz="2000" dirty="0" smtClean="0"/>
          </a:p>
          <a:p>
            <a:pPr marL="0" indent="0">
              <a:buClr>
                <a:srgbClr val="FF0000"/>
              </a:buClr>
              <a:buNone/>
            </a:pPr>
            <a:endParaRPr lang="en-GB" sz="2000" dirty="0" smtClean="0"/>
          </a:p>
          <a:p>
            <a:pPr>
              <a:buClr>
                <a:srgbClr val="FF0000"/>
              </a:buClr>
              <a:buFont typeface="Wingdings" panose="05000000000000000000" pitchFamily="2" charset="2"/>
              <a:buChar char="Ø"/>
            </a:pPr>
            <a:r>
              <a:rPr lang="en-GB" sz="2000" dirty="0" smtClean="0"/>
              <a:t>According </a:t>
            </a:r>
            <a:r>
              <a:rPr lang="en-GB" sz="2000" dirty="0"/>
              <a:t>to Vygotsky, language also serves the purpose of regulation, or self-control over one's own cognitive processes such as memory and thought.  </a:t>
            </a:r>
            <a:endParaRPr lang="en-GB" sz="2000" dirty="0" smtClean="0"/>
          </a:p>
          <a:p>
            <a:pPr>
              <a:buClr>
                <a:srgbClr val="FF0000"/>
              </a:buClr>
              <a:buFont typeface="Wingdings" panose="05000000000000000000" pitchFamily="2" charset="2"/>
              <a:buChar char="Ø"/>
            </a:pPr>
            <a:r>
              <a:rPr lang="en-GB" sz="2000" dirty="0" smtClean="0"/>
              <a:t>As </a:t>
            </a:r>
            <a:r>
              <a:rPr lang="en-GB" sz="2000" dirty="0"/>
              <a:t>we develop, we transition from being other-regulated to being self-regulated in our cognitive processes.  </a:t>
            </a:r>
            <a:endParaRPr lang="en-GB" sz="2000" dirty="0" smtClean="0"/>
          </a:p>
          <a:p>
            <a:pPr>
              <a:buClr>
                <a:srgbClr val="FF0000"/>
              </a:buClr>
              <a:buFont typeface="Wingdings" panose="05000000000000000000" pitchFamily="2" charset="2"/>
              <a:buChar char="Ø"/>
            </a:pPr>
            <a:r>
              <a:rPr lang="en-GB" sz="2000" dirty="0" smtClean="0"/>
              <a:t>Discovering </a:t>
            </a:r>
            <a:r>
              <a:rPr lang="en-GB" sz="2000" dirty="0"/>
              <a:t>language via play is an essential part of this </a:t>
            </a:r>
            <a:r>
              <a:rPr lang="en-GB" sz="2000" dirty="0" smtClean="0"/>
              <a:t>transition</a:t>
            </a:r>
            <a:r>
              <a:rPr lang="en-GB" sz="2000" dirty="0"/>
              <a:t/>
            </a:r>
            <a:br>
              <a:rPr lang="en-GB" sz="2000" dirty="0"/>
            </a:br>
            <a:endParaRPr lang="en-GB" sz="20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GB" sz="3200" dirty="0">
                <a:latin typeface="Arial" panose="020B0604020202020204" pitchFamily="34" charset="0"/>
                <a:cs typeface="Arial" panose="020B0604020202020204" pitchFamily="34" charset="0"/>
              </a:rPr>
              <a:t>Language </a:t>
            </a:r>
            <a:r>
              <a:rPr lang="en-GB" sz="3200" dirty="0" smtClean="0">
                <a:latin typeface="Arial" panose="020B0604020202020204" pitchFamily="34" charset="0"/>
                <a:cs typeface="Arial" panose="020B0604020202020204" pitchFamily="34" charset="0"/>
              </a:rPr>
              <a:t>Development </a:t>
            </a:r>
            <a:r>
              <a:rPr lang="en-GB" sz="3200" dirty="0">
                <a:latin typeface="Arial" panose="020B0604020202020204" pitchFamily="34" charset="0"/>
                <a:cs typeface="Arial" panose="020B0604020202020204" pitchFamily="34" charset="0"/>
              </a:rPr>
              <a:t>and </a:t>
            </a:r>
            <a:r>
              <a:rPr lang="en-GB" sz="3200" dirty="0" smtClean="0">
                <a:latin typeface="Arial" panose="020B0604020202020204" pitchFamily="34" charset="0"/>
                <a:cs typeface="Arial" panose="020B0604020202020204" pitchFamily="34" charset="0"/>
              </a:rPr>
              <a:t>Play </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0366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63714"/>
            <a:ext cx="8229600" cy="4362450"/>
          </a:xfrm>
        </p:spPr>
        <p:txBody>
          <a:bodyPr/>
          <a:lstStyle/>
          <a:p>
            <a:pPr>
              <a:buClr>
                <a:srgbClr val="FF0000"/>
              </a:buClr>
              <a:buFont typeface="Wingdings" panose="05000000000000000000" pitchFamily="2" charset="2"/>
              <a:buChar char="Ø"/>
            </a:pPr>
            <a:r>
              <a:rPr lang="en-GB" sz="2000" dirty="0">
                <a:latin typeface="Arial" panose="020B0604020202020204" pitchFamily="34" charset="0"/>
                <a:cs typeface="Arial" panose="020B0604020202020204" pitchFamily="34" charset="0"/>
              </a:rPr>
              <a:t>Vygotsky was also interested in the role of social interaction on cognitive development and argued that development first takes place socially.  </a:t>
            </a:r>
            <a:endParaRPr lang="en-GB" sz="2000" dirty="0" smtClean="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That </a:t>
            </a:r>
            <a:r>
              <a:rPr lang="en-GB" sz="2000" dirty="0">
                <a:latin typeface="Arial" panose="020B0604020202020204" pitchFamily="34" charset="0"/>
                <a:cs typeface="Arial" panose="020B0604020202020204" pitchFamily="34" charset="0"/>
              </a:rPr>
              <a:t>is, children observe parental </a:t>
            </a:r>
            <a:r>
              <a:rPr lang="en-GB" sz="2000" dirty="0" smtClean="0">
                <a:latin typeface="Arial" panose="020B0604020202020204" pitchFamily="34" charset="0"/>
                <a:cs typeface="Arial" panose="020B0604020202020204" pitchFamily="34" charset="0"/>
              </a:rPr>
              <a:t>behaviour</a:t>
            </a:r>
            <a:r>
              <a:rPr lang="en-GB" sz="2000" dirty="0">
                <a:latin typeface="Arial" panose="020B0604020202020204" pitchFamily="34" charset="0"/>
                <a:cs typeface="Arial" panose="020B0604020202020204" pitchFamily="34" charset="0"/>
              </a:rPr>
              <a:t>, listen to parents' speech, and then try to imitate them.  As children practice through imitation, parents will guide children, correct them, and provide challenges.  </a:t>
            </a:r>
            <a:endParaRPr lang="en-GB" sz="2000" dirty="0" smtClean="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Through child-centred </a:t>
            </a:r>
            <a:r>
              <a:rPr lang="en-GB" sz="2000" dirty="0">
                <a:latin typeface="Arial" panose="020B0604020202020204" pitchFamily="34" charset="0"/>
                <a:cs typeface="Arial" panose="020B0604020202020204" pitchFamily="34" charset="0"/>
              </a:rPr>
              <a:t>play, children take on different roles and try out different language uses, all of which help them on the journey from being externally regulated to internally regulated in cognition.  </a:t>
            </a:r>
            <a:endParaRPr lang="en-GB" sz="2000" dirty="0" smtClean="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Through </a:t>
            </a:r>
            <a:r>
              <a:rPr lang="en-GB" sz="2000" dirty="0">
                <a:latin typeface="Arial" panose="020B0604020202020204" pitchFamily="34" charset="0"/>
                <a:cs typeface="Arial" panose="020B0604020202020204" pitchFamily="34" charset="0"/>
              </a:rPr>
              <a:t>play, children become more competent in their language use and begin to regulate their own thought processes. </a:t>
            </a: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
            </a:r>
            <a:br>
              <a:rPr lang="en-GB" sz="2000" dirty="0">
                <a:latin typeface="Arial" panose="020B0604020202020204" pitchFamily="34" charset="0"/>
                <a:cs typeface="Arial" panose="020B0604020202020204" pitchFamily="34" charset="0"/>
              </a:rPr>
            </a:br>
            <a:endParaRPr lang="en-GB" sz="20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1052513"/>
            <a:ext cx="7859216" cy="711200"/>
          </a:xfrm>
        </p:spPr>
        <p:txBody>
          <a:bodyPr/>
          <a:lstStyle/>
          <a:p>
            <a:pPr algn="l"/>
            <a:r>
              <a:rPr lang="en-GB" sz="2800" dirty="0">
                <a:latin typeface="Arial" panose="020B0604020202020204" pitchFamily="34" charset="0"/>
                <a:cs typeface="Arial" panose="020B0604020202020204" pitchFamily="34" charset="0"/>
              </a:rPr>
              <a:t>The social interaction of play </a:t>
            </a:r>
            <a:r>
              <a:rPr lang="en-GB" sz="2800" dirty="0" smtClean="0">
                <a:latin typeface="Arial" panose="020B0604020202020204" pitchFamily="34" charset="0"/>
                <a:cs typeface="Arial" panose="020B0604020202020204" pitchFamily="34" charset="0"/>
              </a:rPr>
              <a:t>develops cognition</a:t>
            </a: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3139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63714"/>
            <a:ext cx="8229600" cy="4362450"/>
          </a:xfrm>
        </p:spPr>
        <p:txBody>
          <a:bodyPr/>
          <a:lstStyle/>
          <a:p>
            <a:pPr>
              <a:buClr>
                <a:srgbClr val="FF0000"/>
              </a:buClr>
              <a:buFont typeface="Wingdings" panose="05000000000000000000" pitchFamily="2" charset="2"/>
              <a:buChar char="Ø"/>
            </a:pPr>
            <a:r>
              <a:rPr lang="en-GB" sz="2000" dirty="0">
                <a:latin typeface="Arial" panose="020B0604020202020204" pitchFamily="34" charset="0"/>
                <a:cs typeface="Arial" panose="020B0604020202020204" pitchFamily="34" charset="0"/>
              </a:rPr>
              <a:t>Vygotsky proposed that a child's performance differs between instances in which he tries to solve a problem alone and when another child or adult assists the child.  </a:t>
            </a:r>
            <a:endParaRPr lang="en-GB" sz="2000" dirty="0" smtClean="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He </a:t>
            </a:r>
            <a:r>
              <a:rPr lang="en-GB" sz="2000" dirty="0">
                <a:latin typeface="Arial" panose="020B0604020202020204" pitchFamily="34" charset="0"/>
                <a:cs typeface="Arial" panose="020B0604020202020204" pitchFamily="34" charset="0"/>
              </a:rPr>
              <a:t>refers to this difference as the "zone of proximal development."  </a:t>
            </a:r>
            <a:endParaRPr lang="en-GB" sz="2000" dirty="0" smtClean="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How </a:t>
            </a:r>
            <a:r>
              <a:rPr lang="en-GB" sz="2000" dirty="0">
                <a:latin typeface="Arial" panose="020B0604020202020204" pitchFamily="34" charset="0"/>
                <a:cs typeface="Arial" panose="020B0604020202020204" pitchFamily="34" charset="0"/>
              </a:rPr>
              <a:t>does this relate to play?  If a child is learning to complete a task, such as building a bridge with blocks, and a more competent person provides assistance, then the child is able to move into a new zone of development and problem solving.  </a:t>
            </a:r>
            <a:endParaRPr lang="en-GB" sz="2000" dirty="0" smtClean="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Vygotsky </a:t>
            </a:r>
            <a:r>
              <a:rPr lang="en-GB" sz="2000" dirty="0">
                <a:latin typeface="Arial" panose="020B0604020202020204" pitchFamily="34" charset="0"/>
                <a:cs typeface="Arial" panose="020B0604020202020204" pitchFamily="34" charset="0"/>
              </a:rPr>
              <a:t>refers to this process of assisting as "scaffolding," which helps bridge the difference between a child's current level of problem-solving and his potential for more complex problem solving. </a:t>
            </a:r>
            <a:br>
              <a:rPr lang="en-GB" sz="2000" dirty="0">
                <a:latin typeface="Arial" panose="020B0604020202020204" pitchFamily="34" charset="0"/>
                <a:cs typeface="Arial" panose="020B0604020202020204" pitchFamily="34" charset="0"/>
              </a:rPr>
            </a:br>
            <a:endParaRPr lang="en-GB" sz="20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GB" sz="3200" dirty="0">
                <a:latin typeface="Arial" panose="020B0604020202020204" pitchFamily="34" charset="0"/>
                <a:cs typeface="Arial" panose="020B0604020202020204" pitchFamily="34" charset="0"/>
              </a:rPr>
              <a:t>Problem solving skills and play</a:t>
            </a:r>
          </a:p>
        </p:txBody>
      </p:sp>
    </p:spTree>
    <p:extLst>
      <p:ext uri="{BB962C8B-B14F-4D97-AF65-F5344CB8AC3E}">
        <p14:creationId xmlns:p14="http://schemas.microsoft.com/office/powerpoint/2010/main" val="295833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63714"/>
            <a:ext cx="8229600" cy="4362450"/>
          </a:xfrm>
        </p:spPr>
        <p:txBody>
          <a:bodyPr/>
          <a:lstStyle/>
          <a:p>
            <a:pPr>
              <a:buClr>
                <a:srgbClr val="FF0000"/>
              </a:buClr>
              <a:buFont typeface="Wingdings" panose="05000000000000000000" pitchFamily="2" charset="2"/>
              <a:buChar char="Ø"/>
            </a:pPr>
            <a:r>
              <a:rPr lang="en-GB" sz="2000" dirty="0"/>
              <a:t>Imaginative play is essential to cognitive development, but it is becoming endangered by our busy lives.  </a:t>
            </a:r>
            <a:endParaRPr lang="en-GB" sz="2000" dirty="0" smtClean="0"/>
          </a:p>
          <a:p>
            <a:pPr>
              <a:buClr>
                <a:srgbClr val="FF0000"/>
              </a:buClr>
              <a:buFont typeface="Wingdings" panose="05000000000000000000" pitchFamily="2" charset="2"/>
              <a:buChar char="Ø"/>
            </a:pPr>
            <a:r>
              <a:rPr lang="en-GB" sz="2000" dirty="0" smtClean="0"/>
              <a:t>Children </a:t>
            </a:r>
            <a:r>
              <a:rPr lang="en-GB" sz="2000" dirty="0"/>
              <a:t>who do not engage in imaginative play because their time is overly structured or spent watching television or other forms of media are not developing the language and reasoning skills that are so critical to early childhood development.</a:t>
            </a:r>
            <a:endParaRPr lang="en-GB" sz="20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GB" sz="3200" dirty="0">
                <a:latin typeface="Arial" panose="020B0604020202020204" pitchFamily="34" charset="0"/>
                <a:cs typeface="Arial" panose="020B0604020202020204" pitchFamily="34" charset="0"/>
              </a:rPr>
              <a:t>Problem solving skills and play</a:t>
            </a:r>
          </a:p>
        </p:txBody>
      </p:sp>
    </p:spTree>
    <p:extLst>
      <p:ext uri="{BB962C8B-B14F-4D97-AF65-F5344CB8AC3E}">
        <p14:creationId xmlns:p14="http://schemas.microsoft.com/office/powerpoint/2010/main" val="2478062154"/>
      </p:ext>
    </p:extLst>
  </p:cSld>
  <p:clrMapOvr>
    <a:masterClrMapping/>
  </p:clrMapOvr>
</p:sld>
</file>

<file path=ppt/theme/theme1.xml><?xml version="1.0" encoding="utf-8"?>
<a:theme xmlns:a="http://schemas.openxmlformats.org/drawingml/2006/main" name="Cactus">
  <a:themeElements>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fontScheme name="Cactu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actus 1">
        <a:dk1>
          <a:srgbClr val="FF9900"/>
        </a:dk1>
        <a:lt1>
          <a:srgbClr val="FFFFCC"/>
        </a:lt1>
        <a:dk2>
          <a:srgbClr val="000000"/>
        </a:dk2>
        <a:lt2>
          <a:srgbClr val="FFCC00"/>
        </a:lt2>
        <a:accent1>
          <a:srgbClr val="6B6253"/>
        </a:accent1>
        <a:accent2>
          <a:srgbClr val="72543E"/>
        </a:accent2>
        <a:accent3>
          <a:srgbClr val="AAAAAA"/>
        </a:accent3>
        <a:accent4>
          <a:srgbClr val="DADAAE"/>
        </a:accent4>
        <a:accent5>
          <a:srgbClr val="BAB7B3"/>
        </a:accent5>
        <a:accent6>
          <a:srgbClr val="674B37"/>
        </a:accent6>
        <a:hlink>
          <a:srgbClr val="DA9880"/>
        </a:hlink>
        <a:folHlink>
          <a:srgbClr val="B2B2B2"/>
        </a:folHlink>
      </a:clrScheme>
      <a:clrMap bg1="dk2" tx1="lt1" bg2="dk1" tx2="lt2" accent1="accent1" accent2="accent2" accent3="accent3" accent4="accent4" accent5="accent5" accent6="accent6" hlink="hlink" folHlink="folHlink"/>
    </a:extraClrScheme>
    <a:extraClrScheme>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clrMap bg1="lt1" tx1="dk1" bg2="lt2" tx2="dk2" accent1="accent1" accent2="accent2" accent3="accent3" accent4="accent4" accent5="accent5" accent6="accent6" hlink="hlink" folHlink="folHlink"/>
    </a:extraClrScheme>
    <a:extraClrScheme>
      <a:clrScheme name="Cactus 3">
        <a:dk1>
          <a:srgbClr val="000000"/>
        </a:dk1>
        <a:lt1>
          <a:srgbClr val="FFFFFF"/>
        </a:lt1>
        <a:dk2>
          <a:srgbClr val="000000"/>
        </a:dk2>
        <a:lt2>
          <a:srgbClr val="292929"/>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B2B2B2"/>
        </a:folHlink>
      </a:clrScheme>
      <a:clrMap bg1="lt1" tx1="dk1" bg2="lt2" tx2="dk2" accent1="accent1" accent2="accent2" accent3="accent3" accent4="accent4" accent5="accent5" accent6="accent6" hlink="hlink" folHlink="folHlink"/>
    </a:extraClrScheme>
    <a:extraClrScheme>
      <a:clrScheme name="Cactus 4">
        <a:dk1>
          <a:srgbClr val="000000"/>
        </a:dk1>
        <a:lt1>
          <a:srgbClr val="FFFFFF"/>
        </a:lt1>
        <a:dk2>
          <a:srgbClr val="000000"/>
        </a:dk2>
        <a:lt2>
          <a:srgbClr val="006600"/>
        </a:lt2>
        <a:accent1>
          <a:srgbClr val="D8EBB3"/>
        </a:accent1>
        <a:accent2>
          <a:srgbClr val="CCCC00"/>
        </a:accent2>
        <a:accent3>
          <a:srgbClr val="FFFFFF"/>
        </a:accent3>
        <a:accent4>
          <a:srgbClr val="000000"/>
        </a:accent4>
        <a:accent5>
          <a:srgbClr val="E9F3D6"/>
        </a:accent5>
        <a:accent6>
          <a:srgbClr val="B9B900"/>
        </a:accent6>
        <a:hlink>
          <a:srgbClr val="FFBE7D"/>
        </a:hlink>
        <a:folHlink>
          <a:srgbClr val="B2B2B2"/>
        </a:folHlink>
      </a:clrScheme>
      <a:clrMap bg1="lt1" tx1="dk1" bg2="lt2" tx2="dk2" accent1="accent1" accent2="accent2" accent3="accent3" accent4="accent4" accent5="accent5" accent6="accent6" hlink="hlink" folHlink="folHlink"/>
    </a:extraClrScheme>
    <a:extraClrScheme>
      <a:clrScheme name="Cactus 5">
        <a:dk1>
          <a:srgbClr val="000000"/>
        </a:dk1>
        <a:lt1>
          <a:srgbClr val="E5D3B3"/>
        </a:lt1>
        <a:dk2>
          <a:srgbClr val="800000"/>
        </a:dk2>
        <a:lt2>
          <a:srgbClr val="009900"/>
        </a:lt2>
        <a:accent1>
          <a:srgbClr val="D5B095"/>
        </a:accent1>
        <a:accent2>
          <a:srgbClr val="E28666"/>
        </a:accent2>
        <a:accent3>
          <a:srgbClr val="F0E6D6"/>
        </a:accent3>
        <a:accent4>
          <a:srgbClr val="000000"/>
        </a:accent4>
        <a:accent5>
          <a:srgbClr val="E7D4C8"/>
        </a:accent5>
        <a:accent6>
          <a:srgbClr val="CD795C"/>
        </a:accent6>
        <a:hlink>
          <a:srgbClr val="B75735"/>
        </a:hlink>
        <a:folHlink>
          <a:srgbClr val="B2B2B2"/>
        </a:folHlink>
      </a:clrScheme>
      <a:clrMap bg1="lt1" tx1="dk1" bg2="lt2" tx2="dk2" accent1="accent1" accent2="accent2" accent3="accent3" accent4="accent4" accent5="accent5" accent6="accent6" hlink="hlink" folHlink="folHlink"/>
    </a:extraClrScheme>
    <a:extraClrScheme>
      <a:clrScheme name="Cactus 6">
        <a:dk1>
          <a:srgbClr val="99CC00"/>
        </a:dk1>
        <a:lt1>
          <a:srgbClr val="FFFFFF"/>
        </a:lt1>
        <a:dk2>
          <a:srgbClr val="51399D"/>
        </a:dk2>
        <a:lt2>
          <a:srgbClr val="FFFFCC"/>
        </a:lt2>
        <a:accent1>
          <a:srgbClr val="877CAA"/>
        </a:accent1>
        <a:accent2>
          <a:srgbClr val="000058"/>
        </a:accent2>
        <a:accent3>
          <a:srgbClr val="B3AECC"/>
        </a:accent3>
        <a:accent4>
          <a:srgbClr val="DADADA"/>
        </a:accent4>
        <a:accent5>
          <a:srgbClr val="C3BFD2"/>
        </a:accent5>
        <a:accent6>
          <a:srgbClr val="00004F"/>
        </a:accent6>
        <a:hlink>
          <a:srgbClr val="FFCC00"/>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Designs\Cactus.pot</Template>
  <TotalTime>91</TotalTime>
  <Words>199</Words>
  <Application>Microsoft Office PowerPoint</Application>
  <PresentationFormat>On-screen Show (4:3)</PresentationFormat>
  <Paragraphs>44</Paragraphs>
  <Slides>8</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Arial Narrow</vt:lpstr>
      <vt:lpstr>Times New Roman</vt:lpstr>
      <vt:lpstr>Wingdings</vt:lpstr>
      <vt:lpstr>Cactus</vt:lpstr>
      <vt:lpstr>Custom Design</vt:lpstr>
      <vt:lpstr>The Work of Lev Vygotsky Play</vt:lpstr>
      <vt:lpstr>Introduction</vt:lpstr>
      <vt:lpstr>Language Development and Play </vt:lpstr>
      <vt:lpstr>Language Development and Play </vt:lpstr>
      <vt:lpstr>Language Development and Play </vt:lpstr>
      <vt:lpstr>The social interaction of play develops cognition</vt:lpstr>
      <vt:lpstr>Problem solving skills and play</vt:lpstr>
      <vt:lpstr>Problem solving skills and play</vt:lpstr>
    </vt:vector>
  </TitlesOfParts>
  <Company>Bowling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rod.hardy</dc:creator>
  <cp:lastModifiedBy>rodney hardy</cp:lastModifiedBy>
  <cp:revision>25</cp:revision>
  <cp:lastPrinted>1601-01-01T00:00:00Z</cp:lastPrinted>
  <dcterms:created xsi:type="dcterms:W3CDTF">2008-09-12T08:51:50Z</dcterms:created>
  <dcterms:modified xsi:type="dcterms:W3CDTF">2017-01-31T14:14:35Z</dcterms:modified>
</cp:coreProperties>
</file>