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1" r:id="rId2"/>
  </p:sldMasterIdLst>
  <p:notesMasterIdLst>
    <p:notesMasterId r:id="rId13"/>
  </p:notesMasterIdLst>
  <p:handoutMasterIdLst>
    <p:handoutMasterId r:id="rId14"/>
  </p:handoutMasterIdLst>
  <p:sldIdLst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DDDDDD"/>
    <a:srgbClr val="3399FF"/>
    <a:srgbClr val="FFFF00"/>
    <a:srgbClr val="66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158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 Narrow" panose="020B060602020203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Narrow" panose="020B060602020203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153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 Narrow" panose="020B060602020203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153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Narrow" panose="020B0606020202030204" pitchFamily="34" charset="0"/>
              </a:defRPr>
            </a:lvl1pPr>
          </a:lstStyle>
          <a:p>
            <a:fld id="{930F6A67-C3D1-47C3-B8DB-54DCB0A9EBD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193748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 Narrow" panose="020B060602020203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Narrow" panose="020B060602020203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152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2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52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 Narrow" panose="020B060602020203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152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Narrow" panose="020B0606020202030204" pitchFamily="34" charset="0"/>
              </a:defRPr>
            </a:lvl1pPr>
          </a:lstStyle>
          <a:p>
            <a:fld id="{920E2A82-725C-4F88-9C41-B4DAF8D8D6B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18247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A4D186-0B90-4273-82E8-58D2C4BE07DB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4202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B59210-5540-4F72-AD24-40617430896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00432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180281-86DD-465F-9559-5F7BC8C00E4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73157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4338" y="1052513"/>
            <a:ext cx="2051050" cy="50434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052513"/>
            <a:ext cx="6002338" cy="50434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A79785-9666-4A51-BA5C-B4C6E3D6958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33835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A31A2E-3B41-4D2C-9761-64D390D45CB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83382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4D9652-756C-459E-ACB6-1A720F2FB39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36397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AD250E-1FBB-488F-98FA-E1FA3ABBEC6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392444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A3D4AD-D15E-4FBB-BDAE-BCAC4EA02F7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202565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3BB865-F914-46FF-9894-FAB7D8A84AC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347298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9FC72F-A945-4998-B1A8-7441FDC6F88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519261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5425E3-9290-472F-9B62-B0648261636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184388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261421-EF29-482E-8B08-206E7C1485F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36384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515F8-AD09-4E40-8F6B-2AE18404DEE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720959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524527-B4E5-4296-A65B-CE6477A5FA5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28245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DA91D1-A8FC-4439-B11B-5627346259A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857615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36613"/>
            <a:ext cx="2057400" cy="52895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36613"/>
            <a:ext cx="6019800" cy="5289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3AA0B8-C6B7-470C-A4A8-86B321CD2CC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15051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F199EA-09FE-4D55-BD93-5E2397EA2E2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44328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7B0C92-5048-4012-93EC-4B97427351D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90540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5C2201-A916-4212-AA1A-7AD1FBF2575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87685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1796BA-25E6-4098-A364-AE9A210A1E8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98123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63BADE-838E-445E-B676-89A3087B2FD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45844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E1B4C2-F607-46B4-B170-570A5CF796F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6554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96C2F2-507C-48EE-B1F2-410BF9C2422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96450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DDDD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33" name="Rectangle 905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1052513"/>
            <a:ext cx="77724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23434" name="Rectangle 90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3435" name="Rectangle 90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23436" name="Rectangle 90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23437" name="Rectangle 90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764115DA-610C-4E53-8B79-E90B7E664C70}" type="slidenum">
              <a:rPr lang="en-GB" altLang="en-US"/>
              <a:pPr/>
              <a:t>‹#›</a:t>
            </a:fld>
            <a:endParaRPr lang="en-GB" altLang="en-US"/>
          </a:p>
        </p:txBody>
      </p:sp>
      <p:pic>
        <p:nvPicPr>
          <p:cNvPr id="23448" name="Picture 920" descr="iStock_000017924327Large_cloud image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36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449" name="Text Box 921"/>
          <p:cNvSpPr txBox="1">
            <a:spLocks noChangeArrowheads="1"/>
          </p:cNvSpPr>
          <p:nvPr userDrawn="1"/>
        </p:nvSpPr>
        <p:spPr bwMode="auto">
          <a:xfrm>
            <a:off x="468313" y="188913"/>
            <a:ext cx="35988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>
                <a:solidFill>
                  <a:srgbClr val="FF3300"/>
                </a:solidFill>
              </a:rPr>
              <a:t>Learning for everyone…</a:t>
            </a:r>
          </a:p>
        </p:txBody>
      </p:sp>
      <p:pic>
        <p:nvPicPr>
          <p:cNvPr id="23453" name="Picture 925" descr="FW Solutions Logo-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5663" y="6188075"/>
            <a:ext cx="1938337" cy="669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anose="020B0606020202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anose="020B0606020202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anose="020B0606020202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anose="020B0606020202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anose="020B0606020202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anose="020B0606020202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anose="020B0606020202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anose="020B0606020202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DDDDDD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36613"/>
            <a:ext cx="8229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 Narrow" panose="020B060602020203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 Narrow" panose="020B060602020203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136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 Narrow" panose="020B0606020202030204" pitchFamily="34" charset="0"/>
              </a:defRPr>
            </a:lvl1pPr>
          </a:lstStyle>
          <a:p>
            <a:fld id="{60F06DF8-55A8-4774-9B74-6B6349E03E4C}" type="slidenum">
              <a:rPr lang="en-GB" altLang="en-US"/>
              <a:pPr/>
              <a:t>‹#›</a:t>
            </a:fld>
            <a:endParaRPr lang="en-GB" altLang="en-US"/>
          </a:p>
        </p:txBody>
      </p:sp>
      <p:pic>
        <p:nvPicPr>
          <p:cNvPr id="136199" name="Picture 7" descr="iStock_000017924327Large_cloud image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36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6200" name="Text Box 8"/>
          <p:cNvSpPr txBox="1">
            <a:spLocks noChangeArrowheads="1"/>
          </p:cNvSpPr>
          <p:nvPr userDrawn="1"/>
        </p:nvSpPr>
        <p:spPr bwMode="auto">
          <a:xfrm>
            <a:off x="323850" y="115888"/>
            <a:ext cx="4752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>
                <a:solidFill>
                  <a:srgbClr val="FF3300"/>
                </a:solidFill>
              </a:rPr>
              <a:t>Learning for everyone…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03350" y="1773238"/>
            <a:ext cx="7315200" cy="1243012"/>
          </a:xfrm>
        </p:spPr>
        <p:txBody>
          <a:bodyPr anchor="ctr"/>
          <a:lstStyle/>
          <a:p>
            <a:pPr algn="l"/>
            <a:r>
              <a:rPr lang="en-GB" sz="3200" dirty="0"/>
              <a:t>Principles of </a:t>
            </a:r>
            <a:r>
              <a:rPr lang="en-GB" sz="3200" dirty="0" smtClean="0"/>
              <a:t>Leadership </a:t>
            </a:r>
            <a:r>
              <a:rPr lang="en-GB" sz="3200" dirty="0"/>
              <a:t>and </a:t>
            </a:r>
            <a:r>
              <a:rPr lang="en-GB" sz="3200" dirty="0" smtClean="0"/>
              <a:t>Management </a:t>
            </a:r>
            <a:endParaRPr lang="en-GB" altLang="en-US" sz="3200" dirty="0">
              <a:latin typeface="+mn-lt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4355976" y="3789040"/>
            <a:ext cx="3498776" cy="1243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anose="020B0606020202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anose="020B0606020202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anose="020B0606020202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anose="020B0606020202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anose="020B0606020202030204" pitchFamily="34" charset="0"/>
              </a:defRPr>
            </a:lvl9pPr>
          </a:lstStyle>
          <a:p>
            <a:pPr algn="l"/>
            <a:r>
              <a:rPr lang="en-GB" altLang="en-US" sz="2400" dirty="0" smtClean="0">
                <a:latin typeface="+mn-lt"/>
              </a:rPr>
              <a:t>Management: Level 3</a:t>
            </a:r>
          </a:p>
          <a:p>
            <a:pPr algn="l"/>
            <a:r>
              <a:rPr lang="en-GB" altLang="en-US" sz="2400" dirty="0" smtClean="0">
                <a:latin typeface="+mn-lt"/>
              </a:rPr>
              <a:t>Unit 4:</a:t>
            </a:r>
          </a:p>
          <a:p>
            <a:pPr algn="l"/>
            <a:r>
              <a:rPr lang="en-GB" altLang="en-US" sz="2400" dirty="0" smtClean="0">
                <a:latin typeface="+mn-lt"/>
              </a:rPr>
              <a:t>Learning Outcome: 1</a:t>
            </a:r>
            <a:endParaRPr lang="en-GB" altLang="en-US" sz="2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/>
              <a:t> </a:t>
            </a:r>
            <a:r>
              <a:rPr lang="en-GB" sz="3200" dirty="0"/>
              <a:t>I</a:t>
            </a:r>
            <a:r>
              <a:rPr lang="en-GB" sz="3200" dirty="0" smtClean="0"/>
              <a:t>ssues </a:t>
            </a:r>
            <a:r>
              <a:rPr lang="en-GB" sz="3200" dirty="0"/>
              <a:t>that hamper the achievement of </a:t>
            </a:r>
            <a:r>
              <a:rPr lang="en-GB" sz="3200" dirty="0" smtClean="0"/>
              <a:t>targets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400" dirty="0" smtClean="0"/>
              <a:t>Issues include staff </a:t>
            </a:r>
            <a:r>
              <a:rPr lang="en-GB" sz="2400" dirty="0"/>
              <a:t>lacking the right skills and </a:t>
            </a:r>
            <a:r>
              <a:rPr lang="en-GB" sz="2400" dirty="0" smtClean="0"/>
              <a:t>competencies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400" dirty="0"/>
              <a:t>L</a:t>
            </a:r>
            <a:r>
              <a:rPr lang="en-GB" sz="2400" dirty="0" smtClean="0"/>
              <a:t>imited physical resources.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400" dirty="0"/>
              <a:t>P</a:t>
            </a:r>
            <a:r>
              <a:rPr lang="en-GB" sz="2400" dirty="0" smtClean="0"/>
              <a:t>oor </a:t>
            </a:r>
            <a:r>
              <a:rPr lang="en-GB" sz="2400" dirty="0"/>
              <a:t>performance </a:t>
            </a:r>
            <a:r>
              <a:rPr lang="en-GB" sz="2400" dirty="0" smtClean="0"/>
              <a:t>management.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400" dirty="0"/>
              <a:t>L</a:t>
            </a:r>
            <a:r>
              <a:rPr lang="en-GB" sz="2400" dirty="0" smtClean="0"/>
              <a:t>ack </a:t>
            </a:r>
            <a:r>
              <a:rPr lang="en-GB" sz="2400" dirty="0"/>
              <a:t>of communication </a:t>
            </a:r>
            <a:r>
              <a:rPr lang="en-GB" sz="2400" dirty="0" smtClean="0"/>
              <a:t>of targets </a:t>
            </a:r>
            <a:r>
              <a:rPr lang="en-GB" sz="2400" dirty="0"/>
              <a:t>and </a:t>
            </a:r>
            <a:r>
              <a:rPr lang="en-GB" sz="2400" dirty="0" smtClean="0"/>
              <a:t>standards.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400" dirty="0"/>
              <a:t>U</a:t>
            </a:r>
            <a:r>
              <a:rPr lang="en-GB" sz="2400" dirty="0" smtClean="0"/>
              <a:t>nmotivated staff.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400" dirty="0"/>
              <a:t>I</a:t>
            </a:r>
            <a:r>
              <a:rPr lang="en-GB" sz="2400" dirty="0" smtClean="0"/>
              <a:t>neffective leadership.</a:t>
            </a:r>
            <a:endParaRPr lang="en-GB" sz="24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400" dirty="0"/>
              <a:t>U</a:t>
            </a:r>
            <a:r>
              <a:rPr lang="en-GB" sz="2400" dirty="0" smtClean="0"/>
              <a:t>nrealistic targets being set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400" dirty="0"/>
              <a:t>L</a:t>
            </a:r>
            <a:r>
              <a:rPr lang="en-GB" sz="2400" dirty="0" smtClean="0"/>
              <a:t>ack </a:t>
            </a:r>
            <a:r>
              <a:rPr lang="en-GB" sz="2400" dirty="0"/>
              <a:t>of quality processes and </a:t>
            </a:r>
            <a:r>
              <a:rPr lang="en-GB" sz="2400" dirty="0" smtClean="0"/>
              <a:t>procedures.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644896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908720"/>
            <a:ext cx="7772400" cy="711200"/>
          </a:xfrm>
        </p:spPr>
        <p:txBody>
          <a:bodyPr/>
          <a:lstStyle/>
          <a:p>
            <a:pPr algn="l"/>
            <a:r>
              <a:rPr lang="en-GB" sz="3200" dirty="0"/>
              <a:t>P</a:t>
            </a:r>
            <a:r>
              <a:rPr lang="en-GB" sz="3200" dirty="0" smtClean="0"/>
              <a:t>rinciples of effective </a:t>
            </a:r>
            <a:r>
              <a:rPr lang="en-GB" sz="3200" dirty="0"/>
              <a:t>decision making</a:t>
            </a:r>
            <a:endParaRPr lang="en-GB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61992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GB" sz="2400" i="1" dirty="0" smtClean="0">
                <a:solidFill>
                  <a:srgbClr val="FF0000"/>
                </a:solidFill>
              </a:rPr>
              <a:t>Setting Objectives</a:t>
            </a:r>
            <a:r>
              <a:rPr lang="en-GB" sz="2400" i="1" dirty="0">
                <a:solidFill>
                  <a:srgbClr val="FF0000"/>
                </a:solidFill>
              </a:rPr>
              <a:t>: </a:t>
            </a:r>
            <a:r>
              <a:rPr lang="en-GB" sz="2400" dirty="0" smtClean="0"/>
              <a:t>These</a:t>
            </a:r>
            <a:r>
              <a:rPr lang="en-GB" sz="2400" i="1" dirty="0"/>
              <a:t> </a:t>
            </a:r>
            <a:r>
              <a:rPr lang="en-GB" sz="2400" dirty="0"/>
              <a:t>are s</a:t>
            </a:r>
            <a:r>
              <a:rPr lang="en-GB" sz="2400" dirty="0" smtClean="0"/>
              <a:t>tatements </a:t>
            </a:r>
            <a:r>
              <a:rPr lang="en-GB" sz="2400" dirty="0"/>
              <a:t>of specific outcomes to be </a:t>
            </a:r>
            <a:r>
              <a:rPr lang="en-GB" sz="2400" dirty="0" smtClean="0"/>
              <a:t>achieved and must be set using SMART </a:t>
            </a:r>
            <a:r>
              <a:rPr lang="en-GB" sz="2400" dirty="0"/>
              <a:t>– </a:t>
            </a:r>
            <a:endParaRPr lang="en-GB" sz="2400" dirty="0" smtClean="0"/>
          </a:p>
          <a:p>
            <a:pPr marL="0" indent="0">
              <a:buNone/>
            </a:pPr>
            <a:r>
              <a:rPr lang="en-GB" sz="2400" dirty="0"/>
              <a:t>S</a:t>
            </a:r>
            <a:r>
              <a:rPr lang="en-GB" sz="2400" dirty="0" smtClean="0"/>
              <a:t>pecific </a:t>
            </a:r>
            <a:r>
              <a:rPr lang="en-GB" sz="2400" dirty="0"/>
              <a:t>(detailed, focused and well </a:t>
            </a:r>
            <a:r>
              <a:rPr lang="en-GB" sz="2400" dirty="0" smtClean="0"/>
              <a:t>defined)</a:t>
            </a:r>
          </a:p>
          <a:p>
            <a:pPr marL="0" indent="0">
              <a:buNone/>
            </a:pPr>
            <a:r>
              <a:rPr lang="en-GB" sz="2400" dirty="0" smtClean="0"/>
              <a:t>Measurable (quantifiable targets)</a:t>
            </a:r>
          </a:p>
          <a:p>
            <a:pPr marL="0" indent="0">
              <a:buNone/>
            </a:pPr>
            <a:r>
              <a:rPr lang="en-GB" sz="2400" dirty="0" smtClean="0"/>
              <a:t>Achievable</a:t>
            </a:r>
          </a:p>
          <a:p>
            <a:pPr marL="0" indent="0">
              <a:buNone/>
            </a:pPr>
            <a:r>
              <a:rPr lang="en-GB" sz="2400" dirty="0"/>
              <a:t>R</a:t>
            </a:r>
            <a:r>
              <a:rPr lang="en-GB" sz="2400" dirty="0" smtClean="0"/>
              <a:t>ealistic (Use all necessary resources available)</a:t>
            </a:r>
          </a:p>
          <a:p>
            <a:pPr marL="0" indent="0">
              <a:buNone/>
            </a:pPr>
            <a:r>
              <a:rPr lang="en-GB" sz="2400" dirty="0" smtClean="0"/>
              <a:t>Time-bound</a:t>
            </a:r>
          </a:p>
          <a:p>
            <a:pPr marL="0" indent="0">
              <a:buNone/>
            </a:pPr>
            <a:r>
              <a:rPr lang="en-GB" sz="2400" i="1" dirty="0" smtClean="0">
                <a:solidFill>
                  <a:srgbClr val="FF0000"/>
                </a:solidFill>
              </a:rPr>
              <a:t>Importance</a:t>
            </a:r>
            <a:r>
              <a:rPr lang="en-GB" sz="2400" i="1" dirty="0" smtClean="0"/>
              <a:t>: </a:t>
            </a:r>
            <a:r>
              <a:rPr lang="en-GB" sz="2400" dirty="0"/>
              <a:t>Th</a:t>
            </a:r>
            <a:r>
              <a:rPr lang="en-GB" sz="2400" dirty="0"/>
              <a:t>is </a:t>
            </a:r>
            <a:r>
              <a:rPr lang="en-GB" sz="2400" dirty="0" smtClean="0"/>
              <a:t>provides </a:t>
            </a:r>
            <a:r>
              <a:rPr lang="en-GB" sz="2400" dirty="0"/>
              <a:t>focus for the decision making process;</a:t>
            </a:r>
          </a:p>
          <a:p>
            <a:pPr marL="0" indent="0">
              <a:buNone/>
            </a:pPr>
            <a:r>
              <a:rPr lang="en-GB" sz="2400" dirty="0" smtClean="0"/>
              <a:t>Sets the foundation </a:t>
            </a:r>
            <a:r>
              <a:rPr lang="en-GB" sz="2400" dirty="0"/>
              <a:t>for rational decision </a:t>
            </a:r>
            <a:r>
              <a:rPr lang="en-GB" sz="2400" dirty="0" smtClean="0"/>
              <a:t>making and provides the basis </a:t>
            </a:r>
            <a:r>
              <a:rPr lang="en-GB" sz="2400" dirty="0"/>
              <a:t>for identifying </a:t>
            </a:r>
            <a:r>
              <a:rPr lang="en-GB" sz="2400" dirty="0" smtClean="0"/>
              <a:t>the success criteria and clarity </a:t>
            </a:r>
            <a:r>
              <a:rPr lang="en-GB" sz="2400" dirty="0"/>
              <a:t>for decision </a:t>
            </a:r>
            <a:r>
              <a:rPr lang="en-GB" sz="2400" dirty="0" smtClean="0"/>
              <a:t>makers</a:t>
            </a:r>
            <a:r>
              <a:rPr lang="en-GB" sz="2400" dirty="0"/>
              <a:t>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305763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Principles of effective decision making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98884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GB" sz="2400" i="1" dirty="0">
                <a:solidFill>
                  <a:srgbClr val="FF0000"/>
                </a:solidFill>
              </a:rPr>
              <a:t>L</a:t>
            </a:r>
            <a:r>
              <a:rPr lang="en-GB" sz="2400" i="1" dirty="0" smtClean="0">
                <a:solidFill>
                  <a:srgbClr val="FF0000"/>
                </a:solidFill>
              </a:rPr>
              <a:t>evel </a:t>
            </a:r>
            <a:r>
              <a:rPr lang="en-GB" sz="2400" i="1" dirty="0">
                <a:solidFill>
                  <a:srgbClr val="FF0000"/>
                </a:solidFill>
              </a:rPr>
              <a:t>of decisions </a:t>
            </a:r>
            <a:r>
              <a:rPr lang="en-GB" sz="2400" dirty="0"/>
              <a:t>– </a:t>
            </a:r>
            <a:r>
              <a:rPr lang="en-GB" sz="2400" dirty="0" smtClean="0"/>
              <a:t>Are these strategic</a:t>
            </a:r>
            <a:r>
              <a:rPr lang="en-GB" sz="2400" dirty="0"/>
              <a:t>, tactical </a:t>
            </a:r>
            <a:r>
              <a:rPr lang="en-GB" sz="2400" dirty="0" smtClean="0"/>
              <a:t>or operational/administrative? </a:t>
            </a:r>
          </a:p>
          <a:p>
            <a:pPr marL="0" indent="0">
              <a:buNone/>
            </a:pPr>
            <a:r>
              <a:rPr lang="en-GB" sz="2400" dirty="0"/>
              <a:t>W</a:t>
            </a:r>
            <a:r>
              <a:rPr lang="en-GB" sz="2400" dirty="0" smtClean="0"/>
              <a:t>ho </a:t>
            </a:r>
            <a:r>
              <a:rPr lang="en-GB" sz="2400" dirty="0"/>
              <a:t>makes the decision – individual, </a:t>
            </a:r>
            <a:r>
              <a:rPr lang="en-GB" sz="2400" dirty="0" smtClean="0"/>
              <a:t>group or organisational?</a:t>
            </a:r>
          </a:p>
          <a:p>
            <a:pPr marL="0" indent="0">
              <a:buNone/>
            </a:pPr>
            <a:r>
              <a:rPr lang="en-GB" sz="2400" i="1" dirty="0" smtClean="0">
                <a:solidFill>
                  <a:srgbClr val="FF0000"/>
                </a:solidFill>
              </a:rPr>
              <a:t>The importance of this </a:t>
            </a:r>
            <a:r>
              <a:rPr lang="en-GB" sz="2400" dirty="0" smtClean="0"/>
              <a:t>is to ensure </a:t>
            </a:r>
            <a:r>
              <a:rPr lang="en-GB" sz="2400" dirty="0"/>
              <a:t>decisions are taken by the right </a:t>
            </a:r>
            <a:r>
              <a:rPr lang="en-GB" sz="2400" dirty="0" smtClean="0"/>
              <a:t>people. </a:t>
            </a:r>
          </a:p>
          <a:p>
            <a:pPr marL="0" indent="0">
              <a:buNone/>
            </a:pPr>
            <a:r>
              <a:rPr lang="en-GB" sz="2400" dirty="0" smtClean="0"/>
              <a:t>This ensures that appropriate </a:t>
            </a:r>
            <a:r>
              <a:rPr lang="en-GB" sz="2400" dirty="0"/>
              <a:t>objectives and success criteria are </a:t>
            </a:r>
            <a:r>
              <a:rPr lang="en-GB" sz="2400" dirty="0" smtClean="0"/>
              <a:t>identified.</a:t>
            </a:r>
          </a:p>
          <a:p>
            <a:pPr marL="0" indent="0">
              <a:buNone/>
            </a:pPr>
            <a:r>
              <a:rPr lang="en-GB" sz="2400" dirty="0" smtClean="0"/>
              <a:t>That a more efficient </a:t>
            </a:r>
            <a:r>
              <a:rPr lang="en-GB" sz="2400" dirty="0"/>
              <a:t>and effective decision making </a:t>
            </a:r>
            <a:r>
              <a:rPr lang="en-GB" sz="2400" dirty="0" smtClean="0"/>
              <a:t>process is supported </a:t>
            </a:r>
            <a:r>
              <a:rPr lang="en-GB" sz="2400" dirty="0"/>
              <a:t>by the appropriate level of data</a:t>
            </a:r>
          </a:p>
        </p:txBody>
      </p:sp>
    </p:spTree>
    <p:extLst>
      <p:ext uri="{BB962C8B-B14F-4D97-AF65-F5344CB8AC3E}">
        <p14:creationId xmlns:p14="http://schemas.microsoft.com/office/powerpoint/2010/main" val="4152858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Principles of effective decision making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i="1" dirty="0">
                <a:solidFill>
                  <a:srgbClr val="FF0000"/>
                </a:solidFill>
              </a:rPr>
              <a:t>Success criteria: </a:t>
            </a:r>
            <a:endParaRPr lang="en-GB" sz="2400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2400" dirty="0" smtClean="0"/>
              <a:t>This is the method used to </a:t>
            </a:r>
            <a:r>
              <a:rPr lang="en-GB" sz="2400" dirty="0"/>
              <a:t>determine best possible </a:t>
            </a:r>
            <a:r>
              <a:rPr lang="en-GB" sz="2400" dirty="0" smtClean="0"/>
              <a:t>options and outcomes. It is the use of relevant </a:t>
            </a:r>
            <a:r>
              <a:rPr lang="en-GB" sz="2400" dirty="0"/>
              <a:t>and important factors to measure the performance </a:t>
            </a:r>
            <a:r>
              <a:rPr lang="en-GB" sz="2400" dirty="0" smtClean="0"/>
              <a:t>of different options.</a:t>
            </a:r>
            <a:r>
              <a:rPr lang="en-GB" sz="2400" dirty="0"/>
              <a:t> </a:t>
            </a:r>
            <a:endParaRPr lang="en-GB" sz="2400" dirty="0" smtClean="0"/>
          </a:p>
          <a:p>
            <a:pPr marL="0" indent="0">
              <a:buNone/>
            </a:pPr>
            <a:r>
              <a:rPr lang="en-GB" sz="2400" i="1" dirty="0" smtClean="0">
                <a:solidFill>
                  <a:srgbClr val="FF0000"/>
                </a:solidFill>
              </a:rPr>
              <a:t>The importance of this </a:t>
            </a:r>
            <a:r>
              <a:rPr lang="en-GB" sz="2400" dirty="0" smtClean="0"/>
              <a:t>is that it: -</a:t>
            </a:r>
          </a:p>
          <a:p>
            <a:pPr marL="0" indent="0">
              <a:buNone/>
            </a:pPr>
            <a:r>
              <a:rPr lang="en-GB" sz="2400" dirty="0" smtClean="0"/>
              <a:t>links </a:t>
            </a:r>
            <a:r>
              <a:rPr lang="en-GB" sz="2400" dirty="0"/>
              <a:t>the objectives to the final </a:t>
            </a:r>
            <a:r>
              <a:rPr lang="en-GB" sz="2400" dirty="0" smtClean="0"/>
              <a:t>decision</a:t>
            </a:r>
          </a:p>
          <a:p>
            <a:pPr marL="0" indent="0">
              <a:buNone/>
            </a:pPr>
            <a:r>
              <a:rPr lang="en-GB" sz="2400" dirty="0" smtClean="0"/>
              <a:t>identifies how each </a:t>
            </a:r>
            <a:r>
              <a:rPr lang="en-GB" sz="2400" dirty="0"/>
              <a:t>option performs in relation to the </a:t>
            </a:r>
            <a:r>
              <a:rPr lang="en-GB" sz="2400" dirty="0" smtClean="0"/>
              <a:t>objectives</a:t>
            </a:r>
          </a:p>
          <a:p>
            <a:pPr marL="0" indent="0">
              <a:buNone/>
            </a:pPr>
            <a:r>
              <a:rPr lang="en-GB" sz="2400" dirty="0" smtClean="0"/>
              <a:t>ensures that decisions </a:t>
            </a:r>
            <a:r>
              <a:rPr lang="en-GB" sz="2400" dirty="0"/>
              <a:t>meet the identified objectives</a:t>
            </a:r>
            <a:r>
              <a:rPr lang="en-GB" sz="2400" i="1" dirty="0"/>
              <a:t>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229261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3200" dirty="0"/>
              <a:t>A</a:t>
            </a:r>
            <a:r>
              <a:rPr lang="en-GB" sz="3200" dirty="0" smtClean="0"/>
              <a:t>nalysing </a:t>
            </a:r>
            <a:r>
              <a:rPr lang="en-GB" sz="3200" dirty="0"/>
              <a:t>the potential impact of </a:t>
            </a:r>
            <a:r>
              <a:rPr lang="en-GB" sz="3200" dirty="0" smtClean="0"/>
              <a:t>decision </a:t>
            </a:r>
            <a:r>
              <a:rPr lang="en-GB" sz="3200" dirty="0"/>
              <a:t>making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844824"/>
            <a:ext cx="7772400" cy="4114800"/>
          </a:xfrm>
        </p:spPr>
        <p:txBody>
          <a:bodyPr/>
          <a:lstStyle/>
          <a:p>
            <a:pPr marL="0" indent="0">
              <a:buClr>
                <a:srgbClr val="FF0000"/>
              </a:buClr>
              <a:buNone/>
            </a:pPr>
            <a:r>
              <a:rPr lang="en-GB" sz="2400" dirty="0" smtClean="0"/>
              <a:t>Development of a decision </a:t>
            </a:r>
            <a:r>
              <a:rPr lang="en-GB" sz="2400" dirty="0"/>
              <a:t>matrix using </a:t>
            </a:r>
            <a:r>
              <a:rPr lang="en-GB" sz="2400" dirty="0" smtClean="0"/>
              <a:t>the relevant </a:t>
            </a:r>
            <a:r>
              <a:rPr lang="en-GB" sz="2400" dirty="0"/>
              <a:t>rated </a:t>
            </a:r>
            <a:r>
              <a:rPr lang="en-GB" sz="2400" dirty="0" smtClean="0"/>
              <a:t>criteria to analyse: </a:t>
            </a:r>
            <a:endParaRPr lang="en-GB" sz="24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400" dirty="0"/>
              <a:t>Cost/benefit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400" dirty="0"/>
              <a:t>C</a:t>
            </a:r>
            <a:r>
              <a:rPr lang="en-GB" sz="2400" dirty="0"/>
              <a:t>ost effectiveness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400" dirty="0"/>
              <a:t>Efficiency</a:t>
            </a:r>
            <a:endParaRPr lang="en-GB" sz="24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400" dirty="0" smtClean="0"/>
              <a:t>Risk </a:t>
            </a:r>
            <a:r>
              <a:rPr lang="en-GB" sz="2400" dirty="0"/>
              <a:t>probability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400" dirty="0" smtClean="0"/>
              <a:t>Feasibility and capability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400" dirty="0"/>
              <a:t>R</a:t>
            </a:r>
            <a:r>
              <a:rPr lang="en-GB" sz="2400" dirty="0" smtClean="0"/>
              <a:t>eturn </a:t>
            </a:r>
            <a:r>
              <a:rPr lang="en-GB" sz="2400" dirty="0"/>
              <a:t>on </a:t>
            </a:r>
            <a:r>
              <a:rPr lang="en-GB" sz="2400" dirty="0" smtClean="0"/>
              <a:t>investment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400" dirty="0" smtClean="0"/>
              <a:t>ethics, social </a:t>
            </a:r>
            <a:r>
              <a:rPr lang="en-GB" sz="2400" dirty="0"/>
              <a:t>responsibility and </a:t>
            </a:r>
            <a:r>
              <a:rPr lang="en-GB" sz="2400" dirty="0" smtClean="0"/>
              <a:t>sustainability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400" dirty="0" smtClean="0"/>
              <a:t>consequences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761829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3200" dirty="0"/>
              <a:t>obtaining sufficient valid information to </a:t>
            </a:r>
            <a:r>
              <a:rPr lang="en-GB" sz="3200" dirty="0" smtClean="0"/>
              <a:t>enable </a:t>
            </a:r>
            <a:r>
              <a:rPr lang="en-GB" sz="3200" dirty="0"/>
              <a:t>effective decision making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dirty="0"/>
              <a:t>Valid </a:t>
            </a:r>
            <a:r>
              <a:rPr lang="en-GB" sz="2400" dirty="0" smtClean="0"/>
              <a:t>information is always: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400" dirty="0" smtClean="0"/>
              <a:t>Accurate and accessible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400" dirty="0" smtClean="0"/>
              <a:t>Reliable from trusted sources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400" dirty="0" smtClean="0"/>
              <a:t>Produced timely and fit </a:t>
            </a:r>
            <a:r>
              <a:rPr lang="en-GB" sz="2400" dirty="0"/>
              <a:t>for </a:t>
            </a:r>
            <a:r>
              <a:rPr lang="en-GB" sz="2400" dirty="0" smtClean="0"/>
              <a:t>purpose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400" dirty="0" smtClean="0"/>
              <a:t>Relevant to the agreed objectives set </a:t>
            </a: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The importance of this: 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400" dirty="0"/>
              <a:t>D</a:t>
            </a:r>
            <a:r>
              <a:rPr lang="en-GB" sz="2400" dirty="0"/>
              <a:t>ecisions </a:t>
            </a:r>
            <a:r>
              <a:rPr lang="en-GB" sz="2400" dirty="0"/>
              <a:t>are made based on all relevant </a:t>
            </a:r>
            <a:r>
              <a:rPr lang="en-GB" sz="2400" dirty="0" smtClean="0"/>
              <a:t>factors.</a:t>
            </a:r>
            <a:endParaRPr lang="en-GB" sz="24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400" dirty="0"/>
              <a:t>D</a:t>
            </a:r>
            <a:r>
              <a:rPr lang="en-GB" sz="2400" dirty="0"/>
              <a:t>ecisions </a:t>
            </a:r>
            <a:r>
              <a:rPr lang="en-GB" sz="2400" dirty="0"/>
              <a:t>made are more appropriate to the </a:t>
            </a:r>
            <a:r>
              <a:rPr lang="en-GB" sz="2400" dirty="0" smtClean="0"/>
              <a:t>situations.</a:t>
            </a:r>
            <a:endParaRPr lang="en-GB" sz="24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400" dirty="0"/>
              <a:t>Reduces </a:t>
            </a:r>
            <a:r>
              <a:rPr lang="en-GB" sz="2400" dirty="0" smtClean="0"/>
              <a:t>the risks </a:t>
            </a:r>
            <a:r>
              <a:rPr lang="en-GB" sz="2400" dirty="0"/>
              <a:t>and negative impact of </a:t>
            </a:r>
            <a:r>
              <a:rPr lang="en-GB" sz="2400" dirty="0" smtClean="0"/>
              <a:t>decisions.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100925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980728"/>
            <a:ext cx="7772400" cy="711200"/>
          </a:xfrm>
        </p:spPr>
        <p:txBody>
          <a:bodyPr/>
          <a:lstStyle/>
          <a:p>
            <a:pPr algn="l"/>
            <a:r>
              <a:rPr lang="en-GB" sz="3200" dirty="0"/>
              <a:t>aligning decisions with business </a:t>
            </a:r>
            <a:r>
              <a:rPr lang="en-GB" sz="3200" dirty="0" smtClean="0"/>
              <a:t>objectives</a:t>
            </a:r>
            <a:r>
              <a:rPr lang="en-GB" sz="3200" dirty="0"/>
              <a:t>, values and policies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i="1" dirty="0">
                <a:solidFill>
                  <a:srgbClr val="FF0000"/>
                </a:solidFill>
              </a:rPr>
              <a:t>Business objectives: </a:t>
            </a:r>
            <a:endParaRPr lang="en-GB" sz="2400" i="1" dirty="0" smtClean="0">
              <a:solidFill>
                <a:srgbClr val="FF0000"/>
              </a:solidFill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400" dirty="0" smtClean="0"/>
              <a:t>These are statements </a:t>
            </a:r>
            <a:r>
              <a:rPr lang="en-GB" sz="2400" dirty="0"/>
              <a:t>of specific outcomes that are to </a:t>
            </a:r>
            <a:r>
              <a:rPr lang="en-GB" sz="2400" dirty="0" smtClean="0"/>
              <a:t>be achieved, such as </a:t>
            </a:r>
            <a:r>
              <a:rPr lang="en-GB" sz="2400" dirty="0"/>
              <a:t>performance </a:t>
            </a:r>
            <a:r>
              <a:rPr lang="en-GB" sz="2400" dirty="0" smtClean="0"/>
              <a:t>targets, set monthly or annual income</a:t>
            </a:r>
            <a:endParaRPr lang="en-GB" sz="2400" dirty="0"/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i="1" dirty="0">
                <a:solidFill>
                  <a:srgbClr val="FF0000"/>
                </a:solidFill>
              </a:rPr>
              <a:t>Business </a:t>
            </a:r>
            <a:r>
              <a:rPr lang="en-GB" sz="2400" i="1" dirty="0">
                <a:solidFill>
                  <a:srgbClr val="FF0000"/>
                </a:solidFill>
              </a:rPr>
              <a:t>values: </a:t>
            </a:r>
            <a:endParaRPr lang="en-GB" sz="2400" i="1" dirty="0">
              <a:solidFill>
                <a:srgbClr val="FF0000"/>
              </a:solidFill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400" dirty="0"/>
              <a:t>These are the core principles behind the business, what it believes in. 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400" dirty="0"/>
              <a:t>The pre-set standards or behavioural </a:t>
            </a:r>
            <a:r>
              <a:rPr lang="en-GB" sz="2400" dirty="0"/>
              <a:t>norms </a:t>
            </a:r>
            <a:r>
              <a:rPr lang="en-GB" sz="2400" dirty="0"/>
              <a:t>in conducting </a:t>
            </a:r>
            <a:r>
              <a:rPr lang="en-GB" sz="2400" dirty="0"/>
              <a:t>the organisation’s business</a:t>
            </a:r>
          </a:p>
        </p:txBody>
      </p:sp>
    </p:spTree>
    <p:extLst>
      <p:ext uri="{BB962C8B-B14F-4D97-AF65-F5344CB8AC3E}">
        <p14:creationId xmlns:p14="http://schemas.microsoft.com/office/powerpoint/2010/main" val="3909909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3200" dirty="0"/>
              <a:t>A</a:t>
            </a:r>
            <a:r>
              <a:rPr lang="en-GB" sz="3200" dirty="0" smtClean="0"/>
              <a:t>ligning </a:t>
            </a:r>
            <a:r>
              <a:rPr lang="en-GB" sz="3200" dirty="0"/>
              <a:t>decisions with business objectives, values and policies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dirty="0"/>
              <a:t>The importance of aligning </a:t>
            </a:r>
            <a:r>
              <a:rPr lang="en-GB" sz="2400" dirty="0" smtClean="0"/>
              <a:t>decisions is that it 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400" dirty="0" smtClean="0"/>
              <a:t>supports </a:t>
            </a:r>
            <a:r>
              <a:rPr lang="en-GB" sz="2400" dirty="0"/>
              <a:t>the development of </a:t>
            </a:r>
            <a:r>
              <a:rPr lang="en-GB" sz="2400" dirty="0" smtClean="0"/>
              <a:t>a defined </a:t>
            </a:r>
            <a:r>
              <a:rPr lang="en-GB" sz="2400" dirty="0"/>
              <a:t>organisational image and </a:t>
            </a:r>
            <a:r>
              <a:rPr lang="en-GB" sz="2400" dirty="0" smtClean="0"/>
              <a:t>culture.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400" dirty="0"/>
              <a:t>E</a:t>
            </a:r>
            <a:r>
              <a:rPr lang="en-GB" sz="2400" dirty="0" smtClean="0"/>
              <a:t>nsures </a:t>
            </a:r>
            <a:r>
              <a:rPr lang="en-GB" sz="2400" dirty="0"/>
              <a:t>consistency </a:t>
            </a:r>
            <a:r>
              <a:rPr lang="en-GB" sz="2400" dirty="0" smtClean="0"/>
              <a:t>with the </a:t>
            </a:r>
            <a:r>
              <a:rPr lang="en-GB" sz="2400" dirty="0"/>
              <a:t>business </a:t>
            </a:r>
            <a:r>
              <a:rPr lang="en-GB" sz="2400" dirty="0" smtClean="0"/>
              <a:t>strategy.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400" dirty="0"/>
              <a:t>E</a:t>
            </a:r>
            <a:r>
              <a:rPr lang="en-GB" sz="2400" dirty="0" smtClean="0"/>
              <a:t>nsures </a:t>
            </a:r>
            <a:r>
              <a:rPr lang="en-GB" sz="2400" dirty="0"/>
              <a:t>achievement of business </a:t>
            </a:r>
            <a:r>
              <a:rPr lang="en-GB" sz="2400" dirty="0" smtClean="0"/>
              <a:t>objectives.</a:t>
            </a:r>
            <a:endParaRPr lang="en-GB" sz="24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400" dirty="0"/>
              <a:t>A</a:t>
            </a:r>
            <a:r>
              <a:rPr lang="en-GB" sz="2400" dirty="0" smtClean="0"/>
              <a:t>voids </a:t>
            </a:r>
            <a:r>
              <a:rPr lang="en-GB" sz="2400" dirty="0"/>
              <a:t>conflict between </a:t>
            </a:r>
            <a:r>
              <a:rPr lang="en-GB" sz="2400" dirty="0" smtClean="0"/>
              <a:t>departments.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400" dirty="0"/>
              <a:t>E</a:t>
            </a:r>
            <a:r>
              <a:rPr lang="en-GB" sz="2400" dirty="0" smtClean="0"/>
              <a:t>mployees </a:t>
            </a:r>
            <a:r>
              <a:rPr lang="en-GB" sz="2400" dirty="0"/>
              <a:t>better </a:t>
            </a:r>
            <a:r>
              <a:rPr lang="en-GB" sz="2400" dirty="0" smtClean="0"/>
              <a:t>understand their </a:t>
            </a:r>
            <a:r>
              <a:rPr lang="en-GB" sz="2400" dirty="0"/>
              <a:t>contribution to business </a:t>
            </a:r>
            <a:r>
              <a:rPr lang="en-GB" sz="2400" dirty="0" smtClean="0"/>
              <a:t>performance.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400" dirty="0" smtClean="0"/>
              <a:t>Helps staff </a:t>
            </a:r>
            <a:r>
              <a:rPr lang="en-GB" sz="2400" dirty="0"/>
              <a:t>engagement </a:t>
            </a:r>
            <a:r>
              <a:rPr lang="en-GB" sz="2400" dirty="0" smtClean="0"/>
              <a:t>and motivation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255792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3200" dirty="0"/>
              <a:t>V</a:t>
            </a:r>
            <a:r>
              <a:rPr lang="en-GB" sz="3200" dirty="0" smtClean="0"/>
              <a:t>alidate </a:t>
            </a:r>
            <a:r>
              <a:rPr lang="en-GB" sz="3200" dirty="0"/>
              <a:t>information used in the decision making </a:t>
            </a:r>
            <a:br>
              <a:rPr lang="en-GB" sz="3200" dirty="0"/>
            </a:br>
            <a:r>
              <a:rPr lang="en-GB" sz="3200" dirty="0"/>
              <a:t>process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400" dirty="0"/>
              <a:t>Confirm </a:t>
            </a:r>
            <a:r>
              <a:rPr lang="en-GB" sz="2400" dirty="0" smtClean="0"/>
              <a:t>the accuracy of information used through: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400" dirty="0"/>
              <a:t>T</a:t>
            </a:r>
            <a:r>
              <a:rPr lang="en-GB" sz="2400" dirty="0" smtClean="0"/>
              <a:t>riangulation </a:t>
            </a:r>
            <a:r>
              <a:rPr lang="en-GB" sz="2400" dirty="0"/>
              <a:t>(comparison of information </a:t>
            </a:r>
            <a:r>
              <a:rPr lang="en-GB" sz="2400" dirty="0" smtClean="0"/>
              <a:t>from different sources)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400" dirty="0" smtClean="0"/>
              <a:t>Check carefully for lack </a:t>
            </a:r>
            <a:r>
              <a:rPr lang="en-GB" sz="2400" dirty="0"/>
              <a:t>of grammatical errors and </a:t>
            </a:r>
            <a:r>
              <a:rPr lang="en-GB" sz="2400" dirty="0" smtClean="0"/>
              <a:t>misspellings</a:t>
            </a:r>
            <a:endParaRPr lang="en-GB" sz="24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400" dirty="0" smtClean="0"/>
              <a:t>Check information sources stated</a:t>
            </a:r>
            <a:endParaRPr lang="en-GB" sz="24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400" dirty="0" smtClean="0"/>
              <a:t>Ensure you obtain comprehensive information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400" dirty="0" smtClean="0"/>
              <a:t>Check the relevance of all information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400" dirty="0" smtClean="0"/>
              <a:t>The purpose of all information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400" dirty="0" smtClean="0"/>
              <a:t>Check it meets the audiences purposes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400" dirty="0" smtClean="0"/>
              <a:t>Check the date of all evidence used – is it relevant?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227780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Cactus">
  <a:themeElements>
    <a:clrScheme name="Cactus 2">
      <a:dk1>
        <a:srgbClr val="000000"/>
      </a:dk1>
      <a:lt1>
        <a:srgbClr val="FFFFFF"/>
      </a:lt1>
      <a:dk2>
        <a:srgbClr val="000000"/>
      </a:dk2>
      <a:lt2>
        <a:srgbClr val="006600"/>
      </a:lt2>
      <a:accent1>
        <a:srgbClr val="F5EBC1"/>
      </a:accent1>
      <a:accent2>
        <a:srgbClr val="FFCC00"/>
      </a:accent2>
      <a:accent3>
        <a:srgbClr val="FFFFFF"/>
      </a:accent3>
      <a:accent4>
        <a:srgbClr val="000000"/>
      </a:accent4>
      <a:accent5>
        <a:srgbClr val="F9F3DD"/>
      </a:accent5>
      <a:accent6>
        <a:srgbClr val="E7B900"/>
      </a:accent6>
      <a:hlink>
        <a:srgbClr val="D4876C"/>
      </a:hlink>
      <a:folHlink>
        <a:srgbClr val="B2B2B2"/>
      </a:folHlink>
    </a:clrScheme>
    <a:fontScheme name="Cactus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Cactus 1">
        <a:dk1>
          <a:srgbClr val="FF9900"/>
        </a:dk1>
        <a:lt1>
          <a:srgbClr val="FFFFCC"/>
        </a:lt1>
        <a:dk2>
          <a:srgbClr val="000000"/>
        </a:dk2>
        <a:lt2>
          <a:srgbClr val="FFCC00"/>
        </a:lt2>
        <a:accent1>
          <a:srgbClr val="6B6253"/>
        </a:accent1>
        <a:accent2>
          <a:srgbClr val="72543E"/>
        </a:accent2>
        <a:accent3>
          <a:srgbClr val="AAAAAA"/>
        </a:accent3>
        <a:accent4>
          <a:srgbClr val="DADAAE"/>
        </a:accent4>
        <a:accent5>
          <a:srgbClr val="BAB7B3"/>
        </a:accent5>
        <a:accent6>
          <a:srgbClr val="674B37"/>
        </a:accent6>
        <a:hlink>
          <a:srgbClr val="DA988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ctus 2">
        <a:dk1>
          <a:srgbClr val="000000"/>
        </a:dk1>
        <a:lt1>
          <a:srgbClr val="FFFFFF"/>
        </a:lt1>
        <a:dk2>
          <a:srgbClr val="000000"/>
        </a:dk2>
        <a:lt2>
          <a:srgbClr val="006600"/>
        </a:lt2>
        <a:accent1>
          <a:srgbClr val="F5EBC1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9F3DD"/>
        </a:accent5>
        <a:accent6>
          <a:srgbClr val="E7B900"/>
        </a:accent6>
        <a:hlink>
          <a:srgbClr val="D4876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ctus 3">
        <a:dk1>
          <a:srgbClr val="000000"/>
        </a:dk1>
        <a:lt1>
          <a:srgbClr val="FFFFFF"/>
        </a:lt1>
        <a:dk2>
          <a:srgbClr val="000000"/>
        </a:dk2>
        <a:lt2>
          <a:srgbClr val="292929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ctus 4">
        <a:dk1>
          <a:srgbClr val="000000"/>
        </a:dk1>
        <a:lt1>
          <a:srgbClr val="FFFFFF"/>
        </a:lt1>
        <a:dk2>
          <a:srgbClr val="000000"/>
        </a:dk2>
        <a:lt2>
          <a:srgbClr val="006600"/>
        </a:lt2>
        <a:accent1>
          <a:srgbClr val="D8EBB3"/>
        </a:accent1>
        <a:accent2>
          <a:srgbClr val="CCCC00"/>
        </a:accent2>
        <a:accent3>
          <a:srgbClr val="FFFFFF"/>
        </a:accent3>
        <a:accent4>
          <a:srgbClr val="000000"/>
        </a:accent4>
        <a:accent5>
          <a:srgbClr val="E9F3D6"/>
        </a:accent5>
        <a:accent6>
          <a:srgbClr val="B9B900"/>
        </a:accent6>
        <a:hlink>
          <a:srgbClr val="FFBE7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ctus 5">
        <a:dk1>
          <a:srgbClr val="000000"/>
        </a:dk1>
        <a:lt1>
          <a:srgbClr val="E5D3B3"/>
        </a:lt1>
        <a:dk2>
          <a:srgbClr val="800000"/>
        </a:dk2>
        <a:lt2>
          <a:srgbClr val="009900"/>
        </a:lt2>
        <a:accent1>
          <a:srgbClr val="D5B095"/>
        </a:accent1>
        <a:accent2>
          <a:srgbClr val="E28666"/>
        </a:accent2>
        <a:accent3>
          <a:srgbClr val="F0E6D6"/>
        </a:accent3>
        <a:accent4>
          <a:srgbClr val="000000"/>
        </a:accent4>
        <a:accent5>
          <a:srgbClr val="E7D4C8"/>
        </a:accent5>
        <a:accent6>
          <a:srgbClr val="CD795C"/>
        </a:accent6>
        <a:hlink>
          <a:srgbClr val="B75735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ctus 6">
        <a:dk1>
          <a:srgbClr val="99CC00"/>
        </a:dk1>
        <a:lt1>
          <a:srgbClr val="FFFFFF"/>
        </a:lt1>
        <a:dk2>
          <a:srgbClr val="51399D"/>
        </a:dk2>
        <a:lt2>
          <a:srgbClr val="FFFFCC"/>
        </a:lt2>
        <a:accent1>
          <a:srgbClr val="877CAA"/>
        </a:accent1>
        <a:accent2>
          <a:srgbClr val="000058"/>
        </a:accent2>
        <a:accent3>
          <a:srgbClr val="B3AECC"/>
        </a:accent3>
        <a:accent4>
          <a:srgbClr val="DADADA"/>
        </a:accent4>
        <a:accent5>
          <a:srgbClr val="C3BFD2"/>
        </a:accent5>
        <a:accent6>
          <a:srgbClr val="00004F"/>
        </a:accent6>
        <a:hlink>
          <a:srgbClr val="FFCC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Designs\Cactus.pot</Template>
  <TotalTime>138</TotalTime>
  <Words>587</Words>
  <Application>Microsoft Office PowerPoint</Application>
  <PresentationFormat>On-screen Show (4:3)</PresentationFormat>
  <Paragraphs>81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Arial Narrow</vt:lpstr>
      <vt:lpstr>Times New Roman</vt:lpstr>
      <vt:lpstr>Wingdings</vt:lpstr>
      <vt:lpstr>Cactus</vt:lpstr>
      <vt:lpstr>Custom Design</vt:lpstr>
      <vt:lpstr>Principles of Leadership and Management </vt:lpstr>
      <vt:lpstr>Principles of effective decision making</vt:lpstr>
      <vt:lpstr>Principles of effective decision making</vt:lpstr>
      <vt:lpstr>Principles of effective decision making</vt:lpstr>
      <vt:lpstr>Analysing the potential impact of decision making </vt:lpstr>
      <vt:lpstr>obtaining sufficient valid information to enable effective decision making </vt:lpstr>
      <vt:lpstr>aligning decisions with business objectives, values and policies </vt:lpstr>
      <vt:lpstr>Aligning decisions with business objectives, values and policies </vt:lpstr>
      <vt:lpstr>Validate information used in the decision making  process </vt:lpstr>
      <vt:lpstr> Issues that hamper the achievement of targets</vt:lpstr>
    </vt:vector>
  </TitlesOfParts>
  <Company>Bowling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rod.hardy</dc:creator>
  <cp:lastModifiedBy>rodney hardy</cp:lastModifiedBy>
  <cp:revision>28</cp:revision>
  <cp:lastPrinted>1601-01-01T00:00:00Z</cp:lastPrinted>
  <dcterms:created xsi:type="dcterms:W3CDTF">2008-09-12T08:51:50Z</dcterms:created>
  <dcterms:modified xsi:type="dcterms:W3CDTF">2016-09-19T15:21:06Z</dcterms:modified>
</cp:coreProperties>
</file>