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7"/>
  </p:notesMasterIdLst>
  <p:handoutMasterIdLst>
    <p:handoutMasterId r:id="rId18"/>
  </p:handoutMasterIdLst>
  <p:sldIdLst>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itchFamily="34" charset="0"/>
              </a:defRPr>
            </a:lvl1pPr>
          </a:lstStyle>
          <a:p>
            <a:fld id="{BBB98DFA-835A-415D-B1FD-3CDA1654F200}" type="slidenum">
              <a:rPr lang="en-GB" altLang="en-US"/>
              <a:pPr/>
              <a:t>‹#›</a:t>
            </a:fld>
            <a:endParaRPr lang="en-GB" altLang="en-US"/>
          </a:p>
        </p:txBody>
      </p:sp>
    </p:spTree>
    <p:extLst>
      <p:ext uri="{BB962C8B-B14F-4D97-AF65-F5344CB8AC3E}">
        <p14:creationId xmlns:p14="http://schemas.microsoft.com/office/powerpoint/2010/main" val="285597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itchFamily="34" charset="0"/>
              </a:defRPr>
            </a:lvl1pPr>
          </a:lstStyle>
          <a:p>
            <a:fld id="{611F9CA1-B60B-4717-A540-C81E31E0B2BA}" type="slidenum">
              <a:rPr lang="en-GB" altLang="en-US"/>
              <a:pPr/>
              <a:t>‹#›</a:t>
            </a:fld>
            <a:endParaRPr lang="en-GB" altLang="en-US"/>
          </a:p>
        </p:txBody>
      </p:sp>
    </p:spTree>
    <p:extLst>
      <p:ext uri="{BB962C8B-B14F-4D97-AF65-F5344CB8AC3E}">
        <p14:creationId xmlns:p14="http://schemas.microsoft.com/office/powerpoint/2010/main" val="8472006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GB" dirty="0" smtClean="0"/>
              <a:t>Welcome to</a:t>
            </a:r>
            <a:br>
              <a:rPr lang="en-GB" dirty="0" smtClean="0"/>
            </a:br>
            <a:r>
              <a:rPr lang="en-GB" dirty="0" smtClean="0"/>
              <a:t>FW Solutions Ltd</a:t>
            </a:r>
            <a:endParaRPr lang="en-GB" dirty="0"/>
          </a:p>
        </p:txBody>
      </p:sp>
      <p:sp>
        <p:nvSpPr>
          <p:cNvPr id="3" name="Subtitle 2"/>
          <p:cNvSpPr>
            <a:spLocks noGrp="1"/>
          </p:cNvSpPr>
          <p:nvPr>
            <p:ph type="subTitle" idx="1"/>
          </p:nvPr>
        </p:nvSpPr>
        <p:spPr>
          <a:xfrm>
            <a:off x="755576" y="3886200"/>
            <a:ext cx="7702624"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a:xfrm>
            <a:off x="6572076" y="6248400"/>
            <a:ext cx="1905000" cy="457200"/>
          </a:xfrm>
        </p:spPr>
        <p:txBody>
          <a:bodyPr/>
          <a:lstStyle>
            <a:lvl1pPr>
              <a:defRPr/>
            </a:lvl1pPr>
          </a:lstStyle>
          <a:p>
            <a:fld id="{9332092D-FA95-43E3-A05C-E5911D784A69}" type="slidenum">
              <a:rPr lang="en-GB" altLang="en-US"/>
              <a:pPr/>
              <a:t>‹#›</a:t>
            </a:fld>
            <a:endParaRPr lang="en-GB" altLang="en-US"/>
          </a:p>
        </p:txBody>
      </p:sp>
    </p:spTree>
    <p:extLst>
      <p:ext uri="{BB962C8B-B14F-4D97-AF65-F5344CB8AC3E}">
        <p14:creationId xmlns:p14="http://schemas.microsoft.com/office/powerpoint/2010/main" val="4196271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F797F92-CBC3-4B93-B7A6-345BDAE766FF}" type="slidenum">
              <a:rPr lang="en-GB" altLang="en-US"/>
              <a:pPr/>
              <a:t>‹#›</a:t>
            </a:fld>
            <a:endParaRPr lang="en-GB" altLang="en-US"/>
          </a:p>
        </p:txBody>
      </p:sp>
    </p:spTree>
    <p:extLst>
      <p:ext uri="{BB962C8B-B14F-4D97-AF65-F5344CB8AC3E}">
        <p14:creationId xmlns:p14="http://schemas.microsoft.com/office/powerpoint/2010/main" val="86658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87E1041-27A4-4792-9C2C-A5618FE38E1D}" type="slidenum">
              <a:rPr lang="en-GB" altLang="en-US"/>
              <a:pPr/>
              <a:t>‹#›</a:t>
            </a:fld>
            <a:endParaRPr lang="en-GB" altLang="en-US"/>
          </a:p>
        </p:txBody>
      </p:sp>
    </p:spTree>
    <p:extLst>
      <p:ext uri="{BB962C8B-B14F-4D97-AF65-F5344CB8AC3E}">
        <p14:creationId xmlns:p14="http://schemas.microsoft.com/office/powerpoint/2010/main" val="3305839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E14ED43-9196-47C5-B03C-42750CDA89D8}" type="slidenum">
              <a:rPr lang="en-GB" altLang="en-US"/>
              <a:pPr/>
              <a:t>‹#›</a:t>
            </a:fld>
            <a:endParaRPr lang="en-GB" altLang="en-US"/>
          </a:p>
        </p:txBody>
      </p:sp>
    </p:spTree>
    <p:extLst>
      <p:ext uri="{BB962C8B-B14F-4D97-AF65-F5344CB8AC3E}">
        <p14:creationId xmlns:p14="http://schemas.microsoft.com/office/powerpoint/2010/main" val="2659725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DB27E51-1F67-44BF-BBF0-05C2C567B351}" type="slidenum">
              <a:rPr lang="en-GB" altLang="en-US"/>
              <a:pPr/>
              <a:t>‹#›</a:t>
            </a:fld>
            <a:endParaRPr lang="en-GB" altLang="en-US"/>
          </a:p>
        </p:txBody>
      </p:sp>
    </p:spTree>
    <p:extLst>
      <p:ext uri="{BB962C8B-B14F-4D97-AF65-F5344CB8AC3E}">
        <p14:creationId xmlns:p14="http://schemas.microsoft.com/office/powerpoint/2010/main" val="2400925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1091A50-438B-405F-9D6F-C2B7D6B5E16A}" type="slidenum">
              <a:rPr lang="en-GB" altLang="en-US"/>
              <a:pPr/>
              <a:t>‹#›</a:t>
            </a:fld>
            <a:endParaRPr lang="en-GB" altLang="en-US"/>
          </a:p>
        </p:txBody>
      </p:sp>
    </p:spTree>
    <p:extLst>
      <p:ext uri="{BB962C8B-B14F-4D97-AF65-F5344CB8AC3E}">
        <p14:creationId xmlns:p14="http://schemas.microsoft.com/office/powerpoint/2010/main" val="2016167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FE3A6A31-0535-4632-930D-CB333709394D}" type="slidenum">
              <a:rPr lang="en-GB" altLang="en-US"/>
              <a:pPr/>
              <a:t>‹#›</a:t>
            </a:fld>
            <a:endParaRPr lang="en-GB" altLang="en-US"/>
          </a:p>
        </p:txBody>
      </p:sp>
    </p:spTree>
    <p:extLst>
      <p:ext uri="{BB962C8B-B14F-4D97-AF65-F5344CB8AC3E}">
        <p14:creationId xmlns:p14="http://schemas.microsoft.com/office/powerpoint/2010/main" val="304875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C9BA13A-4618-48F6-85BC-F80D51F04325}" type="slidenum">
              <a:rPr lang="en-GB" altLang="en-US"/>
              <a:pPr/>
              <a:t>‹#›</a:t>
            </a:fld>
            <a:endParaRPr lang="en-GB" altLang="en-US"/>
          </a:p>
        </p:txBody>
      </p:sp>
    </p:spTree>
    <p:extLst>
      <p:ext uri="{BB962C8B-B14F-4D97-AF65-F5344CB8AC3E}">
        <p14:creationId xmlns:p14="http://schemas.microsoft.com/office/powerpoint/2010/main" val="39054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ADD0551-C390-4482-8659-7174BA279AC3}" type="slidenum">
              <a:rPr lang="en-GB" altLang="en-US"/>
              <a:pPr/>
              <a:t>‹#›</a:t>
            </a:fld>
            <a:endParaRPr lang="en-GB" altLang="en-US"/>
          </a:p>
        </p:txBody>
      </p:sp>
    </p:spTree>
    <p:extLst>
      <p:ext uri="{BB962C8B-B14F-4D97-AF65-F5344CB8AC3E}">
        <p14:creationId xmlns:p14="http://schemas.microsoft.com/office/powerpoint/2010/main" val="1571951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E9B4F72-4673-4462-93D8-087742A5DB45}" type="slidenum">
              <a:rPr lang="en-GB" altLang="en-US"/>
              <a:pPr/>
              <a:t>‹#›</a:t>
            </a:fld>
            <a:endParaRPr lang="en-GB" altLang="en-US"/>
          </a:p>
        </p:txBody>
      </p:sp>
    </p:spTree>
    <p:extLst>
      <p:ext uri="{BB962C8B-B14F-4D97-AF65-F5344CB8AC3E}">
        <p14:creationId xmlns:p14="http://schemas.microsoft.com/office/powerpoint/2010/main" val="300925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7EE9F25-D5C8-4BED-9587-F0B8C7C28240}" type="slidenum">
              <a:rPr lang="en-GB" altLang="en-US"/>
              <a:pPr/>
              <a:t>‹#›</a:t>
            </a:fld>
            <a:endParaRPr lang="en-GB" altLang="en-US"/>
          </a:p>
        </p:txBody>
      </p:sp>
    </p:spTree>
    <p:extLst>
      <p:ext uri="{BB962C8B-B14F-4D97-AF65-F5344CB8AC3E}">
        <p14:creationId xmlns:p14="http://schemas.microsoft.com/office/powerpoint/2010/main" val="424847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C1FA71A-C537-4B37-A00C-E648CDC982AD}" type="slidenum">
              <a:rPr lang="en-GB" altLang="en-US"/>
              <a:pPr/>
              <a:t>‹#›</a:t>
            </a:fld>
            <a:endParaRPr lang="en-GB" altLang="en-US"/>
          </a:p>
        </p:txBody>
      </p:sp>
    </p:spTree>
    <p:extLst>
      <p:ext uri="{BB962C8B-B14F-4D97-AF65-F5344CB8AC3E}">
        <p14:creationId xmlns:p14="http://schemas.microsoft.com/office/powerpoint/2010/main" val="1684516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D5EE6D5-1645-4D97-8512-9F912B5C370F}" type="slidenum">
              <a:rPr lang="en-GB" altLang="en-US"/>
              <a:pPr/>
              <a:t>‹#›</a:t>
            </a:fld>
            <a:endParaRPr lang="en-GB" altLang="en-US"/>
          </a:p>
        </p:txBody>
      </p:sp>
    </p:spTree>
    <p:extLst>
      <p:ext uri="{BB962C8B-B14F-4D97-AF65-F5344CB8AC3E}">
        <p14:creationId xmlns:p14="http://schemas.microsoft.com/office/powerpoint/2010/main" val="3820770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1E0CDFD-C48B-472B-AEF6-FA526C898D66}" type="slidenum">
              <a:rPr lang="en-GB" altLang="en-US"/>
              <a:pPr/>
              <a:t>‹#›</a:t>
            </a:fld>
            <a:endParaRPr lang="en-GB" altLang="en-US"/>
          </a:p>
        </p:txBody>
      </p:sp>
    </p:spTree>
    <p:extLst>
      <p:ext uri="{BB962C8B-B14F-4D97-AF65-F5344CB8AC3E}">
        <p14:creationId xmlns:p14="http://schemas.microsoft.com/office/powerpoint/2010/main" val="732914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DA85543-0B65-4F67-A534-294444E808B0}" type="slidenum">
              <a:rPr lang="en-GB" altLang="en-US"/>
              <a:pPr/>
              <a:t>‹#›</a:t>
            </a:fld>
            <a:endParaRPr lang="en-GB" altLang="en-US"/>
          </a:p>
        </p:txBody>
      </p:sp>
    </p:spTree>
    <p:extLst>
      <p:ext uri="{BB962C8B-B14F-4D97-AF65-F5344CB8AC3E}">
        <p14:creationId xmlns:p14="http://schemas.microsoft.com/office/powerpoint/2010/main" val="359385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1DB0B24-0B55-4099-A3D0-53DDBC9EE655}" type="slidenum">
              <a:rPr lang="en-GB" altLang="en-US"/>
              <a:pPr/>
              <a:t>‹#›</a:t>
            </a:fld>
            <a:endParaRPr lang="en-GB" altLang="en-US"/>
          </a:p>
        </p:txBody>
      </p:sp>
    </p:spTree>
    <p:extLst>
      <p:ext uri="{BB962C8B-B14F-4D97-AF65-F5344CB8AC3E}">
        <p14:creationId xmlns:p14="http://schemas.microsoft.com/office/powerpoint/2010/main" val="370666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996C78A-60BD-47FF-A60C-09E97D01DB9F}" type="slidenum">
              <a:rPr lang="en-GB" altLang="en-US"/>
              <a:pPr/>
              <a:t>‹#›</a:t>
            </a:fld>
            <a:endParaRPr lang="en-GB" altLang="en-US"/>
          </a:p>
        </p:txBody>
      </p:sp>
    </p:spTree>
    <p:extLst>
      <p:ext uri="{BB962C8B-B14F-4D97-AF65-F5344CB8AC3E}">
        <p14:creationId xmlns:p14="http://schemas.microsoft.com/office/powerpoint/2010/main" val="391659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D75E6FE6-0F56-4AE3-A5C7-2C2A50F494B0}" type="slidenum">
              <a:rPr lang="en-GB" altLang="en-US"/>
              <a:pPr/>
              <a:t>‹#›</a:t>
            </a:fld>
            <a:endParaRPr lang="en-GB" altLang="en-US"/>
          </a:p>
        </p:txBody>
      </p:sp>
    </p:spTree>
    <p:extLst>
      <p:ext uri="{BB962C8B-B14F-4D97-AF65-F5344CB8AC3E}">
        <p14:creationId xmlns:p14="http://schemas.microsoft.com/office/powerpoint/2010/main" val="361252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08CF7AF4-8A0A-4477-A6EB-73E1908C3D0B}" type="slidenum">
              <a:rPr lang="en-GB" altLang="en-US"/>
              <a:pPr/>
              <a:t>‹#›</a:t>
            </a:fld>
            <a:endParaRPr lang="en-GB" altLang="en-US"/>
          </a:p>
        </p:txBody>
      </p:sp>
    </p:spTree>
    <p:extLst>
      <p:ext uri="{BB962C8B-B14F-4D97-AF65-F5344CB8AC3E}">
        <p14:creationId xmlns:p14="http://schemas.microsoft.com/office/powerpoint/2010/main" val="52611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7FD0201-B6BB-4A60-8F86-9B10C69173A0}" type="slidenum">
              <a:rPr lang="en-GB" altLang="en-US"/>
              <a:pPr/>
              <a:t>‹#›</a:t>
            </a:fld>
            <a:endParaRPr lang="en-GB" altLang="en-US"/>
          </a:p>
        </p:txBody>
      </p:sp>
    </p:spTree>
    <p:extLst>
      <p:ext uri="{BB962C8B-B14F-4D97-AF65-F5344CB8AC3E}">
        <p14:creationId xmlns:p14="http://schemas.microsoft.com/office/powerpoint/2010/main" val="67273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3FC4A88-372B-4028-892D-4B133761DF15}" type="slidenum">
              <a:rPr lang="en-GB" altLang="en-US"/>
              <a:pPr/>
              <a:t>‹#›</a:t>
            </a:fld>
            <a:endParaRPr lang="en-GB" altLang="en-US"/>
          </a:p>
        </p:txBody>
      </p:sp>
    </p:spTree>
    <p:extLst>
      <p:ext uri="{BB962C8B-B14F-4D97-AF65-F5344CB8AC3E}">
        <p14:creationId xmlns:p14="http://schemas.microsoft.com/office/powerpoint/2010/main" val="359119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FCFF8FA-0412-4440-BBD1-62B3DCE8C262}" type="slidenum">
              <a:rPr lang="en-GB" altLang="en-US"/>
              <a:pPr/>
              <a:t>‹#›</a:t>
            </a:fld>
            <a:endParaRPr lang="en-GB" altLang="en-US"/>
          </a:p>
        </p:txBody>
      </p:sp>
    </p:spTree>
    <p:extLst>
      <p:ext uri="{BB962C8B-B14F-4D97-AF65-F5344CB8AC3E}">
        <p14:creationId xmlns:p14="http://schemas.microsoft.com/office/powerpoint/2010/main" val="217796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989FE6B-4C4E-4846-BBAE-6C6EC36C6DE3}"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10525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itchFamily="34" charset="0"/>
        </a:defRPr>
      </a:lvl2pPr>
      <a:lvl3pPr algn="ctr" rtl="0" fontAlgn="base">
        <a:spcBef>
          <a:spcPct val="0"/>
        </a:spcBef>
        <a:spcAft>
          <a:spcPct val="0"/>
        </a:spcAft>
        <a:defRPr sz="4400">
          <a:solidFill>
            <a:schemeClr val="tx2"/>
          </a:solidFill>
          <a:latin typeface="Arial Narrow" pitchFamily="34" charset="0"/>
        </a:defRPr>
      </a:lvl3pPr>
      <a:lvl4pPr algn="ctr" rtl="0" fontAlgn="base">
        <a:spcBef>
          <a:spcPct val="0"/>
        </a:spcBef>
        <a:spcAft>
          <a:spcPct val="0"/>
        </a:spcAft>
        <a:defRPr sz="4400">
          <a:solidFill>
            <a:schemeClr val="tx2"/>
          </a:solidFill>
          <a:latin typeface="Arial Narrow" pitchFamily="34" charset="0"/>
        </a:defRPr>
      </a:lvl4pPr>
      <a:lvl5pPr algn="ctr" rtl="0" fontAlgn="base">
        <a:spcBef>
          <a:spcPct val="0"/>
        </a:spcBef>
        <a:spcAft>
          <a:spcPct val="0"/>
        </a:spcAft>
        <a:defRPr sz="4400">
          <a:solidFill>
            <a:schemeClr val="tx2"/>
          </a:solidFill>
          <a:latin typeface="Arial Narrow" pitchFamily="34" charset="0"/>
        </a:defRPr>
      </a:lvl5pPr>
      <a:lvl6pPr marL="457200" algn="ctr" rtl="0" fontAlgn="base">
        <a:spcBef>
          <a:spcPct val="0"/>
        </a:spcBef>
        <a:spcAft>
          <a:spcPct val="0"/>
        </a:spcAft>
        <a:defRPr sz="4400">
          <a:solidFill>
            <a:schemeClr val="tx2"/>
          </a:solidFill>
          <a:latin typeface="Arial Narrow" pitchFamily="34" charset="0"/>
        </a:defRPr>
      </a:lvl6pPr>
      <a:lvl7pPr marL="914400" algn="ctr" rtl="0" fontAlgn="base">
        <a:spcBef>
          <a:spcPct val="0"/>
        </a:spcBef>
        <a:spcAft>
          <a:spcPct val="0"/>
        </a:spcAft>
        <a:defRPr sz="4400">
          <a:solidFill>
            <a:schemeClr val="tx2"/>
          </a:solidFill>
          <a:latin typeface="Arial Narrow" pitchFamily="34" charset="0"/>
        </a:defRPr>
      </a:lvl7pPr>
      <a:lvl8pPr marL="1371600" algn="ctr" rtl="0" fontAlgn="base">
        <a:spcBef>
          <a:spcPct val="0"/>
        </a:spcBef>
        <a:spcAft>
          <a:spcPct val="0"/>
        </a:spcAft>
        <a:defRPr sz="4400">
          <a:solidFill>
            <a:schemeClr val="tx2"/>
          </a:solidFill>
          <a:latin typeface="Arial Narrow" pitchFamily="34" charset="0"/>
        </a:defRPr>
      </a:lvl8pPr>
      <a:lvl9pPr marL="1828800" algn="ctr" rtl="0" fontAlgn="base">
        <a:spcBef>
          <a:spcPct val="0"/>
        </a:spcBef>
        <a:spcAft>
          <a:spcPct val="0"/>
        </a:spcAft>
        <a:defRPr sz="4400">
          <a:solidFill>
            <a:schemeClr val="tx2"/>
          </a:solidFill>
          <a:latin typeface="Arial Narrow" pitchFamily="34"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itchFamily="34" charset="0"/>
              </a:defRPr>
            </a:lvl1pPr>
          </a:lstStyle>
          <a:p>
            <a:fld id="{914D3D2B-113A-46B0-8F1C-8382038F4CA6}"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43608" y="2349500"/>
            <a:ext cx="7560840" cy="1243013"/>
          </a:xfrm>
        </p:spPr>
        <p:txBody>
          <a:bodyPr/>
          <a:lstStyle/>
          <a:p>
            <a:pPr eaLnBrk="1" hangingPunct="1"/>
            <a:r>
              <a:rPr lang="en-GB" sz="5500" dirty="0" smtClean="0"/>
              <a:t>Principles of </a:t>
            </a:r>
            <a:r>
              <a:rPr lang="en-GB" sz="5500" dirty="0" err="1" smtClean="0"/>
              <a:t>Playwork</a:t>
            </a:r>
            <a:endParaRPr lang="en-GB" sz="5500" dirty="0" smtClean="0"/>
          </a:p>
        </p:txBody>
      </p:sp>
      <p:sp>
        <p:nvSpPr>
          <p:cNvPr id="4099" name="Text Box 3"/>
          <p:cNvSpPr txBox="1">
            <a:spLocks noChangeArrowheads="1"/>
          </p:cNvSpPr>
          <p:nvPr/>
        </p:nvSpPr>
        <p:spPr bwMode="auto">
          <a:xfrm>
            <a:off x="2555875" y="4149725"/>
            <a:ext cx="65881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sz="2000" b="1" dirty="0" smtClean="0">
                <a:latin typeface="Arial" panose="020B0604020202020204" pitchFamily="34" charset="0"/>
              </a:rPr>
              <a:t>Sub-Title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11267" name="Rectangle 3"/>
          <p:cNvSpPr>
            <a:spLocks noGrp="1" noChangeArrowheads="1"/>
          </p:cNvSpPr>
          <p:nvPr>
            <p:ph type="body" idx="1"/>
          </p:nvPr>
        </p:nvSpPr>
        <p:spPr/>
        <p:txBody>
          <a:bodyPr/>
          <a:lstStyle/>
          <a:p>
            <a:pPr eaLnBrk="1" hangingPunct="1">
              <a:lnSpc>
                <a:spcPct val="90000"/>
              </a:lnSpc>
              <a:buFontTx/>
              <a:buNone/>
            </a:pPr>
            <a:r>
              <a:rPr lang="en-GB" altLang="en-US" sz="2400" b="1" dirty="0">
                <a:solidFill>
                  <a:srgbClr val="FF0000"/>
                </a:solidFill>
              </a:rPr>
              <a:t>d</a:t>
            </a:r>
            <a:r>
              <a:rPr lang="en-GB" altLang="en-US" sz="2400" b="1" dirty="0" smtClean="0">
                <a:solidFill>
                  <a:srgbClr val="FF0000"/>
                </a:solidFill>
              </a:rPr>
              <a:t>) Leave children to improve their own performance</a:t>
            </a:r>
          </a:p>
          <a:p>
            <a:pPr eaLnBrk="1" hangingPunct="1">
              <a:lnSpc>
                <a:spcPct val="90000"/>
              </a:lnSpc>
              <a:buFontTx/>
              <a:buNone/>
            </a:pPr>
            <a:endParaRPr lang="en-GB" altLang="en-US" sz="2400" dirty="0" smtClean="0"/>
          </a:p>
          <a:p>
            <a:pPr marL="0" indent="0" eaLnBrk="1" hangingPunct="1">
              <a:lnSpc>
                <a:spcPct val="90000"/>
              </a:lnSpc>
              <a:buNone/>
            </a:pPr>
            <a:r>
              <a:rPr lang="en-GB" altLang="en-US" sz="2400" dirty="0" smtClean="0"/>
              <a:t>Play is essentially an adult-free experience where children have normally learnt their attributes and shortcomings by trail and error.</a:t>
            </a:r>
          </a:p>
          <a:p>
            <a:pPr marL="0" indent="0" eaLnBrk="1" hangingPunct="1">
              <a:lnSpc>
                <a:spcPct val="90000"/>
              </a:lnSpc>
              <a:buNone/>
            </a:pPr>
            <a:r>
              <a:rPr lang="en-GB" altLang="en-US" sz="2400" dirty="0" smtClean="0"/>
              <a:t>They also learn to improve skills and performance – e.g. overcoming a fear of heights, or standing up to a bully. </a:t>
            </a:r>
          </a:p>
          <a:p>
            <a:pPr marL="0" indent="0" eaLnBrk="1" hangingPunct="1">
              <a:lnSpc>
                <a:spcPct val="90000"/>
              </a:lnSpc>
              <a:buNone/>
            </a:pPr>
            <a:r>
              <a:rPr lang="en-GB" altLang="en-US" sz="2400" dirty="0" err="1" smtClean="0"/>
              <a:t>Playworker</a:t>
            </a:r>
            <a:r>
              <a:rPr lang="en-GB" altLang="en-US" sz="2400" dirty="0" smtClean="0"/>
              <a:t> intervention (or even encouragement sometimes) can act to corrupt children’s developing judgement, and render them increasingly reliant on the judgement of adults.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12291" name="Rectangle 3"/>
          <p:cNvSpPr>
            <a:spLocks noGrp="1" noChangeArrowheads="1"/>
          </p:cNvSpPr>
          <p:nvPr>
            <p:ph type="body" idx="1"/>
          </p:nvPr>
        </p:nvSpPr>
        <p:spPr/>
        <p:txBody>
          <a:bodyPr/>
          <a:lstStyle/>
          <a:p>
            <a:pPr eaLnBrk="1" hangingPunct="1">
              <a:lnSpc>
                <a:spcPct val="90000"/>
              </a:lnSpc>
              <a:buFontTx/>
              <a:buNone/>
            </a:pPr>
            <a:r>
              <a:rPr lang="en-GB" altLang="en-US" sz="2400" b="1" dirty="0">
                <a:solidFill>
                  <a:srgbClr val="FF0000"/>
                </a:solidFill>
              </a:rPr>
              <a:t>e) Leave the content/intent of play to the children</a:t>
            </a:r>
          </a:p>
          <a:p>
            <a:pPr marL="0" indent="0" eaLnBrk="1" hangingPunct="1">
              <a:lnSpc>
                <a:spcPct val="90000"/>
              </a:lnSpc>
              <a:buNone/>
            </a:pPr>
            <a:endParaRPr lang="en-GB" altLang="en-US" sz="2800" dirty="0"/>
          </a:p>
          <a:p>
            <a:pPr marL="0" indent="0" eaLnBrk="1" hangingPunct="1">
              <a:lnSpc>
                <a:spcPct val="90000"/>
              </a:lnSpc>
              <a:buNone/>
            </a:pPr>
            <a:r>
              <a:rPr lang="en-GB" altLang="en-US" sz="2800" dirty="0" smtClean="0"/>
              <a:t>The nature of the play experience – what children do, how they do it and why they do it – is a matter for the children.</a:t>
            </a:r>
          </a:p>
          <a:p>
            <a:pPr marL="0" indent="0" eaLnBrk="1" hangingPunct="1">
              <a:lnSpc>
                <a:spcPct val="90000"/>
              </a:lnSpc>
              <a:buNone/>
            </a:pPr>
            <a:r>
              <a:rPr lang="en-GB" altLang="en-US" sz="2800" dirty="0" smtClean="0"/>
              <a:t>In general, they are the best people to decide what they want to do and why. </a:t>
            </a:r>
          </a:p>
          <a:p>
            <a:pPr marL="0" indent="0" eaLnBrk="1" hangingPunct="1">
              <a:lnSpc>
                <a:spcPct val="90000"/>
              </a:lnSpc>
              <a:buNone/>
            </a:pPr>
            <a:r>
              <a:rPr lang="en-GB" altLang="en-US" sz="2800" dirty="0" smtClean="0"/>
              <a:t>Play should not be seen as entertainment or diversion, but as an integral part of the child’s developmental process as a biological organism.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13315" name="Rectangle 3"/>
          <p:cNvSpPr>
            <a:spLocks noGrp="1" noChangeArrowheads="1"/>
          </p:cNvSpPr>
          <p:nvPr>
            <p:ph type="body" idx="1"/>
          </p:nvPr>
        </p:nvSpPr>
        <p:spPr/>
        <p:txBody>
          <a:bodyPr/>
          <a:lstStyle/>
          <a:p>
            <a:pPr eaLnBrk="1" hangingPunct="1">
              <a:lnSpc>
                <a:spcPct val="90000"/>
              </a:lnSpc>
              <a:buFontTx/>
              <a:buNone/>
            </a:pPr>
            <a:r>
              <a:rPr lang="en-GB" altLang="en-US" sz="2400" b="1" dirty="0">
                <a:solidFill>
                  <a:srgbClr val="FF0000"/>
                </a:solidFill>
              </a:rPr>
              <a:t>f</a:t>
            </a:r>
            <a:r>
              <a:rPr lang="en-GB" altLang="en-US" sz="2400" b="1" dirty="0" smtClean="0">
                <a:solidFill>
                  <a:srgbClr val="FF0000"/>
                </a:solidFill>
              </a:rPr>
              <a:t>) Let the children decide why they play</a:t>
            </a:r>
          </a:p>
          <a:p>
            <a:pPr eaLnBrk="1" hangingPunct="1">
              <a:lnSpc>
                <a:spcPct val="90000"/>
              </a:lnSpc>
              <a:buFontTx/>
              <a:buNone/>
            </a:pPr>
            <a:endParaRPr lang="en-GB" altLang="en-US" sz="2400" dirty="0" smtClean="0"/>
          </a:p>
          <a:p>
            <a:pPr marL="0" indent="0" eaLnBrk="1" hangingPunct="1">
              <a:lnSpc>
                <a:spcPct val="90000"/>
              </a:lnSpc>
              <a:buNone/>
            </a:pPr>
            <a:r>
              <a:rPr lang="en-GB" altLang="en-US" sz="2400" dirty="0" smtClean="0"/>
              <a:t>Studies tend to agree that play is performed for no external goals or rewards. Therefore children should not be induced, offered prizes or be put under other pressures to engage in a particular activity. </a:t>
            </a:r>
          </a:p>
          <a:p>
            <a:pPr marL="0" indent="0" eaLnBrk="1" hangingPunct="1">
              <a:lnSpc>
                <a:spcPct val="90000"/>
              </a:lnSpc>
              <a:buNone/>
            </a:pPr>
            <a:r>
              <a:rPr lang="en-GB" altLang="en-US" sz="2400" dirty="0" smtClean="0"/>
              <a:t>One good reason for this is that external pressure or inducements may override the child’s developing risk-assessment skills and put them in danger. </a:t>
            </a:r>
          </a:p>
          <a:p>
            <a:pPr marL="0" indent="0" eaLnBrk="1" hangingPunct="1">
              <a:lnSpc>
                <a:spcPct val="90000"/>
              </a:lnSpc>
              <a:buNone/>
            </a:pPr>
            <a:r>
              <a:rPr lang="en-GB" altLang="en-US" sz="2400" dirty="0" smtClean="0"/>
              <a:t>Another is that children may become dependent on adults providing reasons for doing things.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14339" name="Rectangle 3"/>
          <p:cNvSpPr>
            <a:spLocks noGrp="1" noChangeArrowheads="1"/>
          </p:cNvSpPr>
          <p:nvPr>
            <p:ph type="body" idx="1"/>
          </p:nvPr>
        </p:nvSpPr>
        <p:spPr>
          <a:xfrm>
            <a:off x="609600" y="1981200"/>
            <a:ext cx="7922840" cy="4114800"/>
          </a:xfrm>
        </p:spPr>
        <p:txBody>
          <a:bodyPr/>
          <a:lstStyle/>
          <a:p>
            <a:pPr eaLnBrk="1" hangingPunct="1">
              <a:lnSpc>
                <a:spcPct val="80000"/>
              </a:lnSpc>
              <a:buFontTx/>
              <a:buNone/>
            </a:pPr>
            <a:r>
              <a:rPr lang="en-GB" altLang="en-US" sz="2000" b="1" dirty="0">
                <a:solidFill>
                  <a:srgbClr val="FF0000"/>
                </a:solidFill>
              </a:rPr>
              <a:t>g</a:t>
            </a:r>
            <a:r>
              <a:rPr lang="en-GB" altLang="en-US" sz="2000" b="1" dirty="0" smtClean="0">
                <a:solidFill>
                  <a:srgbClr val="FF0000"/>
                </a:solidFill>
              </a:rPr>
              <a:t>) Enable the children to decide what is appropriate behaviour</a:t>
            </a:r>
          </a:p>
          <a:p>
            <a:pPr eaLnBrk="1" hangingPunct="1">
              <a:lnSpc>
                <a:spcPct val="80000"/>
              </a:lnSpc>
              <a:buFontTx/>
              <a:buNone/>
            </a:pPr>
            <a:endParaRPr lang="en-GB" altLang="en-US" sz="2000" dirty="0" smtClean="0"/>
          </a:p>
          <a:p>
            <a:pPr marL="0" indent="0" eaLnBrk="1" hangingPunct="1">
              <a:lnSpc>
                <a:spcPct val="80000"/>
              </a:lnSpc>
              <a:buNone/>
            </a:pPr>
            <a:r>
              <a:rPr lang="en-GB" altLang="en-US" sz="2400" dirty="0"/>
              <a:t>This is another of those “as far as is practicable” standards. </a:t>
            </a:r>
            <a:endParaRPr lang="en-GB" altLang="en-US" sz="2400" dirty="0" smtClean="0"/>
          </a:p>
          <a:p>
            <a:pPr marL="0" indent="0" eaLnBrk="1" hangingPunct="1">
              <a:lnSpc>
                <a:spcPct val="80000"/>
              </a:lnSpc>
              <a:buNone/>
            </a:pPr>
            <a:r>
              <a:rPr lang="en-GB" altLang="en-US" sz="2400" dirty="0" smtClean="0"/>
              <a:t>The </a:t>
            </a:r>
            <a:r>
              <a:rPr lang="en-GB" altLang="en-US" sz="2400" dirty="0"/>
              <a:t>play space exists primarily for the children’s benefit, as a compensatory measure for loss of other space. </a:t>
            </a:r>
            <a:endParaRPr lang="en-GB" altLang="en-US" sz="2400" dirty="0" smtClean="0"/>
          </a:p>
          <a:p>
            <a:pPr marL="0" indent="0" eaLnBrk="1" hangingPunct="1">
              <a:lnSpc>
                <a:spcPct val="80000"/>
              </a:lnSpc>
              <a:buNone/>
            </a:pPr>
            <a:r>
              <a:rPr lang="en-GB" altLang="en-US" sz="2400" dirty="0" smtClean="0"/>
              <a:t>For </a:t>
            </a:r>
            <a:r>
              <a:rPr lang="en-GB" altLang="en-US" sz="2400" dirty="0"/>
              <a:t>the space to truly belong to the child, then the behaviour that occurs within it (e.g. Loud music, smoking, industrial language, fighting, types of games etc.) should be determined by the children attending and reviewed regularly. </a:t>
            </a:r>
            <a:endParaRPr lang="en-GB" altLang="en-US" sz="2400" dirty="0" smtClean="0"/>
          </a:p>
          <a:p>
            <a:pPr marL="0" indent="0" eaLnBrk="1" hangingPunct="1">
              <a:lnSpc>
                <a:spcPct val="80000"/>
              </a:lnSpc>
              <a:buNone/>
            </a:pPr>
            <a:r>
              <a:rPr lang="en-GB" altLang="en-US" sz="2400" dirty="0" smtClean="0"/>
              <a:t>However</a:t>
            </a:r>
            <a:r>
              <a:rPr lang="en-GB" altLang="en-US" sz="2400" dirty="0"/>
              <a:t>, this approach does have problems. It can result in the autocratic leadership of one or two children or a particular group of older children and should be viewed as a matter of principle rather than of dogmatism.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15363" name="Rectangle 3"/>
          <p:cNvSpPr>
            <a:spLocks noGrp="1" noChangeArrowheads="1"/>
          </p:cNvSpPr>
          <p:nvPr>
            <p:ph type="body" idx="1"/>
          </p:nvPr>
        </p:nvSpPr>
        <p:spPr>
          <a:xfrm>
            <a:off x="539552" y="1844824"/>
            <a:ext cx="8066856" cy="4114800"/>
          </a:xfrm>
        </p:spPr>
        <p:txBody>
          <a:bodyPr/>
          <a:lstStyle/>
          <a:p>
            <a:pPr eaLnBrk="1" hangingPunct="1">
              <a:lnSpc>
                <a:spcPct val="80000"/>
              </a:lnSpc>
              <a:buFontTx/>
              <a:buNone/>
            </a:pPr>
            <a:r>
              <a:rPr lang="en-GB" altLang="en-US" sz="2400" b="1" dirty="0">
                <a:solidFill>
                  <a:srgbClr val="FF0000"/>
                </a:solidFill>
              </a:rPr>
              <a:t>h</a:t>
            </a:r>
            <a:r>
              <a:rPr lang="en-GB" altLang="en-US" sz="2400" b="1" dirty="0" smtClean="0">
                <a:solidFill>
                  <a:srgbClr val="FF0000"/>
                </a:solidFill>
              </a:rPr>
              <a:t>) Only organise when children want me to</a:t>
            </a:r>
          </a:p>
          <a:p>
            <a:pPr eaLnBrk="1" hangingPunct="1">
              <a:lnSpc>
                <a:spcPct val="80000"/>
              </a:lnSpc>
              <a:buFontTx/>
              <a:buNone/>
            </a:pPr>
            <a:endParaRPr lang="en-GB" altLang="en-US" sz="2400" dirty="0" smtClean="0"/>
          </a:p>
          <a:p>
            <a:pPr marL="0" indent="0" eaLnBrk="1" hangingPunct="1">
              <a:lnSpc>
                <a:spcPct val="80000"/>
              </a:lnSpc>
              <a:buNone/>
            </a:pPr>
            <a:r>
              <a:rPr lang="en-GB" altLang="en-US" sz="2400" dirty="0" smtClean="0"/>
              <a:t>From time to time children will become bored, uncreative, unstipulated and generally listless. </a:t>
            </a:r>
          </a:p>
          <a:p>
            <a:pPr marL="0" indent="0" eaLnBrk="1" hangingPunct="1">
              <a:lnSpc>
                <a:spcPct val="80000"/>
              </a:lnSpc>
              <a:buNone/>
            </a:pPr>
            <a:r>
              <a:rPr lang="en-GB" altLang="en-US" sz="2400" dirty="0" smtClean="0"/>
              <a:t>They may ask you to help by inventing something for them to do – a game, a quiz, a film, a play, a trip or a visit. </a:t>
            </a:r>
          </a:p>
          <a:p>
            <a:pPr marL="0" indent="0" eaLnBrk="1" hangingPunct="1">
              <a:lnSpc>
                <a:spcPct val="80000"/>
              </a:lnSpc>
              <a:buNone/>
            </a:pPr>
            <a:r>
              <a:rPr lang="en-GB" altLang="en-US" sz="2400" dirty="0" smtClean="0"/>
              <a:t>However, </a:t>
            </a:r>
            <a:r>
              <a:rPr lang="en-GB" altLang="en-US" sz="2400" dirty="0" err="1" smtClean="0"/>
              <a:t>playworkers</a:t>
            </a:r>
            <a:r>
              <a:rPr lang="en-GB" altLang="en-US" sz="2400" dirty="0" smtClean="0"/>
              <a:t> should be sensitive to their own need to please and be needed, and to the child’s vulnerability to becoming dependent. </a:t>
            </a:r>
          </a:p>
          <a:p>
            <a:pPr marL="0" indent="0" eaLnBrk="1" hangingPunct="1">
              <a:lnSpc>
                <a:spcPct val="80000"/>
              </a:lnSpc>
              <a:buNone/>
            </a:pPr>
            <a:r>
              <a:rPr lang="en-GB" altLang="en-US" sz="2400" dirty="0" smtClean="0"/>
              <a:t>You should only organise either when asked by the children or when you judge that such organisation is necessary to give children a break. However, after a spell or organising, resist the temptation until you judge that the same conditions exist again.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43608" y="1270000"/>
            <a:ext cx="7772400" cy="711200"/>
          </a:xfrm>
        </p:spPr>
        <p:txBody>
          <a:bodyPr/>
          <a:lstStyle/>
          <a:p>
            <a:r>
              <a:rPr lang="en-GB" altLang="en-US" dirty="0" err="1"/>
              <a:t>Playwork</a:t>
            </a:r>
            <a:r>
              <a:rPr lang="en-GB" altLang="en-US" dirty="0"/>
              <a:t> principles are </a:t>
            </a:r>
            <a:endParaRPr lang="en-US" altLang="en-US" dirty="0" smtClean="0"/>
          </a:p>
        </p:txBody>
      </p:sp>
      <p:sp>
        <p:nvSpPr>
          <p:cNvPr id="3075" name="Rectangle 3"/>
          <p:cNvSpPr>
            <a:spLocks noGrp="1" noChangeArrowheads="1"/>
          </p:cNvSpPr>
          <p:nvPr>
            <p:ph type="body" idx="1"/>
          </p:nvPr>
        </p:nvSpPr>
        <p:spPr>
          <a:xfrm>
            <a:off x="609600" y="2204864"/>
            <a:ext cx="7772400" cy="3891136"/>
          </a:xfrm>
        </p:spPr>
        <p:txBody>
          <a:bodyPr/>
          <a:lstStyle/>
          <a:p>
            <a:pPr eaLnBrk="1" hangingPunct="1">
              <a:buFontTx/>
              <a:buNone/>
            </a:pPr>
            <a:endParaRPr lang="en-GB" altLang="en-US" dirty="0" smtClean="0"/>
          </a:p>
          <a:p>
            <a:pPr eaLnBrk="1" hangingPunct="1">
              <a:buClr>
                <a:srgbClr val="FF0000"/>
              </a:buClr>
              <a:buFont typeface="Wingdings" panose="05000000000000000000" pitchFamily="2" charset="2"/>
              <a:buChar char="Ø"/>
            </a:pPr>
            <a:r>
              <a:rPr lang="en-GB" altLang="en-US" dirty="0" smtClean="0"/>
              <a:t>Designed to establish the professional and ethical framework for </a:t>
            </a:r>
            <a:r>
              <a:rPr lang="en-GB" altLang="en-US" dirty="0" err="1" smtClean="0"/>
              <a:t>playwork</a:t>
            </a:r>
            <a:r>
              <a:rPr lang="en-GB" altLang="en-US" dirty="0" smtClean="0"/>
              <a:t>. </a:t>
            </a:r>
          </a:p>
          <a:p>
            <a:pPr eaLnBrk="1" hangingPunct="1">
              <a:buClr>
                <a:srgbClr val="FF0000"/>
              </a:buClr>
              <a:buFont typeface="Wingdings" panose="05000000000000000000" pitchFamily="2" charset="2"/>
              <a:buChar char="Ø"/>
            </a:pPr>
            <a:r>
              <a:rPr lang="en-GB" altLang="en-US" dirty="0" smtClean="0"/>
              <a:t>Describe what is unique about play and </a:t>
            </a:r>
            <a:r>
              <a:rPr lang="en-GB" altLang="en-US" dirty="0" err="1" smtClean="0"/>
              <a:t>playwork</a:t>
            </a:r>
            <a:r>
              <a:rPr lang="en-GB" altLang="en-US" dirty="0" smtClean="0"/>
              <a:t>. </a:t>
            </a:r>
          </a:p>
          <a:p>
            <a:pPr eaLnBrk="1" hangingPunct="1">
              <a:buClr>
                <a:srgbClr val="FF0000"/>
              </a:buClr>
              <a:buFont typeface="Wingdings" panose="05000000000000000000" pitchFamily="2" charset="2"/>
              <a:buChar char="Ø"/>
            </a:pPr>
            <a:r>
              <a:rPr lang="en-GB" altLang="en-US" dirty="0" smtClean="0"/>
              <a:t>Provide the </a:t>
            </a:r>
            <a:r>
              <a:rPr lang="en-GB" altLang="en-US" dirty="0" err="1" smtClean="0"/>
              <a:t>playwork</a:t>
            </a:r>
            <a:r>
              <a:rPr lang="en-GB" altLang="en-US" dirty="0" smtClean="0"/>
              <a:t> perspective for working with children and young people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1484784"/>
            <a:ext cx="7772400" cy="711200"/>
          </a:xfrm>
        </p:spPr>
        <p:txBody>
          <a:bodyPr/>
          <a:lstStyle/>
          <a:p>
            <a:pPr eaLnBrk="1" hangingPunct="1"/>
            <a:r>
              <a:rPr lang="en-US" altLang="en-US" dirty="0" smtClean="0"/>
              <a:t>Principles of </a:t>
            </a:r>
            <a:r>
              <a:rPr lang="en-US" altLang="en-US" dirty="0" err="1" smtClean="0"/>
              <a:t>Playwork</a:t>
            </a:r>
            <a:endParaRPr lang="en-US" altLang="en-US" dirty="0" smtClean="0"/>
          </a:p>
        </p:txBody>
      </p:sp>
      <p:sp>
        <p:nvSpPr>
          <p:cNvPr id="4099" name="Rectangle 3"/>
          <p:cNvSpPr>
            <a:spLocks noGrp="1" noChangeArrowheads="1"/>
          </p:cNvSpPr>
          <p:nvPr>
            <p:ph type="body" idx="1"/>
          </p:nvPr>
        </p:nvSpPr>
        <p:spPr/>
        <p:txBody>
          <a:bodyPr/>
          <a:lstStyle/>
          <a:p>
            <a:pPr eaLnBrk="1" hangingPunct="1"/>
            <a:endParaRPr lang="en-GB" altLang="en-US" dirty="0" smtClean="0"/>
          </a:p>
          <a:p>
            <a:pPr eaLnBrk="1" hangingPunct="1"/>
            <a:endParaRPr lang="en-GB" altLang="en-US" dirty="0" smtClean="0"/>
          </a:p>
          <a:p>
            <a:pPr eaLnBrk="1" hangingPunct="1"/>
            <a:endParaRPr lang="en-GB" altLang="en-US" dirty="0" smtClean="0"/>
          </a:p>
          <a:p>
            <a:pPr marL="0" indent="0" eaLnBrk="1" hangingPunct="1">
              <a:buNone/>
            </a:pPr>
            <a:r>
              <a:rPr lang="en-GB" altLang="en-US" dirty="0" smtClean="0"/>
              <a:t>The following are three of 8 </a:t>
            </a:r>
            <a:r>
              <a:rPr lang="en-GB" altLang="en-US" dirty="0" err="1" smtClean="0"/>
              <a:t>playwork</a:t>
            </a:r>
            <a:r>
              <a:rPr lang="en-GB" altLang="en-US" dirty="0" smtClean="0"/>
              <a:t> principles: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n-US" dirty="0" err="1">
                <a:solidFill>
                  <a:schemeClr val="tx1"/>
                </a:solidFill>
              </a:rPr>
              <a:t>Playwork</a:t>
            </a:r>
            <a:r>
              <a:rPr lang="en-GB" altLang="en-US" dirty="0">
                <a:solidFill>
                  <a:schemeClr val="tx1"/>
                </a:solidFill>
              </a:rPr>
              <a:t> Principle </a:t>
            </a:r>
            <a:r>
              <a:rPr lang="en-GB" altLang="en-US" dirty="0" smtClean="0">
                <a:solidFill>
                  <a:schemeClr val="tx1"/>
                </a:solidFill>
              </a:rPr>
              <a:t>1</a:t>
            </a:r>
            <a:endParaRPr lang="en-US" altLang="en-US" dirty="0" smtClean="0">
              <a:solidFill>
                <a:schemeClr val="tx1"/>
              </a:solidFill>
            </a:endParaRPr>
          </a:p>
        </p:txBody>
      </p:sp>
      <p:sp>
        <p:nvSpPr>
          <p:cNvPr id="5123" name="Rectangle 3"/>
          <p:cNvSpPr>
            <a:spLocks noGrp="1" noChangeArrowheads="1"/>
          </p:cNvSpPr>
          <p:nvPr>
            <p:ph type="body" idx="1"/>
          </p:nvPr>
        </p:nvSpPr>
        <p:spPr/>
        <p:txBody>
          <a:bodyPr/>
          <a:lstStyle/>
          <a:p>
            <a:pPr eaLnBrk="1" hangingPunct="1">
              <a:lnSpc>
                <a:spcPct val="80000"/>
              </a:lnSpc>
              <a:buFontTx/>
              <a:buNone/>
            </a:pPr>
            <a:endParaRPr lang="en-GB" altLang="en-US" sz="1600" dirty="0" smtClean="0">
              <a:solidFill>
                <a:srgbClr val="FF0000"/>
              </a:solidFill>
            </a:endParaRPr>
          </a:p>
          <a:p>
            <a:pPr marL="0" indent="0" eaLnBrk="1" hangingPunct="1">
              <a:lnSpc>
                <a:spcPct val="80000"/>
              </a:lnSpc>
              <a:buNone/>
            </a:pPr>
            <a:r>
              <a:rPr lang="en-GB" altLang="en-US" sz="1600" dirty="0" smtClean="0"/>
              <a:t>All children and young people </a:t>
            </a:r>
            <a:r>
              <a:rPr lang="en-GB" altLang="en-US" sz="1600" b="1" i="1" dirty="0" smtClean="0"/>
              <a:t>need to play</a:t>
            </a:r>
            <a:r>
              <a:rPr lang="en-GB" altLang="en-US" sz="1600" dirty="0" smtClean="0"/>
              <a:t>. The impulse to play is innate. Play is a biological, psychological and social necessity, and is fundamental to the healthy development and well being of individuals and communities.</a:t>
            </a:r>
          </a:p>
          <a:p>
            <a:pPr eaLnBrk="1" hangingPunct="1">
              <a:lnSpc>
                <a:spcPct val="80000"/>
              </a:lnSpc>
              <a:buFontTx/>
              <a:buNone/>
            </a:pPr>
            <a:endParaRPr lang="en-GB" altLang="en-US" sz="1600" b="1" i="1" u="sng" dirty="0" smtClean="0">
              <a:solidFill>
                <a:srgbClr val="FF0000"/>
              </a:solidFill>
            </a:endParaRPr>
          </a:p>
          <a:p>
            <a:pPr eaLnBrk="1" hangingPunct="1">
              <a:lnSpc>
                <a:spcPct val="80000"/>
              </a:lnSpc>
              <a:buFontTx/>
              <a:buNone/>
            </a:pPr>
            <a:r>
              <a:rPr lang="en-GB" altLang="en-US" sz="1600" b="1" i="1" u="sng" dirty="0" smtClean="0">
                <a:solidFill>
                  <a:srgbClr val="FF0000"/>
                </a:solidFill>
              </a:rPr>
              <a:t>Play Necessities:</a:t>
            </a:r>
          </a:p>
          <a:p>
            <a:pPr eaLnBrk="1" hangingPunct="1">
              <a:lnSpc>
                <a:spcPct val="80000"/>
              </a:lnSpc>
              <a:buFontTx/>
              <a:buNone/>
            </a:pPr>
            <a:endParaRPr lang="en-GB" altLang="en-US" sz="1600" i="1" dirty="0" smtClean="0">
              <a:solidFill>
                <a:srgbClr val="FF0000"/>
              </a:solidFill>
            </a:endParaRPr>
          </a:p>
          <a:p>
            <a:pPr eaLnBrk="1" hangingPunct="1">
              <a:lnSpc>
                <a:spcPct val="80000"/>
              </a:lnSpc>
              <a:buClr>
                <a:srgbClr val="FF0000"/>
              </a:buClr>
              <a:buFont typeface="Wingdings" panose="05000000000000000000" pitchFamily="2" charset="2"/>
              <a:buChar char="Ø"/>
            </a:pPr>
            <a:r>
              <a:rPr lang="en-GB" altLang="en-US" sz="1600" i="1" dirty="0" smtClean="0"/>
              <a:t>Biological</a:t>
            </a:r>
            <a:r>
              <a:rPr lang="en-GB" altLang="en-US" sz="1600" dirty="0" smtClean="0"/>
              <a:t>	Reduce your risk of illness, weight management, cardio 			respiratory benefits, stronger and more efficient muscles, longer 		healthier life, decreased risk of type 2 diabetes, improve your sleep</a:t>
            </a:r>
          </a:p>
          <a:p>
            <a:pPr eaLnBrk="1" hangingPunct="1">
              <a:lnSpc>
                <a:spcPct val="80000"/>
              </a:lnSpc>
              <a:buClr>
                <a:srgbClr val="FF0000"/>
              </a:buClr>
              <a:buFont typeface="Wingdings" panose="05000000000000000000" pitchFamily="2" charset="2"/>
              <a:buChar char="Ø"/>
            </a:pPr>
            <a:endParaRPr lang="en-GB" altLang="en-US" sz="1600" i="1" dirty="0" smtClean="0"/>
          </a:p>
          <a:p>
            <a:pPr eaLnBrk="1" hangingPunct="1">
              <a:lnSpc>
                <a:spcPct val="80000"/>
              </a:lnSpc>
              <a:buClr>
                <a:srgbClr val="FF0000"/>
              </a:buClr>
              <a:buFont typeface="Wingdings" panose="05000000000000000000" pitchFamily="2" charset="2"/>
              <a:buChar char="Ø"/>
            </a:pPr>
            <a:r>
              <a:rPr lang="en-GB" altLang="en-US" sz="1600" i="1" dirty="0" smtClean="0"/>
              <a:t>Psychological</a:t>
            </a:r>
            <a:r>
              <a:rPr lang="en-GB" altLang="en-US" sz="1600" dirty="0" smtClean="0"/>
              <a:t>	Reduce your risk of depression and dementia in later life, 			treat depression, help you to feel better about yourself and 			reduce stress, increased levels of happiness, improving your mind </a:t>
            </a:r>
          </a:p>
          <a:p>
            <a:pPr eaLnBrk="1" hangingPunct="1">
              <a:lnSpc>
                <a:spcPct val="80000"/>
              </a:lnSpc>
              <a:buClr>
                <a:srgbClr val="FF0000"/>
              </a:buClr>
              <a:buFont typeface="Wingdings" panose="05000000000000000000" pitchFamily="2" charset="2"/>
              <a:buChar char="Ø"/>
            </a:pPr>
            <a:endParaRPr lang="en-GB" altLang="en-US" sz="1600" i="1" dirty="0" smtClean="0"/>
          </a:p>
          <a:p>
            <a:pPr eaLnBrk="1" hangingPunct="1">
              <a:lnSpc>
                <a:spcPct val="80000"/>
              </a:lnSpc>
              <a:buClr>
                <a:srgbClr val="FF0000"/>
              </a:buClr>
              <a:buFont typeface="Wingdings" panose="05000000000000000000" pitchFamily="2" charset="2"/>
              <a:buChar char="Ø"/>
            </a:pPr>
            <a:r>
              <a:rPr lang="en-GB" altLang="en-US" sz="1600" i="1" dirty="0" smtClean="0"/>
              <a:t>Social	</a:t>
            </a:r>
            <a:r>
              <a:rPr lang="en-GB" altLang="en-US" sz="1600" dirty="0" smtClean="0"/>
              <a:t>	Increased social circle. Participating in physical activity can improve 		and increase the people you know and strengthen already existing 		relationships with friends and family.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dirty="0" err="1">
                <a:solidFill>
                  <a:schemeClr val="tx1"/>
                </a:solidFill>
              </a:rPr>
              <a:t>Playwork</a:t>
            </a:r>
            <a:r>
              <a:rPr lang="en-GB" altLang="en-US" dirty="0">
                <a:solidFill>
                  <a:schemeClr val="tx1"/>
                </a:solidFill>
              </a:rPr>
              <a:t> Principle </a:t>
            </a:r>
            <a:r>
              <a:rPr lang="en-GB" altLang="en-US" dirty="0" smtClean="0">
                <a:solidFill>
                  <a:schemeClr val="tx1"/>
                </a:solidFill>
              </a:rPr>
              <a:t>2</a:t>
            </a:r>
            <a:endParaRPr lang="en-US" altLang="en-US" dirty="0" smtClean="0">
              <a:solidFill>
                <a:schemeClr val="tx1"/>
              </a:solidFill>
            </a:endParaRPr>
          </a:p>
        </p:txBody>
      </p:sp>
      <p:sp>
        <p:nvSpPr>
          <p:cNvPr id="6147" name="Rectangle 3"/>
          <p:cNvSpPr>
            <a:spLocks noGrp="1" noChangeArrowheads="1"/>
          </p:cNvSpPr>
          <p:nvPr>
            <p:ph type="body" idx="1"/>
          </p:nvPr>
        </p:nvSpPr>
        <p:spPr/>
        <p:txBody>
          <a:bodyPr/>
          <a:lstStyle/>
          <a:p>
            <a:pPr marL="0" indent="0" eaLnBrk="1" hangingPunct="1">
              <a:lnSpc>
                <a:spcPct val="90000"/>
              </a:lnSpc>
              <a:buClr>
                <a:srgbClr val="FF0000"/>
              </a:buClr>
              <a:buNone/>
            </a:pPr>
            <a:r>
              <a:rPr lang="en-GB" altLang="en-US" dirty="0" smtClean="0"/>
              <a:t>Play is a process that is </a:t>
            </a:r>
            <a:r>
              <a:rPr lang="en-GB" altLang="en-US" b="1" i="1" dirty="0" smtClean="0"/>
              <a:t>freely chosen, personally directed and intrinsically motivated.</a:t>
            </a:r>
          </a:p>
          <a:p>
            <a:pPr marL="0" indent="0" eaLnBrk="1" hangingPunct="1">
              <a:lnSpc>
                <a:spcPct val="90000"/>
              </a:lnSpc>
              <a:buClr>
                <a:srgbClr val="FF0000"/>
              </a:buClr>
              <a:buNone/>
            </a:pPr>
            <a:r>
              <a:rPr lang="en-GB" altLang="en-US" dirty="0" smtClean="0"/>
              <a:t> </a:t>
            </a:r>
          </a:p>
          <a:p>
            <a:pPr eaLnBrk="1" hangingPunct="1">
              <a:lnSpc>
                <a:spcPct val="90000"/>
              </a:lnSpc>
              <a:buClr>
                <a:srgbClr val="FF0000"/>
              </a:buClr>
              <a:buFont typeface="Wingdings" panose="05000000000000000000" pitchFamily="2" charset="2"/>
              <a:buChar char="Ø"/>
            </a:pPr>
            <a:r>
              <a:rPr lang="en-GB" altLang="en-US" dirty="0" smtClean="0"/>
              <a:t>That is, children and young people determine and control the content and intent of their play, by following their own instincts, ideas and interests, in their own way for their own reasons.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US" dirty="0" err="1">
                <a:solidFill>
                  <a:schemeClr val="tx1"/>
                </a:solidFill>
              </a:rPr>
              <a:t>Playwork</a:t>
            </a:r>
            <a:r>
              <a:rPr lang="en-GB" altLang="en-US" dirty="0">
                <a:solidFill>
                  <a:schemeClr val="tx1"/>
                </a:solidFill>
              </a:rPr>
              <a:t> Principle </a:t>
            </a:r>
            <a:r>
              <a:rPr lang="en-GB" altLang="en-US" dirty="0" smtClean="0">
                <a:solidFill>
                  <a:schemeClr val="tx1"/>
                </a:solidFill>
              </a:rPr>
              <a:t>3</a:t>
            </a:r>
            <a:endParaRPr lang="en-US" altLang="en-US" dirty="0" smtClean="0">
              <a:solidFill>
                <a:schemeClr val="tx1"/>
              </a:solidFill>
            </a:endParaRPr>
          </a:p>
        </p:txBody>
      </p:sp>
      <p:sp>
        <p:nvSpPr>
          <p:cNvPr id="7171" name="Rectangle 3"/>
          <p:cNvSpPr>
            <a:spLocks noGrp="1" noChangeArrowheads="1"/>
          </p:cNvSpPr>
          <p:nvPr>
            <p:ph type="body" idx="1"/>
          </p:nvPr>
        </p:nvSpPr>
        <p:spPr/>
        <p:txBody>
          <a:bodyPr/>
          <a:lstStyle/>
          <a:p>
            <a:pPr marL="0" indent="0" eaLnBrk="1" hangingPunct="1">
              <a:buNone/>
            </a:pPr>
            <a:r>
              <a:rPr lang="en-GB" altLang="en-US" dirty="0" err="1" smtClean="0"/>
              <a:t>Playworkers</a:t>
            </a:r>
            <a:r>
              <a:rPr lang="en-GB" altLang="en-US" dirty="0" smtClean="0"/>
              <a:t> choose an </a:t>
            </a:r>
            <a:r>
              <a:rPr lang="en-GB" altLang="en-US" b="1" i="1" dirty="0" smtClean="0"/>
              <a:t>intervention style</a:t>
            </a:r>
            <a:r>
              <a:rPr lang="en-GB" altLang="en-US" dirty="0" smtClean="0"/>
              <a:t> that enables children and young people to extend their play. </a:t>
            </a:r>
          </a:p>
          <a:p>
            <a:pPr eaLnBrk="1" hangingPunct="1">
              <a:buClr>
                <a:srgbClr val="FF0000"/>
              </a:buClr>
              <a:buFont typeface="Wingdings" panose="05000000000000000000" pitchFamily="2" charset="2"/>
              <a:buChar char="Ø"/>
            </a:pPr>
            <a:r>
              <a:rPr lang="en-GB" altLang="en-US" dirty="0" smtClean="0"/>
              <a:t>All leader intervention must balance risk with the development benefit and well being of children.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dirty="0" smtClean="0">
                <a:solidFill>
                  <a:schemeClr val="tx1"/>
                </a:solidFill>
              </a:rPr>
              <a:t>Intervention Styles</a:t>
            </a:r>
          </a:p>
        </p:txBody>
      </p:sp>
      <p:sp>
        <p:nvSpPr>
          <p:cNvPr id="8195" name="Rectangle 3"/>
          <p:cNvSpPr>
            <a:spLocks noGrp="1" noChangeArrowheads="1"/>
          </p:cNvSpPr>
          <p:nvPr>
            <p:ph type="body" idx="1"/>
          </p:nvPr>
        </p:nvSpPr>
        <p:spPr>
          <a:xfrm>
            <a:off x="611560" y="1916832"/>
            <a:ext cx="7772400" cy="4114800"/>
          </a:xfrm>
        </p:spPr>
        <p:txBody>
          <a:bodyPr/>
          <a:lstStyle/>
          <a:p>
            <a:pPr eaLnBrk="1" hangingPunct="1">
              <a:lnSpc>
                <a:spcPct val="90000"/>
              </a:lnSpc>
              <a:buFontTx/>
              <a:buNone/>
            </a:pPr>
            <a:r>
              <a:rPr lang="en-GB" altLang="en-US" sz="2800" b="1" dirty="0">
                <a:solidFill>
                  <a:srgbClr val="FF0000"/>
                </a:solidFill>
              </a:rPr>
              <a:t>a</a:t>
            </a:r>
            <a:r>
              <a:rPr lang="en-GB" altLang="en-US" sz="2800" b="1" dirty="0" smtClean="0">
                <a:solidFill>
                  <a:srgbClr val="FF0000"/>
                </a:solidFill>
              </a:rPr>
              <a:t>)	Wait to be invited to play</a:t>
            </a:r>
          </a:p>
          <a:p>
            <a:pPr eaLnBrk="1" hangingPunct="1">
              <a:lnSpc>
                <a:spcPct val="90000"/>
              </a:lnSpc>
              <a:buFontTx/>
              <a:buNone/>
            </a:pPr>
            <a:endParaRPr lang="en-GB" altLang="en-US" sz="2800" dirty="0" smtClean="0"/>
          </a:p>
          <a:p>
            <a:pPr marL="0" indent="0" eaLnBrk="1" hangingPunct="1">
              <a:lnSpc>
                <a:spcPct val="90000"/>
              </a:lnSpc>
              <a:buNone/>
            </a:pPr>
            <a:r>
              <a:rPr lang="en-GB" altLang="en-US" sz="2800" dirty="0" err="1" smtClean="0"/>
              <a:t>Playworkers</a:t>
            </a:r>
            <a:r>
              <a:rPr lang="en-GB" altLang="en-US" sz="2800" dirty="0" smtClean="0"/>
              <a:t> are employed to service and facilitate the children’s play experience. </a:t>
            </a:r>
          </a:p>
          <a:p>
            <a:pPr marL="0" indent="0" eaLnBrk="1" hangingPunct="1">
              <a:lnSpc>
                <a:spcPct val="90000"/>
              </a:lnSpc>
              <a:buNone/>
            </a:pPr>
            <a:r>
              <a:rPr lang="en-GB" altLang="en-US" sz="2800" dirty="0" smtClean="0"/>
              <a:t>They should not expect to play with children unless they are invited by the children to do so. </a:t>
            </a:r>
          </a:p>
          <a:p>
            <a:pPr marL="0" indent="0" eaLnBrk="1" hangingPunct="1">
              <a:lnSpc>
                <a:spcPct val="90000"/>
              </a:lnSpc>
              <a:buNone/>
            </a:pPr>
            <a:r>
              <a:rPr lang="en-GB" altLang="en-US" sz="2800" dirty="0" smtClean="0"/>
              <a:t>Adults have a tendency to monopolise and manipulate children’s play and should be sensitive and resistant to this, even when they are invited by children to join 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9219" name="Rectangle 3"/>
          <p:cNvSpPr>
            <a:spLocks noGrp="1" noChangeArrowheads="1"/>
          </p:cNvSpPr>
          <p:nvPr>
            <p:ph type="body" idx="1"/>
          </p:nvPr>
        </p:nvSpPr>
        <p:spPr/>
        <p:txBody>
          <a:bodyPr/>
          <a:lstStyle/>
          <a:p>
            <a:pPr eaLnBrk="1" hangingPunct="1">
              <a:lnSpc>
                <a:spcPct val="80000"/>
              </a:lnSpc>
              <a:buFontTx/>
              <a:buNone/>
            </a:pPr>
            <a:r>
              <a:rPr lang="en-GB" altLang="en-US" sz="2800" b="1" dirty="0">
                <a:solidFill>
                  <a:srgbClr val="FF0000"/>
                </a:solidFill>
              </a:rPr>
              <a:t>b</a:t>
            </a:r>
            <a:r>
              <a:rPr lang="en-GB" altLang="en-US" sz="2800" b="1" dirty="0" smtClean="0">
                <a:solidFill>
                  <a:srgbClr val="FF0000"/>
                </a:solidFill>
              </a:rPr>
              <a:t>)	Enable play to occur un-interrupted by me</a:t>
            </a:r>
          </a:p>
          <a:p>
            <a:pPr marL="0" indent="0" eaLnBrk="1" hangingPunct="1">
              <a:lnSpc>
                <a:spcPct val="80000"/>
              </a:lnSpc>
              <a:buNone/>
            </a:pPr>
            <a:endParaRPr lang="en-GB" altLang="en-US" sz="2800" dirty="0" smtClean="0"/>
          </a:p>
          <a:p>
            <a:pPr marL="0" indent="0" eaLnBrk="1" hangingPunct="1">
              <a:lnSpc>
                <a:spcPct val="80000"/>
              </a:lnSpc>
              <a:buNone/>
            </a:pPr>
            <a:r>
              <a:rPr lang="en-GB" altLang="en-US" sz="2800" dirty="0" smtClean="0"/>
              <a:t>Many play forms, (for example, imaginative narratives), can only successfully develop if children have the un-interrupted time to get into a ‘play state’ – what Mears (1993) called ‘being lost in thought’. </a:t>
            </a:r>
          </a:p>
          <a:p>
            <a:pPr marL="0" indent="0" eaLnBrk="1" hangingPunct="1">
              <a:lnSpc>
                <a:spcPct val="80000"/>
              </a:lnSpc>
              <a:buNone/>
            </a:pPr>
            <a:r>
              <a:rPr lang="en-GB" altLang="en-US" sz="2800" dirty="0" smtClean="0"/>
              <a:t>If the </a:t>
            </a:r>
            <a:r>
              <a:rPr lang="en-GB" altLang="en-US" sz="2800" dirty="0" err="1" smtClean="0"/>
              <a:t>playworker</a:t>
            </a:r>
            <a:r>
              <a:rPr lang="en-GB" altLang="en-US" sz="2800" dirty="0" smtClean="0"/>
              <a:t> is continually organising, addressing and interrupting children when they are trying to play, it will be a less satisfactory experience for them than it would be otherwise.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dirty="0">
                <a:solidFill>
                  <a:schemeClr val="tx1"/>
                </a:solidFill>
              </a:rPr>
              <a:t>Intervention Styles</a:t>
            </a:r>
            <a:endParaRPr lang="en-US" altLang="en-US" dirty="0" smtClean="0"/>
          </a:p>
        </p:txBody>
      </p:sp>
      <p:sp>
        <p:nvSpPr>
          <p:cNvPr id="10243" name="Rectangle 3"/>
          <p:cNvSpPr>
            <a:spLocks noGrp="1" noChangeArrowheads="1"/>
          </p:cNvSpPr>
          <p:nvPr>
            <p:ph type="body" idx="1"/>
          </p:nvPr>
        </p:nvSpPr>
        <p:spPr>
          <a:xfrm>
            <a:off x="609600" y="1981200"/>
            <a:ext cx="7772400" cy="4184104"/>
          </a:xfrm>
        </p:spPr>
        <p:txBody>
          <a:bodyPr/>
          <a:lstStyle/>
          <a:p>
            <a:pPr eaLnBrk="1" hangingPunct="1">
              <a:lnSpc>
                <a:spcPct val="80000"/>
              </a:lnSpc>
              <a:buFontTx/>
              <a:buNone/>
            </a:pPr>
            <a:r>
              <a:rPr lang="en-GB" altLang="en-US" sz="2400" b="1" dirty="0">
                <a:solidFill>
                  <a:srgbClr val="FF0000"/>
                </a:solidFill>
              </a:rPr>
              <a:t>c</a:t>
            </a:r>
            <a:r>
              <a:rPr lang="en-GB" altLang="en-US" sz="2400" b="1" dirty="0" smtClean="0">
                <a:solidFill>
                  <a:srgbClr val="FF0000"/>
                </a:solidFill>
              </a:rPr>
              <a:t>) Enable children to explore their own values</a:t>
            </a:r>
          </a:p>
          <a:p>
            <a:pPr eaLnBrk="1" hangingPunct="1">
              <a:lnSpc>
                <a:spcPct val="80000"/>
              </a:lnSpc>
              <a:buFontTx/>
              <a:buNone/>
            </a:pPr>
            <a:endParaRPr lang="en-GB" altLang="en-US" sz="2400" dirty="0" smtClean="0"/>
          </a:p>
          <a:p>
            <a:pPr marL="0" indent="0" eaLnBrk="1" hangingPunct="1">
              <a:lnSpc>
                <a:spcPct val="80000"/>
              </a:lnSpc>
              <a:buNone/>
            </a:pPr>
            <a:r>
              <a:rPr lang="en-GB" altLang="en-US" sz="2400" dirty="0" smtClean="0"/>
              <a:t>This is one of those “as far as it is practicable” standards. </a:t>
            </a:r>
          </a:p>
          <a:p>
            <a:pPr marL="0" indent="0" eaLnBrk="1" hangingPunct="1">
              <a:lnSpc>
                <a:spcPct val="80000"/>
              </a:lnSpc>
              <a:buNone/>
            </a:pPr>
            <a:r>
              <a:rPr lang="en-GB" altLang="en-US" sz="2400" dirty="0" smtClean="0"/>
              <a:t>Play is a process of ‘trial and error’ and children will frequently behave in ways that we, as adults, may regard as inappropriate, oppressive or risky; however in these situations, they are always evolving. </a:t>
            </a:r>
          </a:p>
          <a:p>
            <a:pPr marL="0" indent="0" eaLnBrk="1" hangingPunct="1">
              <a:lnSpc>
                <a:spcPct val="80000"/>
              </a:lnSpc>
              <a:buNone/>
            </a:pPr>
            <a:r>
              <a:rPr lang="en-GB" altLang="en-US" sz="2400" dirty="0" smtClean="0"/>
              <a:t>If the content of the play space is good, and if the ethos is supportive and informed, the children will be continually modifying this behaviour as they engage in the play process. </a:t>
            </a:r>
          </a:p>
          <a:p>
            <a:pPr marL="0" indent="0" eaLnBrk="1" hangingPunct="1">
              <a:lnSpc>
                <a:spcPct val="80000"/>
              </a:lnSpc>
              <a:buNone/>
            </a:pPr>
            <a:r>
              <a:rPr lang="en-GB" altLang="en-US" sz="2400" dirty="0" smtClean="0"/>
              <a:t>Thus rigid and instant application of equal opportunities policies or other value driven ideas should be avoided.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244</TotalTime>
  <Words>834</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Arial Narrow</vt:lpstr>
      <vt:lpstr>Times New Roman</vt:lpstr>
      <vt:lpstr>Wingdings</vt:lpstr>
      <vt:lpstr>Cactus</vt:lpstr>
      <vt:lpstr>Custom Design</vt:lpstr>
      <vt:lpstr>Principles of Playwork</vt:lpstr>
      <vt:lpstr>Playwork principles are </vt:lpstr>
      <vt:lpstr>Principles of Playwork</vt:lpstr>
      <vt:lpstr>Playwork Principle 1</vt:lpstr>
      <vt:lpstr>Playwork Principle 2</vt:lpstr>
      <vt:lpstr>Playwork Principle 3</vt:lpstr>
      <vt:lpstr>Intervention Styles</vt:lpstr>
      <vt:lpstr>Intervention Styles</vt:lpstr>
      <vt:lpstr>Intervention Styles</vt:lpstr>
      <vt:lpstr>Intervention Styles</vt:lpstr>
      <vt:lpstr>Intervention Styles</vt:lpstr>
      <vt:lpstr>Intervention Styles</vt:lpstr>
      <vt:lpstr>Intervention Styles</vt:lpstr>
      <vt:lpstr>Intervention Styles</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 Hardy</cp:lastModifiedBy>
  <cp:revision>40</cp:revision>
  <cp:lastPrinted>1601-01-01T00:00:00Z</cp:lastPrinted>
  <dcterms:created xsi:type="dcterms:W3CDTF">2008-09-12T08:51:50Z</dcterms:created>
  <dcterms:modified xsi:type="dcterms:W3CDTF">2014-04-24T09:25:19Z</dcterms:modified>
</cp:coreProperties>
</file>