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4"/>
  </p:notesMasterIdLst>
  <p:handoutMasterIdLst>
    <p:handoutMasterId r:id="rId15"/>
  </p:handout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BBB98DFA-835A-415D-B1FD-3CDA1654F2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97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611F9CA1-B60B-4717-A540-C81E31E0B2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720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Welcome to</a:t>
            </a:r>
            <a:br>
              <a:rPr lang="en-GB" dirty="0" smtClean="0"/>
            </a:br>
            <a:r>
              <a:rPr lang="en-GB" dirty="0" smtClean="0"/>
              <a:t>FW Solutions Ltd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2624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2076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32092D-FA95-43E3-A05C-E5911D784A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27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97F92-CBC3-4B93-B7A6-345BDAE766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58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E1041-27A4-4792-9C2C-A5618FE38E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839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4ED43-9196-47C5-B03C-42750CDA89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972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E51-1F67-44BF-BBF0-05C2C567B3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92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91A50-438B-405F-9D6F-C2B7D6B5E1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167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A6A31-0535-4632-930D-CB33370939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759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BA13A-4618-48F6-85BC-F80D51F043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4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D0551-C390-4482-8659-7174BA279A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1951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B4F72-4673-4462-93D8-087742A5DB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25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E9F25-D5C8-4BED-9587-F0B8C7C282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47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FA71A-C537-4B37-A00C-E648CDC982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516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E6D5-1645-4D97-8512-9F912B5C37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770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0CDFD-C48B-472B-AEF6-FA526C898D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914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85543-0B65-4F67-A534-294444E80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385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B0B24-0B55-4099-A3D0-53DDBC9EE6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66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6C78A-60BD-47FF-A60C-09E97D01DB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59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E6FE6-0F56-4AE3-A5C7-2C2A50F494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52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7AF4-8A0A-4477-A6EB-73E1908C3D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11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0201-B6BB-4A60-8F86-9B10C6917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73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C4A88-372B-4028-892D-4B133761DF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11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F8FA-0412-4440-BBD1-62B3DCE8C2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796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89FE6B-4C4E-4846-BBAE-6C6EC36C6DE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fld id="{914D3D2B-113A-46B0-8F1C-8382038F4CA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2276872"/>
            <a:ext cx="7315200" cy="1152525"/>
          </a:xfrm>
        </p:spPr>
        <p:txBody>
          <a:bodyPr/>
          <a:lstStyle/>
          <a:p>
            <a:pPr eaLnBrk="1" hangingPunct="1"/>
            <a:r>
              <a:rPr lang="en-GB" dirty="0" smtClean="0"/>
              <a:t>Different Types of Child Abuse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149725"/>
            <a:ext cx="6400800" cy="1752600"/>
          </a:xfrm>
        </p:spPr>
        <p:txBody>
          <a:bodyPr/>
          <a:lstStyle/>
          <a:p>
            <a:pPr eaLnBrk="1" hangingPunct="1"/>
            <a:r>
              <a:rPr lang="en-GB" smtClean="0"/>
              <a:t>Definitions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panose="020B0604020202020204" pitchFamily="34" charset="0"/>
              </a:rPr>
              <a:t>Bullying</a:t>
            </a:r>
            <a:endParaRPr lang="en-US" sz="3200" smtClean="0">
              <a:latin typeface="Arial" panose="020B0604020202020204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81200"/>
            <a:ext cx="3024188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Hurting or intimidating someone who is unable to defend himself</a:t>
            </a:r>
            <a:endParaRPr lang="en-US" sz="2400" dirty="0" smtClean="0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1981200"/>
            <a:ext cx="3744913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Physical attack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Threats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Taking or breaking someone’s possessions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Verbal cruelty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Spreading nasty rumours about someone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Ganging up on someone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6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6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  <p:bldP spid="10650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panose="020B0604020202020204" pitchFamily="34" charset="0"/>
              </a:rPr>
              <a:t>Harassment</a:t>
            </a:r>
            <a:endParaRPr lang="en-US" sz="3200" smtClean="0">
              <a:latin typeface="Arial" panose="020B0604020202020204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88840"/>
            <a:ext cx="31686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Attacking or tormenting someone in a persistent way</a:t>
            </a:r>
            <a:endParaRPr lang="en-US" sz="2800" dirty="0" smtClean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916113"/>
            <a:ext cx="3814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Repeated physical or verbal attack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Sending unwelcome text messages or phone calls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Tracing someone’s movements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Racial harassment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Sexual harassment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7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3146" y="1124744"/>
            <a:ext cx="7019925" cy="979487"/>
          </a:xfrm>
        </p:spPr>
        <p:txBody>
          <a:bodyPr/>
          <a:lstStyle/>
          <a:p>
            <a:pPr eaLnBrk="1" hangingPunct="1"/>
            <a:r>
              <a:rPr lang="en-GB" sz="3200" dirty="0" smtClean="0">
                <a:latin typeface="Arial" panose="020B0604020202020204" pitchFamily="34" charset="0"/>
              </a:rPr>
              <a:t>UN Convention on the Rights of the Child</a:t>
            </a:r>
            <a:endParaRPr lang="en-US" sz="3200" dirty="0" smtClean="0"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5321" y="2276872"/>
            <a:ext cx="7129463" cy="3384376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u="sng" dirty="0" smtClean="0"/>
              <a:t>Article 19</a:t>
            </a:r>
          </a:p>
          <a:p>
            <a:pPr marL="0" indent="0" eaLnBrk="1" hangingPunct="1">
              <a:buFontTx/>
              <a:buNone/>
            </a:pPr>
            <a:r>
              <a:rPr lang="en-GB" dirty="0" smtClean="0"/>
              <a:t>‘State parties…to protect the child from all forms of physical or mental violence, injury or abuse, neglect or negligent treatment, maltreatment or exploitation, including sexual abuse…’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en-GB" sz="3200" smtClean="0">
                <a:latin typeface="Arial" panose="020B0604020202020204" pitchFamily="34" charset="0"/>
              </a:rPr>
              <a:t>The Children Act 1989</a:t>
            </a:r>
            <a:endParaRPr lang="en-US" sz="3200" smtClean="0"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981200"/>
            <a:ext cx="7235825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mtClean="0"/>
              <a:t>Courts may act if…</a:t>
            </a:r>
          </a:p>
          <a:p>
            <a:pPr marL="0" indent="0" eaLnBrk="1" hangingPunct="1">
              <a:buFontTx/>
              <a:buNone/>
            </a:pPr>
            <a:endParaRPr lang="en-GB" smtClean="0"/>
          </a:p>
          <a:p>
            <a:pPr marL="0" indent="0" eaLnBrk="1" hangingPunct="1">
              <a:buFontTx/>
              <a:buNone/>
            </a:pPr>
            <a:r>
              <a:rPr lang="en-GB" smtClean="0"/>
              <a:t>‘the child is suffering, or is likely to suffer, significant harm’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>
                <a:latin typeface="Arial" panose="020B0604020202020204" pitchFamily="34" charset="0"/>
              </a:rPr>
              <a:t>Definitions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1981200"/>
            <a:ext cx="72358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Harm</a:t>
            </a:r>
            <a:r>
              <a:rPr lang="en-GB" dirty="0" smtClean="0"/>
              <a:t> means ill-treatment or the impairment of health or development.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Development</a:t>
            </a:r>
            <a:r>
              <a:rPr lang="en-GB" dirty="0" smtClean="0"/>
              <a:t> means physical, intellectual, emotional, social or behavioural development.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Health </a:t>
            </a:r>
            <a:r>
              <a:rPr lang="en-GB" dirty="0" smtClean="0"/>
              <a:t>means physical or mental health.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Ill-treatment</a:t>
            </a:r>
            <a:r>
              <a:rPr lang="en-GB" dirty="0" smtClean="0"/>
              <a:t> includes sexual abuse and forms of ill-treatment which are not physical.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panose="020B0604020202020204" pitchFamily="34" charset="0"/>
              </a:rPr>
              <a:t>Types of abuse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89138"/>
            <a:ext cx="3240087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srgbClr val="FF6249"/>
                </a:solidFill>
              </a:rPr>
              <a:t>Abuse inflicted on children by </a:t>
            </a:r>
            <a:r>
              <a:rPr lang="en-GB" sz="2800" b="1" dirty="0" smtClean="0">
                <a:solidFill>
                  <a:srgbClr val="FF6249"/>
                </a:solidFill>
              </a:rPr>
              <a:t>adults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endParaRPr lang="en-GB" sz="2800" b="1" dirty="0" smtClean="0">
              <a:solidFill>
                <a:srgbClr val="FF6249"/>
              </a:solidFill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Physical abuse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Neglect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Emotional abuse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Sexual abuse</a:t>
            </a:r>
            <a:endParaRPr lang="en-US" sz="2800" dirty="0" smtClean="0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1989138"/>
            <a:ext cx="3817937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b="1" dirty="0" smtClean="0">
                <a:solidFill>
                  <a:srgbClr val="FF6249"/>
                </a:solidFill>
              </a:rPr>
              <a:t>Other types of abuse suffered by </a:t>
            </a:r>
            <a:r>
              <a:rPr lang="en-GB" sz="2800" b="1" dirty="0" smtClean="0">
                <a:solidFill>
                  <a:srgbClr val="FF6249"/>
                </a:solidFill>
              </a:rPr>
              <a:t>children</a:t>
            </a:r>
          </a:p>
          <a:p>
            <a:pPr marL="0" indent="0" eaLnBrk="1" hangingPunct="1">
              <a:buClr>
                <a:srgbClr val="FF0000"/>
              </a:buClr>
              <a:buNone/>
            </a:pPr>
            <a:endParaRPr lang="en-GB" sz="2800" b="1" dirty="0" smtClean="0">
              <a:solidFill>
                <a:srgbClr val="FF6249"/>
              </a:solidFill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Bullying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Harassment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1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1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  <p:bldP spid="1013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panose="020B0604020202020204" pitchFamily="34" charset="0"/>
              </a:rPr>
              <a:t>Physical abuse</a:t>
            </a:r>
            <a:endParaRPr lang="en-US" sz="3200" smtClean="0">
              <a:latin typeface="Arial" panose="020B0604020202020204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1003" y="1989138"/>
            <a:ext cx="3384550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Actual or likely physical injury to a child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May occur because of a direct attack or because adult has deliberately failed to protect child from physical injury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056" y="1989415"/>
            <a:ext cx="3567112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Hitting (with hands or objects)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Shaking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Biting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Burning or scalding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Squeezing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Poisoning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4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4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  <p:bldP spid="10240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panose="020B0604020202020204" pitchFamily="34" charset="0"/>
              </a:rPr>
              <a:t>Neglect</a:t>
            </a:r>
            <a:endParaRPr lang="en-US" sz="3200" smtClean="0">
              <a:latin typeface="Arial" panose="020B0604020202020204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1476" y="1983221"/>
            <a:ext cx="3529012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Failure to meet the child’s basic needs</a:t>
            </a:r>
            <a:endParaRPr lang="en-US" sz="2800" dirty="0" smtClean="0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056" y="1983221"/>
            <a:ext cx="3490913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Inadequate food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Dirty or unsuitable clothing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Cold conditions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Lack of medical treatment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Left alone in house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  <p:bldP spid="1034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panose="020B0604020202020204" pitchFamily="34" charset="0"/>
              </a:rPr>
              <a:t>Emotional abuse</a:t>
            </a:r>
            <a:endParaRPr lang="en-US" sz="3200" smtClean="0">
              <a:latin typeface="Arial" panose="020B0604020202020204" pitchFamily="34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981200"/>
            <a:ext cx="31686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 smtClean="0"/>
              <a:t>Child deliberately treated in an uncaring or cruel way</a:t>
            </a:r>
            <a:endParaRPr lang="en-US" sz="2800" dirty="0" smtClean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7584" y="1981200"/>
            <a:ext cx="3816350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Verbal abuse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Ridicule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Belittling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Constant criticism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Threats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Withdrawal of affection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Ignoring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Made to feel guilty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4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44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latin typeface="Arial" panose="020B0604020202020204" pitchFamily="34" charset="0"/>
              </a:rPr>
              <a:t>Sexual abuse</a:t>
            </a:r>
            <a:endParaRPr lang="en-US" sz="3200" smtClean="0">
              <a:latin typeface="Arial" panose="020B0604020202020204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7303" y="1989138"/>
            <a:ext cx="3384550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Actual or likely sexual exploitation of a child </a:t>
            </a:r>
            <a:endParaRPr lang="en-US" sz="2400" dirty="0" smtClean="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29238" y="1989138"/>
            <a:ext cx="3490912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Sexual intercourse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Other sexual acts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Carrying out sexual activity in front of children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Forcing child to watch or take part in pornographic films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 smtClean="0"/>
              <a:t>Forcing child into some form of prostitution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5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5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5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5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  <p:bldP spid="105476" grpId="0" build="p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230</TotalTime>
  <Words>333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Times New Roman</vt:lpstr>
      <vt:lpstr>Wingdings</vt:lpstr>
      <vt:lpstr>Cactus</vt:lpstr>
      <vt:lpstr>Custom Design</vt:lpstr>
      <vt:lpstr>Different Types of Child Abuse</vt:lpstr>
      <vt:lpstr>UN Convention on the Rights of the Child</vt:lpstr>
      <vt:lpstr>The Children Act 1989</vt:lpstr>
      <vt:lpstr>Definitions</vt:lpstr>
      <vt:lpstr>Types of abuse</vt:lpstr>
      <vt:lpstr>Physical abuse</vt:lpstr>
      <vt:lpstr>Neglect</vt:lpstr>
      <vt:lpstr>Emotional abuse</vt:lpstr>
      <vt:lpstr>Sexual abuse</vt:lpstr>
      <vt:lpstr>Bullying</vt:lpstr>
      <vt:lpstr>Harassment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 Hardy</cp:lastModifiedBy>
  <cp:revision>35</cp:revision>
  <cp:lastPrinted>1601-01-01T00:00:00Z</cp:lastPrinted>
  <dcterms:created xsi:type="dcterms:W3CDTF">2008-09-12T08:51:50Z</dcterms:created>
  <dcterms:modified xsi:type="dcterms:W3CDTF">2014-03-14T15:37:51Z</dcterms:modified>
</cp:coreProperties>
</file>