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3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1E2A6AAF-4A8C-4710-A769-CEC25180E6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3080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0232E-03DB-454C-B2F6-B57465AF92B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14375"/>
            <a:ext cx="4572000" cy="3429000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4357688"/>
            <a:ext cx="5014913" cy="407193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85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FF137-A942-438E-B9DC-10EF84BFCCA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14375"/>
            <a:ext cx="4572000" cy="34290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800" y="4357688"/>
            <a:ext cx="5014913" cy="407193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68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109E6-6F07-4078-AB85-38CB6EF3E2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542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88587-B91D-4526-A9B3-EC5F142D8B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169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AA8D0-E0C7-4356-89DD-27FA58F8E5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262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A44E-63A4-4E5E-8DF0-F1FD9DA187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675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1F7E2-19FE-426A-BACD-07732946F1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389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D2D6-AC8A-49DF-A797-08BC6947F6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145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77A8E-690F-46BF-933A-509019400B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5607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71FFF-113E-474D-A5BD-71B5E41D7A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43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77494-12CA-41D6-8D30-038B30180F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5284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72518-BDB2-4E58-BFD6-005957EB2A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138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8539C-8D73-4411-ACD8-6BF3B30B1B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188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E098B-301F-4C7F-9C96-42F2D0E99A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94385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87E50-EAC5-4D16-A58A-E8131A3E06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6582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4749A-60E7-42EE-B741-C07ADF25C8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560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4BEF5-0713-42AC-BA3E-637B44228B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1E06D-003B-42B3-8293-66EF0C2ED9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36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3A423-4AC5-4763-8CA2-C23FC8B404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136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61A4E-B6C4-43C5-895E-E9E1105981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87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BAEA3-507F-408E-A760-9ACCB3190C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65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2999E-92D2-4DCB-956D-83561FEB6D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956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E36B-CDB3-4210-A522-4A1455E5AD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079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E404-CAD1-401B-8DA6-3874618504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023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0443511-4B95-4E05-B1B7-563FA8FDA475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anose="020B0606020202030204" pitchFamily="34" charset="0"/>
              </a:defRPr>
            </a:lvl1pPr>
          </a:lstStyle>
          <a:p>
            <a:fld id="{AE651649-1D13-41F2-A168-8585352ABF2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16113"/>
            <a:ext cx="9144000" cy="1243012"/>
          </a:xfrm>
        </p:spPr>
        <p:txBody>
          <a:bodyPr anchor="ctr"/>
          <a:lstStyle/>
          <a:p>
            <a:r>
              <a:rPr lang="en-GB" altLang="en-US" sz="3600" dirty="0">
                <a:solidFill>
                  <a:srgbClr val="FF3300"/>
                </a:solidFill>
              </a:rPr>
              <a:t>Risk Assessment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2555875" y="4149725"/>
            <a:ext cx="65881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Unit </a:t>
            </a:r>
            <a:r>
              <a:rPr lang="en-GB" altLang="en-US" sz="2000" b="1" dirty="0">
                <a:solidFill>
                  <a:srgbClr val="FF3300"/>
                </a:solidFill>
                <a:latin typeface="Arial" panose="020B0604020202020204" pitchFamily="34" charset="0"/>
              </a:rPr>
              <a:t>5</a:t>
            </a:r>
            <a:endParaRPr lang="en-GB" altLang="en-US" sz="2000" b="1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BTEC Level 3 Diploma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Residential Childcare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1200"/>
          </a:xfrm>
        </p:spPr>
        <p:txBody>
          <a:bodyPr lIns="0" tIns="0" rIns="0" bIns="0"/>
          <a:lstStyle/>
          <a:p>
            <a:r>
              <a:rPr lang="en-GB" altLang="en-US" sz="3600">
                <a:solidFill>
                  <a:srgbClr val="FF3300"/>
                </a:solidFill>
              </a:rPr>
              <a:t>Activity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16486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47062" cy="3206750"/>
          </a:xfrm>
          <a:ln/>
        </p:spPr>
        <p:txBody>
          <a:bodyPr/>
          <a:lstStyle/>
          <a:p>
            <a:pPr marL="0" indent="0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800" dirty="0">
                <a:latin typeface="Arial" panose="020B0604020202020204" pitchFamily="34" charset="0"/>
              </a:rPr>
              <a:t> Look at the corresponding ‘Risk Assessment’ sheet and carry out your own risk assessment.</a:t>
            </a:r>
          </a:p>
          <a:p>
            <a:pPr marL="0" indent="0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en-US" sz="1400" dirty="0">
              <a:latin typeface="Arial" panose="020B0604020202020204" pitchFamily="34" charset="0"/>
            </a:endParaRPr>
          </a:p>
          <a:p>
            <a:pPr marL="0" indent="0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800" dirty="0">
                <a:latin typeface="Arial" panose="020B0604020202020204" pitchFamily="34" charset="0"/>
              </a:rPr>
              <a:t>Discuss your findings with colleagues and supervisors and use the work as evidence for assessment of your </a:t>
            </a:r>
            <a:r>
              <a:rPr lang="en-GB" altLang="en-US" sz="2800" dirty="0" smtClean="0">
                <a:latin typeface="Arial" panose="020B0604020202020204" pitchFamily="34" charset="0"/>
              </a:rPr>
              <a:t>development</a:t>
            </a:r>
          </a:p>
          <a:p>
            <a:pPr marL="0" indent="0">
              <a:buClr>
                <a:srgbClr val="FF3300"/>
              </a:buClr>
              <a:buNone/>
            </a:pPr>
            <a:endParaRPr lang="en-GB" altLang="en-US" sz="2800" dirty="0" smtClean="0">
              <a:latin typeface="Arial" panose="020B0604020202020204" pitchFamily="34" charset="0"/>
            </a:endParaRPr>
          </a:p>
          <a:p>
            <a:pPr marL="0" indent="0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800" dirty="0" smtClean="0">
                <a:latin typeface="Arial" panose="020B0604020202020204" pitchFamily="34" charset="0"/>
              </a:rPr>
              <a:t>Talk this through with your TLC who will assesses your work as evidence of development</a:t>
            </a:r>
            <a:endParaRPr lang="en-GB" altLang="en-US" sz="2800" dirty="0">
              <a:latin typeface="Arial" panose="020B0604020202020204" pitchFamily="34" charset="0"/>
            </a:endParaRPr>
          </a:p>
          <a:p>
            <a:pPr marL="0" indent="0">
              <a:buFontTx/>
              <a:buNone/>
            </a:pPr>
            <a:endParaRPr lang="en-GB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1200"/>
          </a:xfrm>
        </p:spPr>
        <p:txBody>
          <a:bodyPr lIns="0" tIns="0" rIns="0" bIns="0"/>
          <a:lstStyle/>
          <a:p>
            <a:r>
              <a:rPr lang="en-GB" altLang="en-US" sz="3600">
                <a:solidFill>
                  <a:srgbClr val="FF3300"/>
                </a:solidFill>
              </a:rPr>
              <a:t>What is a risk assessment?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44675"/>
            <a:ext cx="8569325" cy="3382963"/>
          </a:xfrm>
          <a:ln/>
        </p:spPr>
        <p:txBody>
          <a:bodyPr/>
          <a:lstStyle/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A simple procedure designed to prevent accidents</a:t>
            </a:r>
            <a:endParaRPr lang="en-GB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Required by health and safety law</a:t>
            </a:r>
            <a:endParaRPr lang="en-GB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Required by the Statutory Framework for the Early Years Foundation Stage</a:t>
            </a:r>
            <a:endParaRPr lang="en-GB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Essentially grounded in common sense!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1200"/>
          </a:xfrm>
        </p:spPr>
        <p:txBody>
          <a:bodyPr lIns="0" tIns="0" rIns="0" bIns="0"/>
          <a:lstStyle/>
          <a:p>
            <a:r>
              <a:rPr lang="en-GB" altLang="en-US" sz="3600">
                <a:solidFill>
                  <a:srgbClr val="FF3300"/>
                </a:solidFill>
              </a:rPr>
              <a:t>Identification of the hazard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700213"/>
            <a:ext cx="4127500" cy="3916362"/>
          </a:xfrm>
          <a:ln/>
        </p:spPr>
        <p:txBody>
          <a:bodyPr/>
          <a:lstStyle/>
          <a:p>
            <a:pPr defTabSz="1042988">
              <a:buFontTx/>
              <a:buNone/>
            </a:pPr>
            <a:r>
              <a:rPr lang="en-GB" altLang="en-US" sz="2000">
                <a:latin typeface="Arial" panose="020B0604020202020204" pitchFamily="34" charset="0"/>
              </a:rPr>
              <a:t>Hazards can be created by:</a:t>
            </a:r>
            <a:endParaRPr lang="en-GB" altLang="zh-CN" sz="20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FontTx/>
              <a:buNone/>
            </a:pPr>
            <a:endParaRPr lang="en-GB" altLang="zh-CN" sz="20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000">
                <a:latin typeface="Arial" panose="020B0604020202020204" pitchFamily="34" charset="0"/>
              </a:rPr>
              <a:t>the physical environment e.g. curled edges on a rug, use of bleach, etc.</a:t>
            </a:r>
            <a:endParaRPr lang="en-GB" altLang="zh-CN" sz="20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000">
                <a:latin typeface="Arial" panose="020B0604020202020204" pitchFamily="34" charset="0"/>
              </a:rPr>
              <a:t>developmental factors e.g. inquisitive children, crawling babies, inexperienced staff, etc.</a:t>
            </a:r>
            <a:endParaRPr lang="en-GB" altLang="zh-CN" sz="20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000">
                <a:latin typeface="Arial" panose="020B0604020202020204" pitchFamily="34" charset="0"/>
              </a:rPr>
              <a:t>ignorance of policies e.g. not knowing rules regarding using drawing pins, identification and use of the “dirty sink”, etc.</a:t>
            </a:r>
          </a:p>
        </p:txBody>
      </p:sp>
      <p:pic>
        <p:nvPicPr>
          <p:cNvPr id="17413" name="Picture 5" descr="V031237p_ph_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133600"/>
            <a:ext cx="3859212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1200"/>
          </a:xfrm>
        </p:spPr>
        <p:txBody>
          <a:bodyPr lIns="0" tIns="0" rIns="0" bIns="0"/>
          <a:lstStyle/>
          <a:p>
            <a:r>
              <a:rPr lang="en-GB" altLang="en-US" sz="3600">
                <a:solidFill>
                  <a:srgbClr val="FF3300"/>
                </a:solidFill>
              </a:rPr>
              <a:t>Evaluation of risk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73238"/>
            <a:ext cx="8280400" cy="3311525"/>
          </a:xfrm>
          <a:ln/>
        </p:spPr>
        <p:txBody>
          <a:bodyPr/>
          <a:lstStyle/>
          <a:p>
            <a:pPr defTabSz="1042988"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What exactly is the risk?</a:t>
            </a:r>
          </a:p>
          <a:p>
            <a:pPr defTabSz="1042988"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Injury?</a:t>
            </a:r>
            <a:endParaRPr lang="en-GB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Infection?</a:t>
            </a:r>
            <a:endParaRPr lang="en-GB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Death?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1200"/>
          </a:xfrm>
        </p:spPr>
        <p:txBody>
          <a:bodyPr lIns="0" tIns="0" rIns="0" bIns="0"/>
          <a:lstStyle/>
          <a:p>
            <a:r>
              <a:rPr lang="en-GB" altLang="en-US" sz="3600">
                <a:solidFill>
                  <a:srgbClr val="FF3300"/>
                </a:solidFill>
              </a:rPr>
              <a:t>Identification of people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351837" cy="3148012"/>
          </a:xfrm>
          <a:ln/>
        </p:spPr>
        <p:txBody>
          <a:bodyPr/>
          <a:lstStyle/>
          <a:p>
            <a:pPr defTabSz="1042988"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Who might be at risk?</a:t>
            </a:r>
          </a:p>
          <a:p>
            <a:pPr defTabSz="1042988"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Everyone?</a:t>
            </a:r>
            <a:endParaRPr lang="en-GB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Just visitors?</a:t>
            </a:r>
            <a:endParaRPr lang="en-GB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Children?</a:t>
            </a:r>
            <a:endParaRPr lang="en-GB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Babies?</a:t>
            </a:r>
            <a:endParaRPr lang="en-GB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>
                <a:latin typeface="Arial" panose="020B0604020202020204" pitchFamily="34" charset="0"/>
              </a:rPr>
              <a:t>Inexperienced or new staff?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1200"/>
          </a:xfrm>
        </p:spPr>
        <p:txBody>
          <a:bodyPr lIns="0" tIns="0" rIns="0" bIns="0"/>
          <a:lstStyle/>
          <a:p>
            <a:r>
              <a:rPr lang="en-GB" altLang="en-US" sz="3600">
                <a:solidFill>
                  <a:srgbClr val="FF3300"/>
                </a:solidFill>
              </a:rPr>
              <a:t>Calculation of risk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160771" name="Rectangle 7"/>
          <p:cNvSpPr>
            <a:spLocks noChangeArrowheads="1"/>
          </p:cNvSpPr>
          <p:nvPr/>
        </p:nvSpPr>
        <p:spPr bwMode="auto">
          <a:xfrm>
            <a:off x="4694238" y="2646363"/>
            <a:ext cx="4049712" cy="361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/>
          <a:lstStyle>
            <a:lvl1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3254950" indent="-328549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45326300" indent="-44524613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endParaRPr lang="en-US" altLang="en-US" sz="1800">
              <a:latin typeface="Arial" panose="020B0604020202020204" pitchFamily="34" charset="0"/>
              <a:ea typeface="Geneva" pitchFamily="-107" charset="-128"/>
            </a:endParaRPr>
          </a:p>
        </p:txBody>
      </p:sp>
      <p:sp>
        <p:nvSpPr>
          <p:cNvPr id="21519" name="Rectangle 1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57338"/>
            <a:ext cx="9144000" cy="719137"/>
          </a:xfrm>
          <a:ln/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GB" altLang="en-US"/>
              <a:t>Risk = Probability x Severity</a:t>
            </a:r>
          </a:p>
          <a:p>
            <a:pPr marL="609600" indent="-609600" algn="ctr">
              <a:buFontTx/>
              <a:buNone/>
            </a:pPr>
            <a:endParaRPr lang="en-GB" alt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84213" y="2349500"/>
            <a:ext cx="345916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/>
          <a:lstStyle>
            <a:lvl1pPr marL="300038" indent="-300038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3254950" indent="-328549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45326300" indent="-44524613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en-GB" altLang="en-US" sz="2000" b="1">
                <a:latin typeface="Arial" panose="020B0604020202020204" pitchFamily="34" charset="0"/>
                <a:ea typeface="Geneva" pitchFamily="-107" charset="-128"/>
              </a:rPr>
              <a:t>Probability</a:t>
            </a:r>
            <a:endParaRPr lang="en-GB" altLang="zh-CN" sz="2000" b="1">
              <a:latin typeface="Arial" panose="020B0604020202020204" pitchFamily="34" charset="0"/>
              <a:ea typeface="Geneva" pitchFamily="-107" charset="-128"/>
            </a:endParaRPr>
          </a:p>
          <a:p>
            <a:pPr algn="ctr" eaLnBrk="0" hangingPunct="0">
              <a:spcBef>
                <a:spcPct val="20000"/>
              </a:spcBef>
            </a:pPr>
            <a:endParaRPr lang="en-GB" altLang="en-US" sz="2000" b="1">
              <a:latin typeface="Arial" panose="020B0604020202020204" pitchFamily="34" charset="0"/>
              <a:ea typeface="Geneva" pitchFamily="-107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en-GB" altLang="en-US" sz="2000">
                <a:latin typeface="Arial" panose="020B0604020202020204" pitchFamily="34" charset="0"/>
                <a:ea typeface="Geneva" pitchFamily="-107" charset="-128"/>
              </a:rPr>
              <a:t>1. Improbable</a:t>
            </a:r>
          </a:p>
          <a:p>
            <a:pPr eaLnBrk="0" hangingPunct="0">
              <a:spcBef>
                <a:spcPct val="20000"/>
              </a:spcBef>
            </a:pPr>
            <a:r>
              <a:rPr lang="en-GB" altLang="en-US" sz="2000">
                <a:latin typeface="Arial" panose="020B0604020202020204" pitchFamily="34" charset="0"/>
                <a:ea typeface="Geneva" pitchFamily="-107" charset="-128"/>
              </a:rPr>
              <a:t>2. Possible</a:t>
            </a:r>
          </a:p>
          <a:p>
            <a:pPr eaLnBrk="0" hangingPunct="0">
              <a:spcBef>
                <a:spcPct val="20000"/>
              </a:spcBef>
            </a:pPr>
            <a:r>
              <a:rPr lang="en-GB" altLang="en-US" sz="2000">
                <a:latin typeface="Arial" panose="020B0604020202020204" pitchFamily="34" charset="0"/>
                <a:ea typeface="Geneva" pitchFamily="-107" charset="-128"/>
              </a:rPr>
              <a:t>3. Occasional</a:t>
            </a:r>
          </a:p>
          <a:p>
            <a:pPr eaLnBrk="0" hangingPunct="0">
              <a:spcBef>
                <a:spcPct val="20000"/>
              </a:spcBef>
            </a:pPr>
            <a:r>
              <a:rPr lang="en-GB" altLang="en-US" sz="2000">
                <a:latin typeface="Arial" panose="020B0604020202020204" pitchFamily="34" charset="0"/>
                <a:ea typeface="Geneva" pitchFamily="-107" charset="-128"/>
              </a:rPr>
              <a:t>4. Regular occurrence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5364163" y="2349500"/>
            <a:ext cx="3459162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/>
          <a:lstStyle>
            <a:lvl1pPr marL="300038" indent="-300038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3254950" indent="-32854900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45326300" indent="-44524613"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en-GB" altLang="en-US" sz="2000" b="1">
                <a:latin typeface="Arial" panose="020B0604020202020204" pitchFamily="34" charset="0"/>
                <a:ea typeface="Geneva" pitchFamily="-107" charset="-128"/>
              </a:rPr>
              <a:t>Severity</a:t>
            </a:r>
            <a:endParaRPr lang="en-GB" altLang="zh-CN" sz="2000" b="1">
              <a:latin typeface="Arial" panose="020B0604020202020204" pitchFamily="34" charset="0"/>
              <a:ea typeface="Geneva" pitchFamily="-107" charset="-128"/>
            </a:endParaRPr>
          </a:p>
          <a:p>
            <a:pPr algn="ctr" eaLnBrk="0" hangingPunct="0">
              <a:spcBef>
                <a:spcPct val="20000"/>
              </a:spcBef>
            </a:pPr>
            <a:endParaRPr lang="en-GB" altLang="en-US" sz="2000" b="1">
              <a:latin typeface="Arial" panose="020B0604020202020204" pitchFamily="34" charset="0"/>
              <a:ea typeface="Geneva" pitchFamily="-107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en-GB" altLang="en-US" sz="2000">
                <a:latin typeface="Arial" panose="020B0604020202020204" pitchFamily="34" charset="0"/>
                <a:ea typeface="Geneva" pitchFamily="-107" charset="-128"/>
              </a:rPr>
              <a:t>1. Trivial</a:t>
            </a:r>
          </a:p>
          <a:p>
            <a:pPr eaLnBrk="0" hangingPunct="0">
              <a:spcBef>
                <a:spcPct val="20000"/>
              </a:spcBef>
            </a:pPr>
            <a:r>
              <a:rPr lang="en-GB" altLang="en-US" sz="2000">
                <a:latin typeface="Arial" panose="020B0604020202020204" pitchFamily="34" charset="0"/>
                <a:ea typeface="Geneva" pitchFamily="-107" charset="-128"/>
              </a:rPr>
              <a:t>2. Requires first aid</a:t>
            </a:r>
          </a:p>
          <a:p>
            <a:pPr eaLnBrk="0" hangingPunct="0">
              <a:spcBef>
                <a:spcPct val="20000"/>
              </a:spcBef>
            </a:pPr>
            <a:r>
              <a:rPr lang="en-GB" altLang="en-US" sz="2000">
                <a:latin typeface="Arial" panose="020B0604020202020204" pitchFamily="34" charset="0"/>
                <a:ea typeface="Geneva" pitchFamily="-107" charset="-128"/>
              </a:rPr>
              <a:t>3. Minor injury</a:t>
            </a:r>
          </a:p>
          <a:p>
            <a:pPr eaLnBrk="0" hangingPunct="0">
              <a:spcBef>
                <a:spcPct val="20000"/>
              </a:spcBef>
            </a:pPr>
            <a:r>
              <a:rPr lang="en-GB" altLang="en-US" sz="2000">
                <a:latin typeface="Arial" panose="020B0604020202020204" pitchFamily="34" charset="0"/>
                <a:ea typeface="Geneva" pitchFamily="-107" charset="-128"/>
              </a:rPr>
              <a:t>4. Disablement or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1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15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15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1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21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15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15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 build="p"/>
      <p:bldP spid="215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1200"/>
          </a:xfrm>
        </p:spPr>
        <p:txBody>
          <a:bodyPr lIns="0" tIns="0" rIns="0" bIns="0"/>
          <a:lstStyle/>
          <a:p>
            <a:r>
              <a:rPr lang="en-GB" altLang="en-US" sz="3600">
                <a:solidFill>
                  <a:srgbClr val="FF3300"/>
                </a:solidFill>
              </a:rPr>
              <a:t>Action plan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496300" cy="3744912"/>
          </a:xfrm>
          <a:ln/>
        </p:spPr>
        <p:txBody>
          <a:bodyPr/>
          <a:lstStyle/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400">
                <a:latin typeface="Arial" panose="020B0604020202020204" pitchFamily="34" charset="0"/>
              </a:rPr>
              <a:t>Can the risk be removed altogether?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400">
                <a:latin typeface="Arial" panose="020B0604020202020204" pitchFamily="34" charset="0"/>
              </a:rPr>
              <a:t>Can the risk be reduced to an acceptable level?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400">
                <a:latin typeface="Arial" panose="020B0604020202020204" pitchFamily="34" charset="0"/>
              </a:rPr>
              <a:t>How urgent is this?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400">
                <a:latin typeface="Arial" panose="020B0604020202020204" pitchFamily="34" charset="0"/>
              </a:rPr>
              <a:t>When should the action be completed?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400">
                <a:latin typeface="Arial" panose="020B0604020202020204" pitchFamily="34" charset="0"/>
              </a:rPr>
              <a:t>Who will be responsible for implementing the Action Plan?</a:t>
            </a: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None/>
            </a:pPr>
            <a:endParaRPr lang="en-GB" altLang="zh-CN" sz="14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GB" altLang="en-US" sz="2400">
                <a:latin typeface="Arial" panose="020B0604020202020204" pitchFamily="34" charset="0"/>
              </a:rPr>
              <a:t>Who will check the results and when?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9304" y="917600"/>
            <a:ext cx="7772400" cy="711200"/>
          </a:xfrm>
        </p:spPr>
        <p:txBody>
          <a:bodyPr lIns="0" tIns="0" rIns="0" bIns="0"/>
          <a:lstStyle/>
          <a:p>
            <a:r>
              <a:rPr lang="en-GB" altLang="en-US" dirty="0" smtClean="0"/>
              <a:t>Review Risk Assessments</a:t>
            </a:r>
            <a:endParaRPr lang="en-US" alt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87240" y="1826145"/>
            <a:ext cx="4127500" cy="3851275"/>
          </a:xfrm>
          <a:ln/>
        </p:spPr>
        <p:txBody>
          <a:bodyPr/>
          <a:lstStyle/>
          <a:p>
            <a:pPr defTabSz="1042988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>
                <a:latin typeface="Arial" panose="020B0604020202020204" pitchFamily="34" charset="0"/>
              </a:rPr>
              <a:t>Reviews should be done at least once a year, or as soon as there is a change e.g. you have a new piece of equipment installed in the garden, you decide to change the floor cleaner you use in your setting.</a:t>
            </a:r>
            <a:endParaRPr lang="en-GB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1042988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altLang="en-US" sz="2400" dirty="0">
                <a:latin typeface="Arial" panose="020B0604020202020204" pitchFamily="34" charset="0"/>
              </a:rPr>
              <a:t>Ask others (staff, parents, visitors, children) for their opinion, they may see or know about something you don’t.</a:t>
            </a:r>
          </a:p>
          <a:p>
            <a:pPr defTabSz="1042988">
              <a:buFontTx/>
              <a:buNone/>
            </a:pPr>
            <a:endParaRPr lang="en-GB" altLang="en-US" sz="2400" dirty="0">
              <a:latin typeface="Arial" panose="020B0604020202020204" pitchFamily="34" charset="0"/>
            </a:endParaRPr>
          </a:p>
        </p:txBody>
      </p:sp>
      <p:pic>
        <p:nvPicPr>
          <p:cNvPr id="23557" name="Picture 5" descr="V031237p_ph_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237" y="1916832"/>
            <a:ext cx="3348037" cy="345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1200"/>
          </a:xfrm>
        </p:spPr>
        <p:txBody>
          <a:bodyPr lIns="0" tIns="0" rIns="0" bIns="0"/>
          <a:lstStyle/>
          <a:p>
            <a:r>
              <a:rPr lang="en-GB" altLang="en-US" sz="3600" i="1">
                <a:solidFill>
                  <a:srgbClr val="FF3300"/>
                </a:solidFill>
              </a:rPr>
              <a:t>Don’t forget …</a:t>
            </a:r>
            <a:endParaRPr lang="en-US" altLang="en-US" sz="3600" i="1">
              <a:solidFill>
                <a:srgbClr val="FF3300"/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1408" y="1700808"/>
            <a:ext cx="8328025" cy="4757738"/>
            <a:chOff x="713" y="563"/>
            <a:chExt cx="4292" cy="3144"/>
          </a:xfrm>
        </p:grpSpPr>
        <p:sp>
          <p:nvSpPr>
            <p:cNvPr id="163844" name="_s24582"/>
            <p:cNvSpPr>
              <a:spLocks noChangeArrowheads="1" noTextEdit="1"/>
            </p:cNvSpPr>
            <p:nvPr/>
          </p:nvSpPr>
          <p:spPr bwMode="auto">
            <a:xfrm>
              <a:off x="2227" y="920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63845" name="_s24583"/>
            <p:cNvSpPr>
              <a:spLocks noChangeArrowheads="1" noTextEdit="1"/>
            </p:cNvSpPr>
            <p:nvPr/>
          </p:nvSpPr>
          <p:spPr bwMode="auto">
            <a:xfrm rot="3600000">
              <a:off x="2732" y="1211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63846" name="_s24584"/>
            <p:cNvSpPr>
              <a:spLocks noChangeArrowheads="1" noTextEdit="1"/>
            </p:cNvSpPr>
            <p:nvPr/>
          </p:nvSpPr>
          <p:spPr bwMode="auto">
            <a:xfrm rot="7200000">
              <a:off x="2732" y="1795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63847" name="_s24585"/>
            <p:cNvSpPr>
              <a:spLocks noChangeArrowheads="1" noTextEdit="1"/>
            </p:cNvSpPr>
            <p:nvPr/>
          </p:nvSpPr>
          <p:spPr bwMode="auto">
            <a:xfrm rot="10800000">
              <a:off x="2227" y="2086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63848" name="_s24586"/>
            <p:cNvSpPr>
              <a:spLocks noChangeArrowheads="1" noTextEdit="1"/>
            </p:cNvSpPr>
            <p:nvPr/>
          </p:nvSpPr>
          <p:spPr bwMode="auto">
            <a:xfrm rot="-7200000">
              <a:off x="1722" y="1795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63849" name="_s24587"/>
            <p:cNvSpPr>
              <a:spLocks noChangeArrowheads="1" noTextEdit="1"/>
            </p:cNvSpPr>
            <p:nvPr/>
          </p:nvSpPr>
          <p:spPr bwMode="auto">
            <a:xfrm rot="-3600000">
              <a:off x="1722" y="1212"/>
              <a:ext cx="1264" cy="1264"/>
            </a:xfrm>
            <a:custGeom>
              <a:avLst/>
              <a:gdLst>
                <a:gd name="T0" fmla="*/ 32 w 21600"/>
                <a:gd name="T1" fmla="*/ 0 h 21600"/>
                <a:gd name="T2" fmla="*/ 26 w 21600"/>
                <a:gd name="T3" fmla="*/ 8 h 21600"/>
                <a:gd name="T4" fmla="*/ 34 w 21600"/>
                <a:gd name="T5" fmla="*/ 13 h 21600"/>
                <a:gd name="T6" fmla="*/ 41 w 21600"/>
                <a:gd name="T7" fmla="*/ -9 h 21600"/>
                <a:gd name="T8" fmla="*/ 55 w 21600"/>
                <a:gd name="T9" fmla="*/ 8 h 21600"/>
                <a:gd name="T10" fmla="*/ 38 w 21600"/>
                <a:gd name="T11" fmla="*/ 2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1 h 21600"/>
                <a:gd name="T20" fmla="*/ 18439 w 21600"/>
                <a:gd name="T21" fmla="*/ 18439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599"/>
                    <a:pt x="10800" y="3599"/>
                  </a:cubicBezTo>
                  <a:cubicBezTo>
                    <a:pt x="9960" y="3599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-1"/>
                    <a:pt x="10800" y="-1"/>
                  </a:cubicBezTo>
                  <a:cubicBezTo>
                    <a:pt x="11114" y="-1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163850" name="_s24588"/>
            <p:cNvSpPr>
              <a:spLocks noChangeArrowheads="1"/>
            </p:cNvSpPr>
            <p:nvPr/>
          </p:nvSpPr>
          <p:spPr bwMode="auto">
            <a:xfrm>
              <a:off x="3181" y="935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Identify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hazard</a:t>
              </a:r>
            </a:p>
          </p:txBody>
        </p:sp>
        <p:sp>
          <p:nvSpPr>
            <p:cNvPr id="163851" name="_s24589"/>
            <p:cNvSpPr>
              <a:spLocks noChangeArrowheads="1"/>
            </p:cNvSpPr>
            <p:nvPr/>
          </p:nvSpPr>
          <p:spPr bwMode="auto">
            <a:xfrm>
              <a:off x="1510" y="1899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Action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163852" name="_s24590"/>
            <p:cNvSpPr>
              <a:spLocks noChangeArrowheads="1"/>
            </p:cNvSpPr>
            <p:nvPr/>
          </p:nvSpPr>
          <p:spPr bwMode="auto">
            <a:xfrm>
              <a:off x="2067" y="934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Review</a:t>
              </a:r>
            </a:p>
          </p:txBody>
        </p:sp>
        <p:sp>
          <p:nvSpPr>
            <p:cNvPr id="163853" name="_s24591"/>
            <p:cNvSpPr>
              <a:spLocks noChangeArrowheads="1"/>
            </p:cNvSpPr>
            <p:nvPr/>
          </p:nvSpPr>
          <p:spPr bwMode="auto">
            <a:xfrm>
              <a:off x="3738" y="1899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Evaluate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risk</a:t>
              </a:r>
            </a:p>
          </p:txBody>
        </p:sp>
        <p:sp>
          <p:nvSpPr>
            <p:cNvPr id="163854" name="_s24592"/>
            <p:cNvSpPr>
              <a:spLocks noChangeArrowheads="1"/>
            </p:cNvSpPr>
            <p:nvPr/>
          </p:nvSpPr>
          <p:spPr bwMode="auto">
            <a:xfrm>
              <a:off x="3181" y="2864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Identify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people</a:t>
              </a:r>
            </a:p>
          </p:txBody>
        </p:sp>
        <p:sp>
          <p:nvSpPr>
            <p:cNvPr id="24593" name="_s24593"/>
            <p:cNvSpPr>
              <a:spLocks noChangeArrowheads="1"/>
            </p:cNvSpPr>
            <p:nvPr/>
          </p:nvSpPr>
          <p:spPr bwMode="auto">
            <a:xfrm>
              <a:off x="2067" y="2864"/>
              <a:ext cx="47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marL="300038" indent="-300038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33254950" indent="-32854900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45326300" indent="-44524613" defTabSz="801688"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Calculate</a:t>
              </a:r>
            </a:p>
            <a:p>
              <a:pPr algn="ctr">
                <a:spcBef>
                  <a:spcPct val="20000"/>
                </a:spcBef>
              </a:pPr>
              <a:r>
                <a:rPr lang="en-GB" altLang="en-US" sz="1800">
                  <a:latin typeface="Arial" panose="020B0604020202020204" pitchFamily="34" charset="0"/>
                  <a:ea typeface="Geneva" pitchFamily="-107" charset="-128"/>
                  <a:cs typeface="Arial" panose="020B0604020202020204" pitchFamily="34" charset="0"/>
                </a:rPr>
                <a:t>risk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" grpId="0" bld="cw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95</TotalTime>
  <Words>381</Words>
  <Application>Microsoft Office PowerPoint</Application>
  <PresentationFormat>On-screen Show (4:3)</PresentationFormat>
  <Paragraphs>77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宋体</vt:lpstr>
      <vt:lpstr>Arial</vt:lpstr>
      <vt:lpstr>Arial Narrow</vt:lpstr>
      <vt:lpstr>Geneva</vt:lpstr>
      <vt:lpstr>Times New Roman</vt:lpstr>
      <vt:lpstr>Wingdings</vt:lpstr>
      <vt:lpstr>Cactus</vt:lpstr>
      <vt:lpstr>Custom Design</vt:lpstr>
      <vt:lpstr>Risk Assessment</vt:lpstr>
      <vt:lpstr>What is a risk assessment?</vt:lpstr>
      <vt:lpstr>Identification of the hazard</vt:lpstr>
      <vt:lpstr>Evaluation of risk</vt:lpstr>
      <vt:lpstr>Identification of people</vt:lpstr>
      <vt:lpstr>Calculation of risk</vt:lpstr>
      <vt:lpstr>Action plan</vt:lpstr>
      <vt:lpstr>Review Risk Assessments</vt:lpstr>
      <vt:lpstr>Don’t forget …</vt:lpstr>
      <vt:lpstr>Activity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rodney hardy</cp:lastModifiedBy>
  <cp:revision>24</cp:revision>
  <cp:lastPrinted>1601-01-01T00:00:00Z</cp:lastPrinted>
  <dcterms:created xsi:type="dcterms:W3CDTF">2008-09-12T08:51:50Z</dcterms:created>
  <dcterms:modified xsi:type="dcterms:W3CDTF">2016-04-27T10:23:20Z</dcterms:modified>
</cp:coreProperties>
</file>