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1" r:id="rId2"/>
  </p:sldMasterIdLst>
  <p:notesMasterIdLst>
    <p:notesMasterId r:id="rId11"/>
  </p:notesMasterIdLst>
  <p:handoutMasterIdLst>
    <p:handoutMasterId r:id="rId12"/>
  </p:handoutMasterIdLst>
  <p:sldIdLst>
    <p:sldId id="259" r:id="rId3"/>
    <p:sldId id="260" r:id="rId4"/>
    <p:sldId id="261" r:id="rId5"/>
    <p:sldId id="262" r:id="rId6"/>
    <p:sldId id="263" r:id="rId7"/>
    <p:sldId id="265" r:id="rId8"/>
    <p:sldId id="264" r:id="rId9"/>
    <p:sldId id="266" r:id="rId10"/>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DDDDDD"/>
    <a:srgbClr val="3399FF"/>
    <a:srgbClr val="FFFF00"/>
    <a:srgbClr val="66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60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Narrow" panose="020B0606020202030204" pitchFamily="34" charset="0"/>
              </a:defRPr>
            </a:lvl1pPr>
          </a:lstStyle>
          <a:p>
            <a:endParaRPr lang="en-GB" altLang="en-US"/>
          </a:p>
        </p:txBody>
      </p:sp>
      <p:sp>
        <p:nvSpPr>
          <p:cNvPr id="15360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Narrow" panose="020B0606020202030204" pitchFamily="34" charset="0"/>
              </a:defRPr>
            </a:lvl1pPr>
          </a:lstStyle>
          <a:p>
            <a:endParaRPr lang="en-GB" altLang="en-US"/>
          </a:p>
        </p:txBody>
      </p:sp>
      <p:sp>
        <p:nvSpPr>
          <p:cNvPr id="15360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Narrow" panose="020B0606020202030204" pitchFamily="34" charset="0"/>
              </a:defRPr>
            </a:lvl1pPr>
          </a:lstStyle>
          <a:p>
            <a:endParaRPr lang="en-GB" altLang="en-US"/>
          </a:p>
        </p:txBody>
      </p:sp>
      <p:sp>
        <p:nvSpPr>
          <p:cNvPr id="15360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Narrow" panose="020B0606020202030204" pitchFamily="34" charset="0"/>
              </a:defRPr>
            </a:lvl1pPr>
          </a:lstStyle>
          <a:p>
            <a:fld id="{DCA540C3-F3E4-4918-A477-FF33CBBE6A4D}" type="slidenum">
              <a:rPr lang="en-GB" altLang="en-US"/>
              <a:pPr/>
              <a:t>‹#›</a:t>
            </a:fld>
            <a:endParaRPr lang="en-GB" altLang="en-US"/>
          </a:p>
        </p:txBody>
      </p:sp>
    </p:spTree>
    <p:extLst>
      <p:ext uri="{BB962C8B-B14F-4D97-AF65-F5344CB8AC3E}">
        <p14:creationId xmlns:p14="http://schemas.microsoft.com/office/powerpoint/2010/main" val="38426636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25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Narrow" panose="020B0606020202030204" pitchFamily="34" charset="0"/>
              </a:defRPr>
            </a:lvl1pPr>
          </a:lstStyle>
          <a:p>
            <a:endParaRPr lang="en-GB" altLang="en-US"/>
          </a:p>
        </p:txBody>
      </p:sp>
      <p:sp>
        <p:nvSpPr>
          <p:cNvPr id="15257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Narrow" panose="020B0606020202030204" pitchFamily="34" charset="0"/>
              </a:defRPr>
            </a:lvl1pPr>
          </a:lstStyle>
          <a:p>
            <a:endParaRPr lang="en-GB" altLang="en-US"/>
          </a:p>
        </p:txBody>
      </p:sp>
      <p:sp>
        <p:nvSpPr>
          <p:cNvPr id="1525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258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5258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Narrow" panose="020B0606020202030204" pitchFamily="34" charset="0"/>
              </a:defRPr>
            </a:lvl1pPr>
          </a:lstStyle>
          <a:p>
            <a:endParaRPr lang="en-GB" altLang="en-US"/>
          </a:p>
        </p:txBody>
      </p:sp>
      <p:sp>
        <p:nvSpPr>
          <p:cNvPr id="15258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Narrow" panose="020B0606020202030204" pitchFamily="34" charset="0"/>
              </a:defRPr>
            </a:lvl1pPr>
          </a:lstStyle>
          <a:p>
            <a:fld id="{E94BB819-722E-4E0F-A737-304FCDA76EAD}" type="slidenum">
              <a:rPr lang="en-GB" altLang="en-US"/>
              <a:pPr/>
              <a:t>‹#›</a:t>
            </a:fld>
            <a:endParaRPr lang="en-GB" altLang="en-US"/>
          </a:p>
        </p:txBody>
      </p:sp>
    </p:spTree>
    <p:extLst>
      <p:ext uri="{BB962C8B-B14F-4D97-AF65-F5344CB8AC3E}">
        <p14:creationId xmlns:p14="http://schemas.microsoft.com/office/powerpoint/2010/main" val="114889324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Narrow" panose="020B0606020202030204" pitchFamily="34" charset="0"/>
        <a:ea typeface="+mn-ea"/>
        <a:cs typeface="+mn-cs"/>
      </a:defRPr>
    </a:lvl1pPr>
    <a:lvl2pPr marL="457200" algn="l" rtl="0" fontAlgn="base">
      <a:spcBef>
        <a:spcPct val="30000"/>
      </a:spcBef>
      <a:spcAft>
        <a:spcPct val="0"/>
      </a:spcAft>
      <a:defRPr kumimoji="1" sz="1200" kern="1200">
        <a:solidFill>
          <a:schemeClr val="tx1"/>
        </a:solidFill>
        <a:latin typeface="Arial Narrow" panose="020B0606020202030204" pitchFamily="34" charset="0"/>
        <a:ea typeface="+mn-ea"/>
        <a:cs typeface="+mn-cs"/>
      </a:defRPr>
    </a:lvl2pPr>
    <a:lvl3pPr marL="914400" algn="l" rtl="0" fontAlgn="base">
      <a:spcBef>
        <a:spcPct val="30000"/>
      </a:spcBef>
      <a:spcAft>
        <a:spcPct val="0"/>
      </a:spcAft>
      <a:defRPr kumimoji="1" sz="1200" kern="1200">
        <a:solidFill>
          <a:schemeClr val="tx1"/>
        </a:solidFill>
        <a:latin typeface="Arial Narrow" panose="020B0606020202030204" pitchFamily="34" charset="0"/>
        <a:ea typeface="+mn-ea"/>
        <a:cs typeface="+mn-cs"/>
      </a:defRPr>
    </a:lvl3pPr>
    <a:lvl4pPr marL="1371600" algn="l" rtl="0" fontAlgn="base">
      <a:spcBef>
        <a:spcPct val="30000"/>
      </a:spcBef>
      <a:spcAft>
        <a:spcPct val="0"/>
      </a:spcAft>
      <a:defRPr kumimoji="1" sz="1200" kern="1200">
        <a:solidFill>
          <a:schemeClr val="tx1"/>
        </a:solidFill>
        <a:latin typeface="Arial Narrow" panose="020B0606020202030204" pitchFamily="34" charset="0"/>
        <a:ea typeface="+mn-ea"/>
        <a:cs typeface="+mn-cs"/>
      </a:defRPr>
    </a:lvl4pPr>
    <a:lvl5pPr marL="1828800" algn="l" rtl="0" fontAlgn="base">
      <a:spcBef>
        <a:spcPct val="30000"/>
      </a:spcBef>
      <a:spcAft>
        <a:spcPct val="0"/>
      </a:spcAft>
      <a:defRPr kumimoji="1" sz="1200" kern="1200">
        <a:solidFill>
          <a:schemeClr val="tx1"/>
        </a:solidFill>
        <a:latin typeface="Arial Narrow" panose="020B0606020202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F3392B-7BA5-4512-BAA1-F9F46DF56B2D}" type="slidenum">
              <a:rPr lang="en-GB" altLang="en-US"/>
              <a:pPr/>
              <a:t>1</a:t>
            </a:fld>
            <a:endParaRPr lang="en-GB" altLang="en-US"/>
          </a:p>
        </p:txBody>
      </p:sp>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10564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5A3E4E87-EE8E-4487-9DE1-DC202566D978}" type="slidenum">
              <a:rPr lang="en-GB" altLang="en-US"/>
              <a:pPr/>
              <a:t>‹#›</a:t>
            </a:fld>
            <a:endParaRPr lang="en-GB" altLang="en-US"/>
          </a:p>
        </p:txBody>
      </p:sp>
    </p:spTree>
    <p:extLst>
      <p:ext uri="{BB962C8B-B14F-4D97-AF65-F5344CB8AC3E}">
        <p14:creationId xmlns:p14="http://schemas.microsoft.com/office/powerpoint/2010/main" val="3532528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1F3F4C85-BE7C-4B88-B1ED-5509E5EDD58A}" type="slidenum">
              <a:rPr lang="en-GB" altLang="en-US"/>
              <a:pPr/>
              <a:t>‹#›</a:t>
            </a:fld>
            <a:endParaRPr lang="en-GB" altLang="en-US"/>
          </a:p>
        </p:txBody>
      </p:sp>
    </p:spTree>
    <p:extLst>
      <p:ext uri="{BB962C8B-B14F-4D97-AF65-F5344CB8AC3E}">
        <p14:creationId xmlns:p14="http://schemas.microsoft.com/office/powerpoint/2010/main" val="2748962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4338" y="1052513"/>
            <a:ext cx="2051050" cy="50434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1052513"/>
            <a:ext cx="6002338" cy="50434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9C6A8CD6-12F2-4153-BAE1-CAD5C140901F}" type="slidenum">
              <a:rPr lang="en-GB" altLang="en-US"/>
              <a:pPr/>
              <a:t>‹#›</a:t>
            </a:fld>
            <a:endParaRPr lang="en-GB" altLang="en-US"/>
          </a:p>
        </p:txBody>
      </p:sp>
    </p:spTree>
    <p:extLst>
      <p:ext uri="{BB962C8B-B14F-4D97-AF65-F5344CB8AC3E}">
        <p14:creationId xmlns:p14="http://schemas.microsoft.com/office/powerpoint/2010/main" val="7961206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6BBD1C8E-1C15-4DFA-8FAA-68272B42D5F0}" type="slidenum">
              <a:rPr lang="en-GB" altLang="en-US"/>
              <a:pPr/>
              <a:t>‹#›</a:t>
            </a:fld>
            <a:endParaRPr lang="en-GB" altLang="en-US"/>
          </a:p>
        </p:txBody>
      </p:sp>
    </p:spTree>
    <p:extLst>
      <p:ext uri="{BB962C8B-B14F-4D97-AF65-F5344CB8AC3E}">
        <p14:creationId xmlns:p14="http://schemas.microsoft.com/office/powerpoint/2010/main" val="27600841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D1CA0E02-ED5F-4428-9FD1-0A2631871096}" type="slidenum">
              <a:rPr lang="en-GB" altLang="en-US"/>
              <a:pPr/>
              <a:t>‹#›</a:t>
            </a:fld>
            <a:endParaRPr lang="en-GB" altLang="en-US"/>
          </a:p>
        </p:txBody>
      </p:sp>
    </p:spTree>
    <p:extLst>
      <p:ext uri="{BB962C8B-B14F-4D97-AF65-F5344CB8AC3E}">
        <p14:creationId xmlns:p14="http://schemas.microsoft.com/office/powerpoint/2010/main" val="32427598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165CC648-C01E-411E-9FEA-C16AE4D8329C}" type="slidenum">
              <a:rPr lang="en-GB" altLang="en-US"/>
              <a:pPr/>
              <a:t>‹#›</a:t>
            </a:fld>
            <a:endParaRPr lang="en-GB" altLang="en-US"/>
          </a:p>
        </p:txBody>
      </p:sp>
    </p:spTree>
    <p:extLst>
      <p:ext uri="{BB962C8B-B14F-4D97-AF65-F5344CB8AC3E}">
        <p14:creationId xmlns:p14="http://schemas.microsoft.com/office/powerpoint/2010/main" val="2468995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C46019EE-7CE2-4EE7-A647-00D406D04BE6}" type="slidenum">
              <a:rPr lang="en-GB" altLang="en-US"/>
              <a:pPr/>
              <a:t>‹#›</a:t>
            </a:fld>
            <a:endParaRPr lang="en-GB" altLang="en-US"/>
          </a:p>
        </p:txBody>
      </p:sp>
    </p:spTree>
    <p:extLst>
      <p:ext uri="{BB962C8B-B14F-4D97-AF65-F5344CB8AC3E}">
        <p14:creationId xmlns:p14="http://schemas.microsoft.com/office/powerpoint/2010/main" val="7098642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C9CA0339-1BA3-4649-9DD2-01E3066FA0E8}" type="slidenum">
              <a:rPr lang="en-GB" altLang="en-US"/>
              <a:pPr/>
              <a:t>‹#›</a:t>
            </a:fld>
            <a:endParaRPr lang="en-GB" altLang="en-US"/>
          </a:p>
        </p:txBody>
      </p:sp>
    </p:spTree>
    <p:extLst>
      <p:ext uri="{BB962C8B-B14F-4D97-AF65-F5344CB8AC3E}">
        <p14:creationId xmlns:p14="http://schemas.microsoft.com/office/powerpoint/2010/main" val="29249256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F1416DC1-F5C9-44E4-8478-179924BCDA14}" type="slidenum">
              <a:rPr lang="en-GB" altLang="en-US"/>
              <a:pPr/>
              <a:t>‹#›</a:t>
            </a:fld>
            <a:endParaRPr lang="en-GB" altLang="en-US"/>
          </a:p>
        </p:txBody>
      </p:sp>
    </p:spTree>
    <p:extLst>
      <p:ext uri="{BB962C8B-B14F-4D97-AF65-F5344CB8AC3E}">
        <p14:creationId xmlns:p14="http://schemas.microsoft.com/office/powerpoint/2010/main" val="30647393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0F8EB099-8419-41A6-8425-F1FD23CAB018}" type="slidenum">
              <a:rPr lang="en-GB" altLang="en-US"/>
              <a:pPr/>
              <a:t>‹#›</a:t>
            </a:fld>
            <a:endParaRPr lang="en-GB" altLang="en-US"/>
          </a:p>
        </p:txBody>
      </p:sp>
    </p:spTree>
    <p:extLst>
      <p:ext uri="{BB962C8B-B14F-4D97-AF65-F5344CB8AC3E}">
        <p14:creationId xmlns:p14="http://schemas.microsoft.com/office/powerpoint/2010/main" val="40483895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BEF6A110-4267-4735-8B3E-E8A634608F3D}" type="slidenum">
              <a:rPr lang="en-GB" altLang="en-US"/>
              <a:pPr/>
              <a:t>‹#›</a:t>
            </a:fld>
            <a:endParaRPr lang="en-GB" altLang="en-US"/>
          </a:p>
        </p:txBody>
      </p:sp>
    </p:spTree>
    <p:extLst>
      <p:ext uri="{BB962C8B-B14F-4D97-AF65-F5344CB8AC3E}">
        <p14:creationId xmlns:p14="http://schemas.microsoft.com/office/powerpoint/2010/main" val="2744929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98008C46-F8B3-4370-86E9-1B6E12229174}" type="slidenum">
              <a:rPr lang="en-GB" altLang="en-US"/>
              <a:pPr/>
              <a:t>‹#›</a:t>
            </a:fld>
            <a:endParaRPr lang="en-GB" altLang="en-US"/>
          </a:p>
        </p:txBody>
      </p:sp>
    </p:spTree>
    <p:extLst>
      <p:ext uri="{BB962C8B-B14F-4D97-AF65-F5344CB8AC3E}">
        <p14:creationId xmlns:p14="http://schemas.microsoft.com/office/powerpoint/2010/main" val="4227110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2E6754F5-07F2-4722-B762-0FB2052F8D54}" type="slidenum">
              <a:rPr lang="en-GB" altLang="en-US"/>
              <a:pPr/>
              <a:t>‹#›</a:t>
            </a:fld>
            <a:endParaRPr lang="en-GB" altLang="en-US"/>
          </a:p>
        </p:txBody>
      </p:sp>
    </p:spTree>
    <p:extLst>
      <p:ext uri="{BB962C8B-B14F-4D97-AF65-F5344CB8AC3E}">
        <p14:creationId xmlns:p14="http://schemas.microsoft.com/office/powerpoint/2010/main" val="25091157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EC9A6232-5409-41C7-BAAD-1F549F125E45}" type="slidenum">
              <a:rPr lang="en-GB" altLang="en-US"/>
              <a:pPr/>
              <a:t>‹#›</a:t>
            </a:fld>
            <a:endParaRPr lang="en-GB" altLang="en-US"/>
          </a:p>
        </p:txBody>
      </p:sp>
    </p:spTree>
    <p:extLst>
      <p:ext uri="{BB962C8B-B14F-4D97-AF65-F5344CB8AC3E}">
        <p14:creationId xmlns:p14="http://schemas.microsoft.com/office/powerpoint/2010/main" val="5681639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6613"/>
            <a:ext cx="2057400" cy="52895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836613"/>
            <a:ext cx="6019800" cy="5289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B3E6BD2A-A8FB-4948-8E62-E9D61D421824}" type="slidenum">
              <a:rPr lang="en-GB" altLang="en-US"/>
              <a:pPr/>
              <a:t>‹#›</a:t>
            </a:fld>
            <a:endParaRPr lang="en-GB" altLang="en-US"/>
          </a:p>
        </p:txBody>
      </p:sp>
    </p:spTree>
    <p:extLst>
      <p:ext uri="{BB962C8B-B14F-4D97-AF65-F5344CB8AC3E}">
        <p14:creationId xmlns:p14="http://schemas.microsoft.com/office/powerpoint/2010/main" val="2366708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18060EFF-4107-4097-BA6C-283266743E5E}" type="slidenum">
              <a:rPr lang="en-GB" altLang="en-US"/>
              <a:pPr/>
              <a:t>‹#›</a:t>
            </a:fld>
            <a:endParaRPr lang="en-GB" altLang="en-US"/>
          </a:p>
        </p:txBody>
      </p:sp>
    </p:spTree>
    <p:extLst>
      <p:ext uri="{BB962C8B-B14F-4D97-AF65-F5344CB8AC3E}">
        <p14:creationId xmlns:p14="http://schemas.microsoft.com/office/powerpoint/2010/main" val="1566749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720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7A76F26D-91EC-428A-ADBA-0CE4904B6D76}" type="slidenum">
              <a:rPr lang="en-GB" altLang="en-US"/>
              <a:pPr/>
              <a:t>‹#›</a:t>
            </a:fld>
            <a:endParaRPr lang="en-GB" altLang="en-US"/>
          </a:p>
        </p:txBody>
      </p:sp>
    </p:spTree>
    <p:extLst>
      <p:ext uri="{BB962C8B-B14F-4D97-AF65-F5344CB8AC3E}">
        <p14:creationId xmlns:p14="http://schemas.microsoft.com/office/powerpoint/2010/main" val="2588410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0D586EBA-97E1-49DB-82AA-579094884134}" type="slidenum">
              <a:rPr lang="en-GB" altLang="en-US"/>
              <a:pPr/>
              <a:t>‹#›</a:t>
            </a:fld>
            <a:endParaRPr lang="en-GB" altLang="en-US"/>
          </a:p>
        </p:txBody>
      </p:sp>
    </p:spTree>
    <p:extLst>
      <p:ext uri="{BB962C8B-B14F-4D97-AF65-F5344CB8AC3E}">
        <p14:creationId xmlns:p14="http://schemas.microsoft.com/office/powerpoint/2010/main" val="2953249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1CC995B0-E1F2-4889-A124-8D03165DE547}" type="slidenum">
              <a:rPr lang="en-GB" altLang="en-US"/>
              <a:pPr/>
              <a:t>‹#›</a:t>
            </a:fld>
            <a:endParaRPr lang="en-GB" altLang="en-US"/>
          </a:p>
        </p:txBody>
      </p:sp>
    </p:spTree>
    <p:extLst>
      <p:ext uri="{BB962C8B-B14F-4D97-AF65-F5344CB8AC3E}">
        <p14:creationId xmlns:p14="http://schemas.microsoft.com/office/powerpoint/2010/main" val="1339771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EB1C401C-78AE-4E82-8892-CCEB9E514547}" type="slidenum">
              <a:rPr lang="en-GB" altLang="en-US"/>
              <a:pPr/>
              <a:t>‹#›</a:t>
            </a:fld>
            <a:endParaRPr lang="en-GB" altLang="en-US"/>
          </a:p>
        </p:txBody>
      </p:sp>
    </p:spTree>
    <p:extLst>
      <p:ext uri="{BB962C8B-B14F-4D97-AF65-F5344CB8AC3E}">
        <p14:creationId xmlns:p14="http://schemas.microsoft.com/office/powerpoint/2010/main" val="3809665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BAF33794-521C-42CD-BA87-BBD01B98BC09}" type="slidenum">
              <a:rPr lang="en-GB" altLang="en-US"/>
              <a:pPr/>
              <a:t>‹#›</a:t>
            </a:fld>
            <a:endParaRPr lang="en-GB" altLang="en-US"/>
          </a:p>
        </p:txBody>
      </p:sp>
    </p:spTree>
    <p:extLst>
      <p:ext uri="{BB962C8B-B14F-4D97-AF65-F5344CB8AC3E}">
        <p14:creationId xmlns:p14="http://schemas.microsoft.com/office/powerpoint/2010/main" val="1562725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EF7457B8-4CE3-4ED7-9A87-606A5FAC5DB2}" type="slidenum">
              <a:rPr lang="en-GB" altLang="en-US"/>
              <a:pPr/>
              <a:t>‹#›</a:t>
            </a:fld>
            <a:endParaRPr lang="en-GB" altLang="en-US"/>
          </a:p>
        </p:txBody>
      </p:sp>
    </p:spTree>
    <p:extLst>
      <p:ext uri="{BB962C8B-B14F-4D97-AF65-F5344CB8AC3E}">
        <p14:creationId xmlns:p14="http://schemas.microsoft.com/office/powerpoint/2010/main" val="3896019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DDDDD"/>
            </a:gs>
            <a:gs pos="100000">
              <a:schemeClr val="bg1"/>
            </a:gs>
          </a:gsLst>
          <a:lin ang="0" scaled="1"/>
        </a:gradFill>
        <a:effectLst/>
      </p:bgPr>
    </p:bg>
    <p:spTree>
      <p:nvGrpSpPr>
        <p:cNvPr id="1" name=""/>
        <p:cNvGrpSpPr/>
        <p:nvPr/>
      </p:nvGrpSpPr>
      <p:grpSpPr>
        <a:xfrm>
          <a:off x="0" y="0"/>
          <a:ext cx="0" cy="0"/>
          <a:chOff x="0" y="0"/>
          <a:chExt cx="0" cy="0"/>
        </a:xfrm>
      </p:grpSpPr>
      <p:sp>
        <p:nvSpPr>
          <p:cNvPr id="23433" name="Rectangle 905"/>
          <p:cNvSpPr>
            <a:spLocks noGrp="1" noChangeArrowheads="1"/>
          </p:cNvSpPr>
          <p:nvPr>
            <p:ph type="title"/>
          </p:nvPr>
        </p:nvSpPr>
        <p:spPr bwMode="auto">
          <a:xfrm>
            <a:off x="1042988" y="1052513"/>
            <a:ext cx="7772400" cy="71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3434" name="Rectangle 906"/>
          <p:cNvSpPr>
            <a:spLocks noGrp="1" noChangeArrowheads="1"/>
          </p:cNvSpPr>
          <p:nvPr>
            <p:ph type="body" idx="1"/>
          </p:nvPr>
        </p:nvSpPr>
        <p:spPr bwMode="auto">
          <a:xfrm>
            <a:off x="6096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3435" name="Rectangle 907"/>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GB" altLang="en-US"/>
          </a:p>
        </p:txBody>
      </p:sp>
      <p:sp>
        <p:nvSpPr>
          <p:cNvPr id="23436" name="Rectangle 908"/>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GB" altLang="en-US"/>
          </a:p>
        </p:txBody>
      </p:sp>
      <p:sp>
        <p:nvSpPr>
          <p:cNvPr id="23437" name="Rectangle 909"/>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5FACDE44-CEA7-4681-A7DF-756A25280BDB}" type="slidenum">
              <a:rPr lang="en-GB" altLang="en-US"/>
              <a:pPr/>
              <a:t>‹#›</a:t>
            </a:fld>
            <a:endParaRPr lang="en-GB" altLang="en-US"/>
          </a:p>
        </p:txBody>
      </p:sp>
      <p:pic>
        <p:nvPicPr>
          <p:cNvPr id="23448" name="Picture 920" descr="iStock_000017924327Large_cloud image"/>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836613"/>
          </a:xfrm>
          <a:prstGeom prst="rect">
            <a:avLst/>
          </a:prstGeom>
          <a:noFill/>
          <a:extLst>
            <a:ext uri="{909E8E84-426E-40DD-AFC4-6F175D3DCCD1}">
              <a14:hiddenFill xmlns:a14="http://schemas.microsoft.com/office/drawing/2010/main">
                <a:solidFill>
                  <a:srgbClr val="FFFFFF"/>
                </a:solidFill>
              </a14:hiddenFill>
            </a:ext>
          </a:extLst>
        </p:spPr>
      </p:pic>
      <p:sp>
        <p:nvSpPr>
          <p:cNvPr id="23449" name="Text Box 921"/>
          <p:cNvSpPr txBox="1">
            <a:spLocks noChangeArrowheads="1"/>
          </p:cNvSpPr>
          <p:nvPr userDrawn="1"/>
        </p:nvSpPr>
        <p:spPr bwMode="auto">
          <a:xfrm>
            <a:off x="468313" y="188913"/>
            <a:ext cx="35988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b="1">
                <a:solidFill>
                  <a:srgbClr val="FF3300"/>
                </a:solidFill>
              </a:rPr>
              <a:t>Learning for everyone…</a:t>
            </a:r>
          </a:p>
        </p:txBody>
      </p:sp>
      <p:pic>
        <p:nvPicPr>
          <p:cNvPr id="23453" name="Picture 925" descr="FW Solutions Logo-"/>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205663" y="6188075"/>
            <a:ext cx="1938337" cy="669925"/>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Narrow" panose="020B0606020202030204" pitchFamily="34" charset="0"/>
        </a:defRPr>
      </a:lvl2pPr>
      <a:lvl3pPr algn="ctr" rtl="0" fontAlgn="base">
        <a:spcBef>
          <a:spcPct val="0"/>
        </a:spcBef>
        <a:spcAft>
          <a:spcPct val="0"/>
        </a:spcAft>
        <a:defRPr sz="4400">
          <a:solidFill>
            <a:schemeClr val="tx2"/>
          </a:solidFill>
          <a:latin typeface="Arial Narrow" panose="020B0606020202030204" pitchFamily="34" charset="0"/>
        </a:defRPr>
      </a:lvl3pPr>
      <a:lvl4pPr algn="ctr" rtl="0" fontAlgn="base">
        <a:spcBef>
          <a:spcPct val="0"/>
        </a:spcBef>
        <a:spcAft>
          <a:spcPct val="0"/>
        </a:spcAft>
        <a:defRPr sz="4400">
          <a:solidFill>
            <a:schemeClr val="tx2"/>
          </a:solidFill>
          <a:latin typeface="Arial Narrow" panose="020B0606020202030204" pitchFamily="34" charset="0"/>
        </a:defRPr>
      </a:lvl4pPr>
      <a:lvl5pPr algn="ctr" rtl="0" fontAlgn="base">
        <a:spcBef>
          <a:spcPct val="0"/>
        </a:spcBef>
        <a:spcAft>
          <a:spcPct val="0"/>
        </a:spcAft>
        <a:defRPr sz="4400">
          <a:solidFill>
            <a:schemeClr val="tx2"/>
          </a:solidFill>
          <a:latin typeface="Arial Narrow" panose="020B0606020202030204" pitchFamily="34" charset="0"/>
        </a:defRPr>
      </a:lvl5pPr>
      <a:lvl6pPr marL="457200" algn="ctr" rtl="0" fontAlgn="base">
        <a:spcBef>
          <a:spcPct val="0"/>
        </a:spcBef>
        <a:spcAft>
          <a:spcPct val="0"/>
        </a:spcAft>
        <a:defRPr sz="4400">
          <a:solidFill>
            <a:schemeClr val="tx2"/>
          </a:solidFill>
          <a:latin typeface="Arial Narrow" panose="020B0606020202030204" pitchFamily="34" charset="0"/>
        </a:defRPr>
      </a:lvl6pPr>
      <a:lvl7pPr marL="914400" algn="ctr" rtl="0" fontAlgn="base">
        <a:spcBef>
          <a:spcPct val="0"/>
        </a:spcBef>
        <a:spcAft>
          <a:spcPct val="0"/>
        </a:spcAft>
        <a:defRPr sz="4400">
          <a:solidFill>
            <a:schemeClr val="tx2"/>
          </a:solidFill>
          <a:latin typeface="Arial Narrow" panose="020B0606020202030204" pitchFamily="34" charset="0"/>
        </a:defRPr>
      </a:lvl7pPr>
      <a:lvl8pPr marL="1371600" algn="ctr" rtl="0" fontAlgn="base">
        <a:spcBef>
          <a:spcPct val="0"/>
        </a:spcBef>
        <a:spcAft>
          <a:spcPct val="0"/>
        </a:spcAft>
        <a:defRPr sz="4400">
          <a:solidFill>
            <a:schemeClr val="tx2"/>
          </a:solidFill>
          <a:latin typeface="Arial Narrow" panose="020B0606020202030204" pitchFamily="34" charset="0"/>
        </a:defRPr>
      </a:lvl8pPr>
      <a:lvl9pPr marL="1828800" algn="ctr" rtl="0" fontAlgn="base">
        <a:spcBef>
          <a:spcPct val="0"/>
        </a:spcBef>
        <a:spcAft>
          <a:spcPct val="0"/>
        </a:spcAft>
        <a:defRPr sz="4400">
          <a:solidFill>
            <a:schemeClr val="tx2"/>
          </a:solidFill>
          <a:latin typeface="Arial Narrow" panose="020B0606020202030204" pitchFamily="34" charset="0"/>
        </a:defRPr>
      </a:lvl9pPr>
    </p:titleStyle>
    <p:bodyStyle>
      <a:lvl1pPr marL="342900" indent="-342900" algn="l" rtl="0" fontAlgn="base">
        <a:spcBef>
          <a:spcPct val="20000"/>
        </a:spcBef>
        <a:spcAft>
          <a:spcPct val="0"/>
        </a:spcAft>
        <a:buBlip>
          <a:blip r:embed="rId15"/>
        </a:buBlip>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DDDDDD"/>
            </a:gs>
            <a:gs pos="100000">
              <a:schemeClr val="bg1"/>
            </a:gs>
          </a:gsLst>
          <a:lin ang="0" scaled="1"/>
        </a:gra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bwMode="auto">
          <a:xfrm>
            <a:off x="457200" y="836613"/>
            <a:ext cx="8229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3619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3619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Narrow" panose="020B0606020202030204" pitchFamily="34" charset="0"/>
              </a:defRPr>
            </a:lvl1pPr>
          </a:lstStyle>
          <a:p>
            <a:endParaRPr lang="en-GB" altLang="en-US"/>
          </a:p>
        </p:txBody>
      </p:sp>
      <p:sp>
        <p:nvSpPr>
          <p:cNvPr id="13619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Narrow" panose="020B0606020202030204" pitchFamily="34" charset="0"/>
              </a:defRPr>
            </a:lvl1pPr>
          </a:lstStyle>
          <a:p>
            <a:endParaRPr lang="en-GB" altLang="en-US"/>
          </a:p>
        </p:txBody>
      </p:sp>
      <p:sp>
        <p:nvSpPr>
          <p:cNvPr id="13619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Narrow" panose="020B0606020202030204" pitchFamily="34" charset="0"/>
              </a:defRPr>
            </a:lvl1pPr>
          </a:lstStyle>
          <a:p>
            <a:fld id="{16845B18-19D4-4F34-94A3-69FFE5206D16}" type="slidenum">
              <a:rPr lang="en-GB" altLang="en-US"/>
              <a:pPr/>
              <a:t>‹#›</a:t>
            </a:fld>
            <a:endParaRPr lang="en-GB" altLang="en-US"/>
          </a:p>
        </p:txBody>
      </p:sp>
      <p:pic>
        <p:nvPicPr>
          <p:cNvPr id="136199" name="Picture 7" descr="iStock_000017924327Large_cloud image"/>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836613"/>
          </a:xfrm>
          <a:prstGeom prst="rect">
            <a:avLst/>
          </a:prstGeom>
          <a:noFill/>
          <a:extLst>
            <a:ext uri="{909E8E84-426E-40DD-AFC4-6F175D3DCCD1}">
              <a14:hiddenFill xmlns:a14="http://schemas.microsoft.com/office/drawing/2010/main">
                <a:solidFill>
                  <a:srgbClr val="FFFFFF"/>
                </a:solidFill>
              </a14:hiddenFill>
            </a:ext>
          </a:extLst>
        </p:spPr>
      </p:pic>
      <p:sp>
        <p:nvSpPr>
          <p:cNvPr id="136200" name="Text Box 8"/>
          <p:cNvSpPr txBox="1">
            <a:spLocks noChangeArrowheads="1"/>
          </p:cNvSpPr>
          <p:nvPr userDrawn="1"/>
        </p:nvSpPr>
        <p:spPr bwMode="auto">
          <a:xfrm>
            <a:off x="323850" y="115888"/>
            <a:ext cx="4752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b="1">
                <a:solidFill>
                  <a:srgbClr val="FF3300"/>
                </a:solidFill>
              </a:rPr>
              <a:t>Learning for everyone…</a:t>
            </a: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ctrTitle"/>
          </p:nvPr>
        </p:nvSpPr>
        <p:spPr>
          <a:xfrm>
            <a:off x="899592" y="1412776"/>
            <a:ext cx="7461448" cy="866477"/>
          </a:xfrm>
        </p:spPr>
        <p:txBody>
          <a:bodyPr anchor="ctr"/>
          <a:lstStyle/>
          <a:p>
            <a:r>
              <a:rPr lang="en-GB" sz="2800" b="1" dirty="0" smtClean="0">
                <a:latin typeface="Arial" panose="020B0604020202020204" pitchFamily="34" charset="0"/>
                <a:cs typeface="Arial" panose="020B0604020202020204" pitchFamily="34" charset="0"/>
              </a:rPr>
              <a:t>Understand Socially Aware Behaviour</a:t>
            </a:r>
            <a:endParaRPr lang="en-GB" altLang="en-US" sz="2800" dirty="0">
              <a:latin typeface="Arial" panose="020B0604020202020204" pitchFamily="34" charset="0"/>
              <a:cs typeface="Arial" panose="020B0604020202020204" pitchFamily="34" charset="0"/>
            </a:endParaRPr>
          </a:p>
        </p:txBody>
      </p:sp>
      <p:sp>
        <p:nvSpPr>
          <p:cNvPr id="2" name="Subtitle 1"/>
          <p:cNvSpPr>
            <a:spLocks noGrp="1"/>
          </p:cNvSpPr>
          <p:nvPr>
            <p:ph type="subTitle" idx="1"/>
          </p:nvPr>
        </p:nvSpPr>
        <p:spPr>
          <a:xfrm>
            <a:off x="899592" y="3140968"/>
            <a:ext cx="7704856" cy="1584176"/>
          </a:xfrm>
        </p:spPr>
        <p:txBody>
          <a:bodyPr/>
          <a:lstStyle/>
          <a:p>
            <a:pPr algn="l"/>
            <a:r>
              <a:rPr lang="en-GB" dirty="0" smtClean="0"/>
              <a:t>Residential Childcare</a:t>
            </a:r>
          </a:p>
          <a:p>
            <a:pPr algn="l"/>
            <a:r>
              <a:rPr lang="en-GB" dirty="0" smtClean="0"/>
              <a:t>Unit 13: Learning </a:t>
            </a:r>
            <a:r>
              <a:rPr lang="en-GB" dirty="0"/>
              <a:t>Outcome </a:t>
            </a:r>
            <a:r>
              <a:rPr lang="en-GB" dirty="0" smtClean="0"/>
              <a:t>1</a:t>
            </a:r>
          </a:p>
          <a:p>
            <a:pPr algn="l"/>
            <a:endParaRPr lang="en-GB" dirty="0" smtClean="0"/>
          </a:p>
          <a:p>
            <a:pPr algn="l"/>
            <a:r>
              <a:rPr lang="en-GB" dirty="0" smtClean="0"/>
              <a:t>Development of socially </a:t>
            </a:r>
            <a:r>
              <a:rPr lang="en-GB" dirty="0"/>
              <a:t>aware behaviour</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052513"/>
            <a:ext cx="8059812" cy="711200"/>
          </a:xfrm>
        </p:spPr>
        <p:txBody>
          <a:bodyPr/>
          <a:lstStyle/>
          <a:p>
            <a:r>
              <a:rPr lang="en-GB" sz="2400" dirty="0" smtClean="0">
                <a:latin typeface="Arial" panose="020B0604020202020204" pitchFamily="34" charset="0"/>
                <a:cs typeface="Arial" panose="020B0604020202020204" pitchFamily="34" charset="0"/>
              </a:rPr>
              <a:t>Links between positive relationships &amp; socially aware behaviour</a:t>
            </a:r>
            <a:endParaRPr lang="en-GB"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55576" y="1988840"/>
            <a:ext cx="7772400" cy="4114800"/>
          </a:xfrm>
        </p:spPr>
        <p:txBody>
          <a:bodyPr/>
          <a:lstStyle/>
          <a:p>
            <a:pPr marL="0" indent="0">
              <a:buNone/>
            </a:pPr>
            <a:r>
              <a:rPr lang="en-GB" sz="2400" dirty="0" smtClean="0">
                <a:latin typeface="Arial" panose="020B0604020202020204" pitchFamily="34" charset="0"/>
                <a:cs typeface="Arial" panose="020B0604020202020204" pitchFamily="34" charset="0"/>
              </a:rPr>
              <a:t>Introduction:</a:t>
            </a:r>
          </a:p>
          <a:p>
            <a:pPr marL="0" indent="0">
              <a:buNone/>
            </a:pPr>
            <a:endParaRPr lang="en-GB" sz="2400" dirty="0" smtClean="0">
              <a:latin typeface="Arial" panose="020B0604020202020204" pitchFamily="34" charset="0"/>
              <a:cs typeface="Arial" panose="020B0604020202020204" pitchFamily="34" charset="0"/>
            </a:endParaRPr>
          </a:p>
          <a:p>
            <a:pPr marL="0" indent="0">
              <a:buNone/>
            </a:pPr>
            <a:r>
              <a:rPr lang="en-GB" sz="2400" dirty="0" smtClean="0">
                <a:latin typeface="Arial" panose="020B0604020202020204" pitchFamily="34" charset="0"/>
                <a:cs typeface="Arial" panose="020B0604020202020204" pitchFamily="34" charset="0"/>
              </a:rPr>
              <a:t>A recent care </a:t>
            </a:r>
            <a:r>
              <a:rPr lang="en-GB" sz="2400" dirty="0" smtClean="0">
                <a:latin typeface="Arial" panose="020B0604020202020204" pitchFamily="34" charset="0"/>
                <a:cs typeface="Arial" panose="020B0604020202020204" pitchFamily="34" charset="0"/>
              </a:rPr>
              <a:t>inquiry</a:t>
            </a:r>
            <a:r>
              <a:rPr lang="en-GB" sz="2400" dirty="0" smtClean="0">
                <a:latin typeface="Arial" panose="020B0604020202020204" pitchFamily="34" charset="0"/>
                <a:cs typeface="Arial" panose="020B0604020202020204" pitchFamily="34" charset="0"/>
              </a:rPr>
              <a:t> stated that “The relationships with people who care for and about children are the golden thread in a child's life. And the quality of a child’s relationships is the lens through which we should view what we do and what we plan to do” </a:t>
            </a:r>
            <a:r>
              <a:rPr lang="en-GB" sz="1800" dirty="0" smtClean="0">
                <a:latin typeface="Arial" panose="020B0604020202020204" pitchFamily="34" charset="0"/>
                <a:cs typeface="Arial" panose="020B0604020202020204" pitchFamily="34" charset="0"/>
              </a:rPr>
              <a:t>(care inquiry 2013)</a:t>
            </a:r>
          </a:p>
          <a:p>
            <a:pPr marL="0" indent="0">
              <a:buNone/>
            </a:pPr>
            <a:endParaRPr lang="en-GB"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8605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latin typeface="Arial" panose="020B0604020202020204" pitchFamily="34" charset="0"/>
                <a:cs typeface="Arial" panose="020B0604020202020204" pitchFamily="34" charset="0"/>
              </a:rPr>
              <a:t>High Quality Relationships</a:t>
            </a:r>
            <a:endParaRPr lang="en-GB"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buClr>
                <a:srgbClr val="FF0000"/>
              </a:buClr>
              <a:buFont typeface="Wingdings" panose="05000000000000000000" pitchFamily="2" charset="2"/>
              <a:buChar char="Ø"/>
            </a:pPr>
            <a:r>
              <a:rPr lang="en-GB" sz="2400" dirty="0" smtClean="0">
                <a:latin typeface="Arial" panose="020B0604020202020204" pitchFamily="34" charset="0"/>
                <a:cs typeface="Arial" panose="020B0604020202020204" pitchFamily="34" charset="0"/>
              </a:rPr>
              <a:t>The </a:t>
            </a:r>
            <a:r>
              <a:rPr lang="en-GB" sz="2400" dirty="0">
                <a:latin typeface="Arial" panose="020B0604020202020204" pitchFamily="34" charset="0"/>
                <a:cs typeface="Arial" panose="020B0604020202020204" pitchFamily="34" charset="0"/>
              </a:rPr>
              <a:t>experience of positive, safe and stable relationships helps children and young people build secure attachments, develop self-confidence, self-esteem and self-reliance and contributes to a strong sense of identity and </a:t>
            </a:r>
            <a:r>
              <a:rPr lang="en-GB" sz="2400" dirty="0" smtClean="0">
                <a:latin typeface="Arial" panose="020B0604020202020204" pitchFamily="34" charset="0"/>
                <a:cs typeface="Arial" panose="020B0604020202020204" pitchFamily="34" charset="0"/>
              </a:rPr>
              <a:t>belonging.</a:t>
            </a:r>
            <a:r>
              <a:rPr lang="en-GB" sz="2400" dirty="0"/>
              <a:t> </a:t>
            </a:r>
            <a:endParaRPr lang="en-GB" sz="2400" dirty="0" smtClean="0"/>
          </a:p>
          <a:p>
            <a:pPr>
              <a:buClr>
                <a:srgbClr val="FF0000"/>
              </a:buClr>
              <a:buFont typeface="Wingdings" panose="05000000000000000000" pitchFamily="2" charset="2"/>
              <a:buChar char="Ø"/>
            </a:pPr>
            <a:r>
              <a:rPr lang="en-GB" sz="2400" dirty="0">
                <a:latin typeface="Arial" panose="020B0604020202020204" pitchFamily="34" charset="0"/>
                <a:cs typeface="Arial" panose="020B0604020202020204" pitchFamily="34" charset="0"/>
              </a:rPr>
              <a:t>From </a:t>
            </a:r>
            <a:r>
              <a:rPr lang="en-GB" sz="2400" dirty="0">
                <a:latin typeface="Arial" panose="020B0604020202020204" pitchFamily="34" charset="0"/>
                <a:cs typeface="Arial" panose="020B0604020202020204" pitchFamily="34" charset="0"/>
              </a:rPr>
              <a:t>the perspective of children and young people, stable, significant relationships are beneficial as they provide someone to turn to at points of crisis and change, they provide encouragement and guidance and they provide endorsement at key life events</a:t>
            </a:r>
          </a:p>
        </p:txBody>
      </p:sp>
    </p:spTree>
    <p:extLst>
      <p:ext uri="{BB962C8B-B14F-4D97-AF65-F5344CB8AC3E}">
        <p14:creationId xmlns:p14="http://schemas.microsoft.com/office/powerpoint/2010/main" val="1980305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latin typeface="Arial" panose="020B0604020202020204" pitchFamily="34" charset="0"/>
                <a:cs typeface="Arial" panose="020B0604020202020204" pitchFamily="34" charset="0"/>
              </a:rPr>
              <a:t>High Quality Relationships</a:t>
            </a:r>
          </a:p>
        </p:txBody>
      </p:sp>
      <p:sp>
        <p:nvSpPr>
          <p:cNvPr id="3" name="Content Placeholder 2"/>
          <p:cNvSpPr>
            <a:spLocks noGrp="1"/>
          </p:cNvSpPr>
          <p:nvPr>
            <p:ph idx="1"/>
          </p:nvPr>
        </p:nvSpPr>
        <p:spPr/>
        <p:txBody>
          <a:bodyPr/>
          <a:lstStyle/>
          <a:p>
            <a:pPr>
              <a:buClr>
                <a:srgbClr val="FF0000"/>
              </a:buClr>
              <a:buFont typeface="Wingdings" panose="05000000000000000000" pitchFamily="2" charset="2"/>
              <a:buChar char="Ø"/>
            </a:pPr>
            <a:r>
              <a:rPr lang="en-GB" sz="2400" dirty="0">
                <a:latin typeface="Arial" panose="020B0604020202020204" pitchFamily="34" charset="0"/>
                <a:cs typeface="Arial" panose="020B0604020202020204" pitchFamily="34" charset="0"/>
              </a:rPr>
              <a:t>In the absence of a secure attachment relationship, some children can find it difficult to trust adults in the face of previously negative and abusive </a:t>
            </a:r>
            <a:r>
              <a:rPr lang="en-GB" sz="2400" dirty="0" smtClean="0">
                <a:latin typeface="Arial" panose="020B0604020202020204" pitchFamily="34" charset="0"/>
                <a:cs typeface="Arial" panose="020B0604020202020204" pitchFamily="34" charset="0"/>
              </a:rPr>
              <a:t>encounters</a:t>
            </a:r>
          </a:p>
          <a:p>
            <a:pPr>
              <a:buClr>
                <a:srgbClr val="FF0000"/>
              </a:buClr>
              <a:buFont typeface="Wingdings" panose="05000000000000000000" pitchFamily="2" charset="2"/>
              <a:buChar char="Ø"/>
            </a:pPr>
            <a:r>
              <a:rPr lang="en-GB" sz="2400" dirty="0">
                <a:latin typeface="Arial" panose="020B0604020202020204" pitchFamily="34" charset="0"/>
                <a:cs typeface="Arial" panose="020B0604020202020204" pitchFamily="34" charset="0"/>
              </a:rPr>
              <a:t>Secure </a:t>
            </a:r>
            <a:r>
              <a:rPr lang="en-GB" sz="2400" dirty="0">
                <a:latin typeface="Arial" panose="020B0604020202020204" pitchFamily="34" charset="0"/>
                <a:cs typeface="Arial" panose="020B0604020202020204" pitchFamily="34" charset="0"/>
              </a:rPr>
              <a:t>attachment relationships contribute to the healthy emotional development of children, providing them with skills, competence and capacity to regulate their own emotions, understand others and to form healthy relationships</a:t>
            </a:r>
          </a:p>
        </p:txBody>
      </p:sp>
    </p:spTree>
    <p:extLst>
      <p:ext uri="{BB962C8B-B14F-4D97-AF65-F5344CB8AC3E}">
        <p14:creationId xmlns:p14="http://schemas.microsoft.com/office/powerpoint/2010/main" val="482534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latin typeface="Arial" panose="020B0604020202020204" pitchFamily="34" charset="0"/>
                <a:cs typeface="Arial" panose="020B0604020202020204" pitchFamily="34" charset="0"/>
              </a:rPr>
              <a:t>Social Pedagogy</a:t>
            </a:r>
            <a:endParaRPr lang="en-GB"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11560" y="1763713"/>
            <a:ext cx="7994848" cy="4114800"/>
          </a:xfrm>
        </p:spPr>
        <p:txBody>
          <a:bodyPr/>
          <a:lstStyle/>
          <a:p>
            <a:pPr>
              <a:buClr>
                <a:srgbClr val="FF0000"/>
              </a:buClr>
              <a:buFont typeface="Wingdings" panose="05000000000000000000" pitchFamily="2" charset="2"/>
              <a:buChar char="Ø"/>
            </a:pPr>
            <a:r>
              <a:rPr lang="en-GB" sz="2400" dirty="0">
                <a:latin typeface="Arial" panose="020B0604020202020204" pitchFamily="34" charset="0"/>
                <a:cs typeface="Arial" panose="020B0604020202020204" pitchFamily="34" charset="0"/>
              </a:rPr>
              <a:t>In different parts of the UK there have recently been great strides to reconfigure services for children and young people in care through the introduction of models that give greater prominence to </a:t>
            </a:r>
            <a:r>
              <a:rPr lang="en-GB" sz="2400" dirty="0" smtClean="0">
                <a:latin typeface="Arial" panose="020B0604020202020204" pitchFamily="34" charset="0"/>
                <a:cs typeface="Arial" panose="020B0604020202020204" pitchFamily="34" charset="0"/>
              </a:rPr>
              <a:t>the importance of relationships and to support these, social pedagogy programmes have been introduced.</a:t>
            </a:r>
          </a:p>
          <a:p>
            <a:pPr>
              <a:buClr>
                <a:srgbClr val="FF0000"/>
              </a:buClr>
              <a:buFont typeface="Wingdings" panose="05000000000000000000" pitchFamily="2" charset="2"/>
              <a:buChar char="Ø"/>
            </a:pPr>
            <a:r>
              <a:rPr lang="en-GB" sz="2400" dirty="0" smtClean="0">
                <a:latin typeface="Arial" panose="020B0604020202020204" pitchFamily="34" charset="0"/>
                <a:cs typeface="Arial" panose="020B0604020202020204" pitchFamily="34" charset="0"/>
              </a:rPr>
              <a:t>Research shows that looked after children who were introduced to this social pedagogy model demonstrates positive views of some young people.</a:t>
            </a:r>
          </a:p>
          <a:p>
            <a:pPr>
              <a:buClr>
                <a:srgbClr val="FF0000"/>
              </a:buClr>
              <a:buFont typeface="Wingdings" panose="05000000000000000000" pitchFamily="2" charset="2"/>
              <a:buChar char="Ø"/>
            </a:pPr>
            <a:r>
              <a:rPr lang="en-GB" sz="2400" dirty="0" smtClean="0">
                <a:latin typeface="Arial" panose="020B0604020202020204" pitchFamily="34" charset="0"/>
                <a:cs typeface="Arial" panose="020B0604020202020204" pitchFamily="34" charset="0"/>
              </a:rPr>
              <a:t>This was the result of positive experiences, such as trips and activities, where children demonstrated a willingness to listen and understand</a:t>
            </a:r>
            <a:endParaRPr lang="en-GB" dirty="0"/>
          </a:p>
        </p:txBody>
      </p:sp>
    </p:spTree>
    <p:extLst>
      <p:ext uri="{BB962C8B-B14F-4D97-AF65-F5344CB8AC3E}">
        <p14:creationId xmlns:p14="http://schemas.microsoft.com/office/powerpoint/2010/main" val="1002644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latin typeface="Arial" panose="020B0604020202020204" pitchFamily="34" charset="0"/>
                <a:cs typeface="Arial" panose="020B0604020202020204" pitchFamily="34" charset="0"/>
              </a:rPr>
              <a:t>Better Relationships, Better Learning, Better Behaviour</a:t>
            </a:r>
            <a:endParaRPr lang="en-GB"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buClr>
                <a:srgbClr val="FF0000"/>
              </a:buClr>
              <a:buFont typeface="Wingdings" panose="05000000000000000000" pitchFamily="2" charset="2"/>
              <a:buChar char="Ø"/>
            </a:pPr>
            <a:r>
              <a:rPr lang="en-GB" sz="2400" dirty="0">
                <a:latin typeface="Arial" panose="020B0604020202020204" pitchFamily="34" charset="0"/>
                <a:cs typeface="Arial" panose="020B0604020202020204" pitchFamily="34" charset="0"/>
              </a:rPr>
              <a:t>Understanding acceptable socially aware behaviour extends into schools, who are working promote positive behaviour. </a:t>
            </a:r>
            <a:r>
              <a:rPr lang="en-GB" sz="2400" dirty="0" smtClean="0">
                <a:latin typeface="Arial" panose="020B0604020202020204" pitchFamily="34" charset="0"/>
                <a:cs typeface="Arial" panose="020B0604020202020204" pitchFamily="34" charset="0"/>
              </a:rPr>
              <a:t>Research has shown:</a:t>
            </a:r>
          </a:p>
          <a:p>
            <a:pPr>
              <a:buClr>
                <a:srgbClr val="FF0000"/>
              </a:buClr>
              <a:buFont typeface="Wingdings" panose="05000000000000000000" pitchFamily="2" charset="2"/>
              <a:buChar char="Ø"/>
            </a:pPr>
            <a:r>
              <a:rPr lang="en-GB" sz="2400" dirty="0" smtClean="0">
                <a:latin typeface="Arial" panose="020B0604020202020204" pitchFamily="34" charset="0"/>
                <a:cs typeface="Arial" panose="020B0604020202020204" pitchFamily="34" charset="0"/>
              </a:rPr>
              <a:t>Schools are using a wide range of approaches to encourage positive behaviour, e.g. a curriculum focus on social and emotional wellbeing, restorative approaches, nurturing approaches, peer mentoring, solution oriented approaches</a:t>
            </a:r>
          </a:p>
          <a:p>
            <a:pPr>
              <a:buClr>
                <a:srgbClr val="FF0000"/>
              </a:buClr>
              <a:buFont typeface="Wingdings" panose="05000000000000000000" pitchFamily="2" charset="2"/>
              <a:buChar char="Ø"/>
            </a:pPr>
            <a:r>
              <a:rPr lang="en-GB" sz="2400" dirty="0" smtClean="0">
                <a:latin typeface="Arial" panose="020B0604020202020204" pitchFamily="34" charset="0"/>
                <a:cs typeface="Arial" panose="020B0604020202020204" pitchFamily="34" charset="0"/>
              </a:rPr>
              <a:t>Positive and supportive approaches are increasingly being used far more </a:t>
            </a:r>
            <a:r>
              <a:rPr lang="en-GB" sz="2400" smtClean="0">
                <a:latin typeface="Arial" panose="020B0604020202020204" pitchFamily="34" charset="0"/>
                <a:cs typeface="Arial" panose="020B0604020202020204" pitchFamily="34" charset="0"/>
              </a:rPr>
              <a:t>than punitive </a:t>
            </a:r>
            <a:r>
              <a:rPr lang="en-GB" sz="2400" dirty="0" smtClean="0">
                <a:latin typeface="Arial" panose="020B0604020202020204" pitchFamily="34" charset="0"/>
                <a:cs typeface="Arial" panose="020B0604020202020204" pitchFamily="34" charset="0"/>
              </a:rPr>
              <a:t>methods</a:t>
            </a:r>
            <a:endParaRPr lang="en-GB" sz="2400" dirty="0">
              <a:latin typeface="Arial" panose="020B0604020202020204" pitchFamily="34" charset="0"/>
              <a:cs typeface="Arial" panose="020B0604020202020204" pitchFamily="34" charset="0"/>
            </a:endParaRPr>
          </a:p>
          <a:p>
            <a:pPr>
              <a:buClr>
                <a:srgbClr val="FF0000"/>
              </a:buClr>
              <a:buFont typeface="Wingdings" panose="05000000000000000000" pitchFamily="2" charset="2"/>
              <a:buChar char="Ø"/>
            </a:pP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2151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latin typeface="Arial" panose="020B0604020202020204" pitchFamily="34" charset="0"/>
                <a:cs typeface="Arial" panose="020B0604020202020204" pitchFamily="34" charset="0"/>
              </a:rPr>
              <a:t>Better Relationships, Better Learning, Better Behaviour</a:t>
            </a:r>
            <a:endParaRPr lang="en-GB"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buClr>
                <a:srgbClr val="FF0000"/>
              </a:buClr>
              <a:buFont typeface="Wingdings" panose="05000000000000000000" pitchFamily="2" charset="2"/>
              <a:buChar char="Ø"/>
            </a:pPr>
            <a:r>
              <a:rPr lang="en-GB" sz="2400" dirty="0" smtClean="0">
                <a:latin typeface="Arial" panose="020B0604020202020204" pitchFamily="34" charset="0"/>
                <a:cs typeface="Arial" panose="020B0604020202020204" pitchFamily="34" charset="0"/>
              </a:rPr>
              <a:t>Staff in schools feel that ‘promotion of positive behaviour, through whole school ethos and values is a helpful approach to improving behaviour</a:t>
            </a:r>
          </a:p>
          <a:p>
            <a:pPr>
              <a:buClr>
                <a:srgbClr val="FF0000"/>
              </a:buClr>
              <a:buFont typeface="Wingdings" panose="05000000000000000000" pitchFamily="2" charset="2"/>
              <a:buChar char="Ø"/>
            </a:pPr>
            <a:r>
              <a:rPr lang="en-GB" sz="2400" dirty="0" smtClean="0">
                <a:latin typeface="Arial" panose="020B0604020202020204" pitchFamily="34" charset="0"/>
                <a:cs typeface="Arial" panose="020B0604020202020204" pitchFamily="34" charset="0"/>
              </a:rPr>
              <a:t>Staged intervention models have become key components in behaviour relationships and policies  </a:t>
            </a:r>
            <a:endParaRPr lang="en-GB" sz="2400" dirty="0">
              <a:latin typeface="Arial" panose="020B0604020202020204" pitchFamily="34" charset="0"/>
              <a:cs typeface="Arial" panose="020B0604020202020204" pitchFamily="34" charset="0"/>
            </a:endParaRPr>
          </a:p>
          <a:p>
            <a:pPr>
              <a:buClr>
                <a:srgbClr val="FF0000"/>
              </a:buClr>
              <a:buFont typeface="Wingdings" panose="05000000000000000000" pitchFamily="2" charset="2"/>
              <a:buChar char="Ø"/>
            </a:pP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12018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71600" y="836712"/>
            <a:ext cx="7772400" cy="711200"/>
          </a:xfrm>
        </p:spPr>
        <p:txBody>
          <a:bodyPr/>
          <a:lstStyle/>
          <a:p>
            <a:r>
              <a:rPr lang="en-GB" sz="2400" dirty="0">
                <a:latin typeface="Arial" panose="020B0604020202020204" pitchFamily="34" charset="0"/>
                <a:cs typeface="Arial" panose="020B0604020202020204" pitchFamily="34" charset="0"/>
              </a:rPr>
              <a:t>Staged Intervention Model</a:t>
            </a:r>
            <a:endParaRPr lang="en-GB" sz="2400"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12777"/>
            <a:ext cx="7177087" cy="5445224"/>
          </a:xfrm>
          <a:prstGeom prst="rect">
            <a:avLst/>
          </a:prstGeom>
        </p:spPr>
      </p:pic>
    </p:spTree>
    <p:extLst>
      <p:ext uri="{BB962C8B-B14F-4D97-AF65-F5344CB8AC3E}">
        <p14:creationId xmlns:p14="http://schemas.microsoft.com/office/powerpoint/2010/main" val="2943181941"/>
      </p:ext>
    </p:extLst>
  </p:cSld>
  <p:clrMapOvr>
    <a:masterClrMapping/>
  </p:clrMapOvr>
</p:sld>
</file>

<file path=ppt/theme/theme1.xml><?xml version="1.0" encoding="utf-8"?>
<a:theme xmlns:a="http://schemas.openxmlformats.org/drawingml/2006/main" name="Cactus">
  <a:themeElements>
    <a:clrScheme name="Cactus 2">
      <a:dk1>
        <a:srgbClr val="000000"/>
      </a:dk1>
      <a:lt1>
        <a:srgbClr val="FFFFFF"/>
      </a:lt1>
      <a:dk2>
        <a:srgbClr val="000000"/>
      </a:dk2>
      <a:lt2>
        <a:srgbClr val="006600"/>
      </a:lt2>
      <a:accent1>
        <a:srgbClr val="F5EBC1"/>
      </a:accent1>
      <a:accent2>
        <a:srgbClr val="FFCC00"/>
      </a:accent2>
      <a:accent3>
        <a:srgbClr val="FFFFFF"/>
      </a:accent3>
      <a:accent4>
        <a:srgbClr val="000000"/>
      </a:accent4>
      <a:accent5>
        <a:srgbClr val="F9F3DD"/>
      </a:accent5>
      <a:accent6>
        <a:srgbClr val="E7B900"/>
      </a:accent6>
      <a:hlink>
        <a:srgbClr val="D4876C"/>
      </a:hlink>
      <a:folHlink>
        <a:srgbClr val="B2B2B2"/>
      </a:folHlink>
    </a:clrScheme>
    <a:fontScheme name="Cactu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Cactus 1">
        <a:dk1>
          <a:srgbClr val="FF9900"/>
        </a:dk1>
        <a:lt1>
          <a:srgbClr val="FFFFCC"/>
        </a:lt1>
        <a:dk2>
          <a:srgbClr val="000000"/>
        </a:dk2>
        <a:lt2>
          <a:srgbClr val="FFCC00"/>
        </a:lt2>
        <a:accent1>
          <a:srgbClr val="6B6253"/>
        </a:accent1>
        <a:accent2>
          <a:srgbClr val="72543E"/>
        </a:accent2>
        <a:accent3>
          <a:srgbClr val="AAAAAA"/>
        </a:accent3>
        <a:accent4>
          <a:srgbClr val="DADAAE"/>
        </a:accent4>
        <a:accent5>
          <a:srgbClr val="BAB7B3"/>
        </a:accent5>
        <a:accent6>
          <a:srgbClr val="674B37"/>
        </a:accent6>
        <a:hlink>
          <a:srgbClr val="DA9880"/>
        </a:hlink>
        <a:folHlink>
          <a:srgbClr val="B2B2B2"/>
        </a:folHlink>
      </a:clrScheme>
      <a:clrMap bg1="dk2" tx1="lt1" bg2="dk1" tx2="lt2" accent1="accent1" accent2="accent2" accent3="accent3" accent4="accent4" accent5="accent5" accent6="accent6" hlink="hlink" folHlink="folHlink"/>
    </a:extraClrScheme>
    <a:extraClrScheme>
      <a:clrScheme name="Cactus 2">
        <a:dk1>
          <a:srgbClr val="000000"/>
        </a:dk1>
        <a:lt1>
          <a:srgbClr val="FFFFFF"/>
        </a:lt1>
        <a:dk2>
          <a:srgbClr val="000000"/>
        </a:dk2>
        <a:lt2>
          <a:srgbClr val="006600"/>
        </a:lt2>
        <a:accent1>
          <a:srgbClr val="F5EBC1"/>
        </a:accent1>
        <a:accent2>
          <a:srgbClr val="FFCC00"/>
        </a:accent2>
        <a:accent3>
          <a:srgbClr val="FFFFFF"/>
        </a:accent3>
        <a:accent4>
          <a:srgbClr val="000000"/>
        </a:accent4>
        <a:accent5>
          <a:srgbClr val="F9F3DD"/>
        </a:accent5>
        <a:accent6>
          <a:srgbClr val="E7B900"/>
        </a:accent6>
        <a:hlink>
          <a:srgbClr val="D4876C"/>
        </a:hlink>
        <a:folHlink>
          <a:srgbClr val="B2B2B2"/>
        </a:folHlink>
      </a:clrScheme>
      <a:clrMap bg1="lt1" tx1="dk1" bg2="lt2" tx2="dk2" accent1="accent1" accent2="accent2" accent3="accent3" accent4="accent4" accent5="accent5" accent6="accent6" hlink="hlink" folHlink="folHlink"/>
    </a:extraClrScheme>
    <a:extraClrScheme>
      <a:clrScheme name="Cactus 3">
        <a:dk1>
          <a:srgbClr val="000000"/>
        </a:dk1>
        <a:lt1>
          <a:srgbClr val="FFFFFF"/>
        </a:lt1>
        <a:dk2>
          <a:srgbClr val="000000"/>
        </a:dk2>
        <a:lt2>
          <a:srgbClr val="292929"/>
        </a:lt2>
        <a:accent1>
          <a:srgbClr val="EAEAEA"/>
        </a:accent1>
        <a:accent2>
          <a:srgbClr val="969696"/>
        </a:accent2>
        <a:accent3>
          <a:srgbClr val="FFFFFF"/>
        </a:accent3>
        <a:accent4>
          <a:srgbClr val="000000"/>
        </a:accent4>
        <a:accent5>
          <a:srgbClr val="F3F3F3"/>
        </a:accent5>
        <a:accent6>
          <a:srgbClr val="878787"/>
        </a:accent6>
        <a:hlink>
          <a:srgbClr val="5F5F5F"/>
        </a:hlink>
        <a:folHlink>
          <a:srgbClr val="B2B2B2"/>
        </a:folHlink>
      </a:clrScheme>
      <a:clrMap bg1="lt1" tx1="dk1" bg2="lt2" tx2="dk2" accent1="accent1" accent2="accent2" accent3="accent3" accent4="accent4" accent5="accent5" accent6="accent6" hlink="hlink" folHlink="folHlink"/>
    </a:extraClrScheme>
    <a:extraClrScheme>
      <a:clrScheme name="Cactus 4">
        <a:dk1>
          <a:srgbClr val="000000"/>
        </a:dk1>
        <a:lt1>
          <a:srgbClr val="FFFFFF"/>
        </a:lt1>
        <a:dk2>
          <a:srgbClr val="000000"/>
        </a:dk2>
        <a:lt2>
          <a:srgbClr val="006600"/>
        </a:lt2>
        <a:accent1>
          <a:srgbClr val="D8EBB3"/>
        </a:accent1>
        <a:accent2>
          <a:srgbClr val="CCCC00"/>
        </a:accent2>
        <a:accent3>
          <a:srgbClr val="FFFFFF"/>
        </a:accent3>
        <a:accent4>
          <a:srgbClr val="000000"/>
        </a:accent4>
        <a:accent5>
          <a:srgbClr val="E9F3D6"/>
        </a:accent5>
        <a:accent6>
          <a:srgbClr val="B9B900"/>
        </a:accent6>
        <a:hlink>
          <a:srgbClr val="FFBE7D"/>
        </a:hlink>
        <a:folHlink>
          <a:srgbClr val="B2B2B2"/>
        </a:folHlink>
      </a:clrScheme>
      <a:clrMap bg1="lt1" tx1="dk1" bg2="lt2" tx2="dk2" accent1="accent1" accent2="accent2" accent3="accent3" accent4="accent4" accent5="accent5" accent6="accent6" hlink="hlink" folHlink="folHlink"/>
    </a:extraClrScheme>
    <a:extraClrScheme>
      <a:clrScheme name="Cactus 5">
        <a:dk1>
          <a:srgbClr val="000000"/>
        </a:dk1>
        <a:lt1>
          <a:srgbClr val="E5D3B3"/>
        </a:lt1>
        <a:dk2>
          <a:srgbClr val="800000"/>
        </a:dk2>
        <a:lt2>
          <a:srgbClr val="009900"/>
        </a:lt2>
        <a:accent1>
          <a:srgbClr val="D5B095"/>
        </a:accent1>
        <a:accent2>
          <a:srgbClr val="E28666"/>
        </a:accent2>
        <a:accent3>
          <a:srgbClr val="F0E6D6"/>
        </a:accent3>
        <a:accent4>
          <a:srgbClr val="000000"/>
        </a:accent4>
        <a:accent5>
          <a:srgbClr val="E7D4C8"/>
        </a:accent5>
        <a:accent6>
          <a:srgbClr val="CD795C"/>
        </a:accent6>
        <a:hlink>
          <a:srgbClr val="B75735"/>
        </a:hlink>
        <a:folHlink>
          <a:srgbClr val="B2B2B2"/>
        </a:folHlink>
      </a:clrScheme>
      <a:clrMap bg1="lt1" tx1="dk1" bg2="lt2" tx2="dk2" accent1="accent1" accent2="accent2" accent3="accent3" accent4="accent4" accent5="accent5" accent6="accent6" hlink="hlink" folHlink="folHlink"/>
    </a:extraClrScheme>
    <a:extraClrScheme>
      <a:clrScheme name="Cactus 6">
        <a:dk1>
          <a:srgbClr val="99CC00"/>
        </a:dk1>
        <a:lt1>
          <a:srgbClr val="FFFFFF"/>
        </a:lt1>
        <a:dk2>
          <a:srgbClr val="51399D"/>
        </a:dk2>
        <a:lt2>
          <a:srgbClr val="FFFFCC"/>
        </a:lt2>
        <a:accent1>
          <a:srgbClr val="877CAA"/>
        </a:accent1>
        <a:accent2>
          <a:srgbClr val="000058"/>
        </a:accent2>
        <a:accent3>
          <a:srgbClr val="B3AECC"/>
        </a:accent3>
        <a:accent4>
          <a:srgbClr val="DADADA"/>
        </a:accent4>
        <a:accent5>
          <a:srgbClr val="C3BFD2"/>
        </a:accent5>
        <a:accent6>
          <a:srgbClr val="00004F"/>
        </a:accent6>
        <a:hlink>
          <a:srgbClr val="FFCC00"/>
        </a:hlink>
        <a:folHlink>
          <a:srgbClr val="B2B2B2"/>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Designs\Cactus.pot</Template>
  <TotalTime>317</TotalTime>
  <Words>446</Words>
  <Application>Microsoft Office PowerPoint</Application>
  <PresentationFormat>On-screen Show (4:3)</PresentationFormat>
  <Paragraphs>28</Paragraphs>
  <Slides>8</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8</vt:i4>
      </vt:variant>
    </vt:vector>
  </HeadingPairs>
  <TitlesOfParts>
    <vt:vector size="14" baseType="lpstr">
      <vt:lpstr>Arial</vt:lpstr>
      <vt:lpstr>Arial Narrow</vt:lpstr>
      <vt:lpstr>Times New Roman</vt:lpstr>
      <vt:lpstr>Wingdings</vt:lpstr>
      <vt:lpstr>Cactus</vt:lpstr>
      <vt:lpstr>Custom Design</vt:lpstr>
      <vt:lpstr>Understand Socially Aware Behaviour</vt:lpstr>
      <vt:lpstr>Links between positive relationships &amp; socially aware behaviour</vt:lpstr>
      <vt:lpstr>High Quality Relationships</vt:lpstr>
      <vt:lpstr>High Quality Relationships</vt:lpstr>
      <vt:lpstr>Social Pedagogy</vt:lpstr>
      <vt:lpstr>Better Relationships, Better Learning, Better Behaviour</vt:lpstr>
      <vt:lpstr>Better Relationships, Better Learning, Better Behaviour</vt:lpstr>
      <vt:lpstr>Staged Intervention Model</vt:lpstr>
    </vt:vector>
  </TitlesOfParts>
  <Company>Bowling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rod.hardy</dc:creator>
  <cp:lastModifiedBy>rodney hardy</cp:lastModifiedBy>
  <cp:revision>38</cp:revision>
  <cp:lastPrinted>1601-01-01T00:00:00Z</cp:lastPrinted>
  <dcterms:created xsi:type="dcterms:W3CDTF">2008-09-12T08:51:50Z</dcterms:created>
  <dcterms:modified xsi:type="dcterms:W3CDTF">2017-06-05T14:42:40Z</dcterms:modified>
</cp:coreProperties>
</file>