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notesMasterIdLst>
    <p:notesMasterId r:id="rId16"/>
  </p:notesMasterIdLst>
  <p:handoutMasterIdLst>
    <p:handoutMasterId r:id="rId17"/>
  </p:handoutMasterIdLst>
  <p:sldIdLst>
    <p:sldId id="259" r:id="rId3"/>
    <p:sldId id="263" r:id="rId4"/>
    <p:sldId id="265" r:id="rId5"/>
    <p:sldId id="266" r:id="rId6"/>
    <p:sldId id="267" r:id="rId7"/>
    <p:sldId id="268" r:id="rId8"/>
    <p:sldId id="269" r:id="rId9"/>
    <p:sldId id="270" r:id="rId10"/>
    <p:sldId id="271" r:id="rId11"/>
    <p:sldId id="272" r:id="rId12"/>
    <p:sldId id="273" r:id="rId13"/>
    <p:sldId id="274" r:id="rId14"/>
    <p:sldId id="275" r:id="rId15"/>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DDDDDD"/>
    <a:srgbClr val="3399FF"/>
    <a:srgbClr val="FFFF00"/>
    <a:srgbClr val="66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6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360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930F6A67-C3D1-47C3-B8DB-54DCB0A9EBD9}" type="slidenum">
              <a:rPr lang="en-GB" altLang="en-US"/>
              <a:pPr/>
              <a:t>‹#›</a:t>
            </a:fld>
            <a:endParaRPr lang="en-GB" altLang="en-US"/>
          </a:p>
        </p:txBody>
      </p:sp>
    </p:spTree>
    <p:extLst>
      <p:ext uri="{BB962C8B-B14F-4D97-AF65-F5344CB8AC3E}">
        <p14:creationId xmlns:p14="http://schemas.microsoft.com/office/powerpoint/2010/main" val="1019374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2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25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525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920E2A82-725C-4F88-9C41-B4DAF8D8D6BA}" type="slidenum">
              <a:rPr lang="en-GB" altLang="en-US"/>
              <a:pPr/>
              <a:t>‹#›</a:t>
            </a:fld>
            <a:endParaRPr lang="en-GB" altLang="en-US"/>
          </a:p>
        </p:txBody>
      </p:sp>
    </p:spTree>
    <p:extLst>
      <p:ext uri="{BB962C8B-B14F-4D97-AF65-F5344CB8AC3E}">
        <p14:creationId xmlns:p14="http://schemas.microsoft.com/office/powerpoint/2010/main" val="1718247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1pPr>
    <a:lvl2pPr marL="4572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2pPr>
    <a:lvl3pPr marL="9144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3pPr>
    <a:lvl4pPr marL="13716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4pPr>
    <a:lvl5pPr marL="18288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4D186-0B90-4273-82E8-58D2C4BE07DB}" type="slidenum">
              <a:rPr lang="en-GB" altLang="en-US"/>
              <a:pPr/>
              <a:t>1</a:t>
            </a:fld>
            <a:endParaRPr lang="en-GB" alt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84202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3B59210-5540-4F72-AD24-40617430896F}" type="slidenum">
              <a:rPr lang="en-GB" altLang="en-US"/>
              <a:pPr/>
              <a:t>‹#›</a:t>
            </a:fld>
            <a:endParaRPr lang="en-GB" altLang="en-US"/>
          </a:p>
        </p:txBody>
      </p:sp>
    </p:spTree>
    <p:extLst>
      <p:ext uri="{BB962C8B-B14F-4D97-AF65-F5344CB8AC3E}">
        <p14:creationId xmlns:p14="http://schemas.microsoft.com/office/powerpoint/2010/main" val="380043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D180281-86DD-465F-9559-5F7BC8C00E41}" type="slidenum">
              <a:rPr lang="en-GB" altLang="en-US"/>
              <a:pPr/>
              <a:t>‹#›</a:t>
            </a:fld>
            <a:endParaRPr lang="en-GB" altLang="en-US"/>
          </a:p>
        </p:txBody>
      </p:sp>
    </p:spTree>
    <p:extLst>
      <p:ext uri="{BB962C8B-B14F-4D97-AF65-F5344CB8AC3E}">
        <p14:creationId xmlns:p14="http://schemas.microsoft.com/office/powerpoint/2010/main" val="67315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4338" y="1052513"/>
            <a:ext cx="2051050" cy="5043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1052513"/>
            <a:ext cx="6002338" cy="5043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1A79785-9666-4A51-BA5C-B4C6E3D6958E}" type="slidenum">
              <a:rPr lang="en-GB" altLang="en-US"/>
              <a:pPr/>
              <a:t>‹#›</a:t>
            </a:fld>
            <a:endParaRPr lang="en-GB" altLang="en-US"/>
          </a:p>
        </p:txBody>
      </p:sp>
    </p:spTree>
    <p:extLst>
      <p:ext uri="{BB962C8B-B14F-4D97-AF65-F5344CB8AC3E}">
        <p14:creationId xmlns:p14="http://schemas.microsoft.com/office/powerpoint/2010/main" val="4133835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Title 7"/>
          <p:cNvSpPr>
            <a:spLocks noGrp="1"/>
          </p:cNvSpPr>
          <p:nvPr>
            <p:ph type="title" hasCustomPrompt="1"/>
          </p:nvPr>
        </p:nvSpPr>
        <p:spPr/>
        <p:txBody>
          <a:bodyPr/>
          <a:lstStyle>
            <a:lvl1pPr>
              <a:defRPr/>
            </a:lvl1pPr>
          </a:lstStyle>
          <a:p>
            <a:r>
              <a:rPr lang="en-US" dirty="0" smtClean="0"/>
              <a:t>Click to edit Master title style LO</a:t>
            </a:r>
            <a:endParaRPr lang="en-GB" dirty="0"/>
          </a:p>
        </p:txBody>
      </p:sp>
      <p:sp>
        <p:nvSpPr>
          <p:cNvPr id="4" name="Text Placeholder 3"/>
          <p:cNvSpPr>
            <a:spLocks noGrp="1"/>
          </p:cNvSpPr>
          <p:nvPr>
            <p:ph type="body" sz="quarter" idx="11"/>
          </p:nvPr>
        </p:nvSpPr>
        <p:spPr>
          <a:xfrm>
            <a:off x="467544" y="1484784"/>
            <a:ext cx="8208143" cy="576262"/>
          </a:xfrm>
        </p:spPr>
        <p:txBody>
          <a:bodyPr>
            <a:normAutofit/>
          </a:bodyPr>
          <a:lstStyle>
            <a:lvl1pPr>
              <a:defRPr sz="2400" b="1">
                <a:solidFill>
                  <a:schemeClr val="accent3">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37259019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BA31A2E-3B41-4D2C-9761-64D390D45CB3}" type="slidenum">
              <a:rPr lang="en-GB" altLang="en-US"/>
              <a:pPr/>
              <a:t>‹#›</a:t>
            </a:fld>
            <a:endParaRPr lang="en-GB" altLang="en-US"/>
          </a:p>
        </p:txBody>
      </p:sp>
    </p:spTree>
    <p:extLst>
      <p:ext uri="{BB962C8B-B14F-4D97-AF65-F5344CB8AC3E}">
        <p14:creationId xmlns:p14="http://schemas.microsoft.com/office/powerpoint/2010/main" val="2783382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F4D9652-756C-459E-ACB6-1A720F2FB39E}" type="slidenum">
              <a:rPr lang="en-GB" altLang="en-US"/>
              <a:pPr/>
              <a:t>‹#›</a:t>
            </a:fld>
            <a:endParaRPr lang="en-GB" altLang="en-US"/>
          </a:p>
        </p:txBody>
      </p:sp>
    </p:spTree>
    <p:extLst>
      <p:ext uri="{BB962C8B-B14F-4D97-AF65-F5344CB8AC3E}">
        <p14:creationId xmlns:p14="http://schemas.microsoft.com/office/powerpoint/2010/main" val="413639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EAD250E-1FBB-488F-98FA-E1FA3ABBEC66}" type="slidenum">
              <a:rPr lang="en-GB" altLang="en-US"/>
              <a:pPr/>
              <a:t>‹#›</a:t>
            </a:fld>
            <a:endParaRPr lang="en-GB" altLang="en-US"/>
          </a:p>
        </p:txBody>
      </p:sp>
    </p:spTree>
    <p:extLst>
      <p:ext uri="{BB962C8B-B14F-4D97-AF65-F5344CB8AC3E}">
        <p14:creationId xmlns:p14="http://schemas.microsoft.com/office/powerpoint/2010/main" val="3539244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AA3D4AD-D15E-4FBB-BDAE-BCAC4EA02F7A}" type="slidenum">
              <a:rPr lang="en-GB" altLang="en-US"/>
              <a:pPr/>
              <a:t>‹#›</a:t>
            </a:fld>
            <a:endParaRPr lang="en-GB" altLang="en-US"/>
          </a:p>
        </p:txBody>
      </p:sp>
    </p:spTree>
    <p:extLst>
      <p:ext uri="{BB962C8B-B14F-4D97-AF65-F5344CB8AC3E}">
        <p14:creationId xmlns:p14="http://schemas.microsoft.com/office/powerpoint/2010/main" val="3920256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9E3BB865-F914-46FF-9894-FAB7D8A84ACD}" type="slidenum">
              <a:rPr lang="en-GB" altLang="en-US"/>
              <a:pPr/>
              <a:t>‹#›</a:t>
            </a:fld>
            <a:endParaRPr lang="en-GB" altLang="en-US"/>
          </a:p>
        </p:txBody>
      </p:sp>
    </p:spTree>
    <p:extLst>
      <p:ext uri="{BB962C8B-B14F-4D97-AF65-F5344CB8AC3E}">
        <p14:creationId xmlns:p14="http://schemas.microsoft.com/office/powerpoint/2010/main" val="20347298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E29FC72F-A945-4998-B1A8-7441FDC6F887}" type="slidenum">
              <a:rPr lang="en-GB" altLang="en-US"/>
              <a:pPr/>
              <a:t>‹#›</a:t>
            </a:fld>
            <a:endParaRPr lang="en-GB" altLang="en-US"/>
          </a:p>
        </p:txBody>
      </p:sp>
    </p:spTree>
    <p:extLst>
      <p:ext uri="{BB962C8B-B14F-4D97-AF65-F5344CB8AC3E}">
        <p14:creationId xmlns:p14="http://schemas.microsoft.com/office/powerpoint/2010/main" val="4151926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FF5425E3-9290-472F-9B62-B06482616365}" type="slidenum">
              <a:rPr lang="en-GB" altLang="en-US"/>
              <a:pPr/>
              <a:t>‹#›</a:t>
            </a:fld>
            <a:endParaRPr lang="en-GB" altLang="en-US"/>
          </a:p>
        </p:txBody>
      </p:sp>
    </p:spTree>
    <p:extLst>
      <p:ext uri="{BB962C8B-B14F-4D97-AF65-F5344CB8AC3E}">
        <p14:creationId xmlns:p14="http://schemas.microsoft.com/office/powerpoint/2010/main" val="121843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72515F8-AD09-4E40-8F6B-2AE18404DEE8}" type="slidenum">
              <a:rPr lang="en-GB" altLang="en-US"/>
              <a:pPr/>
              <a:t>‹#›</a:t>
            </a:fld>
            <a:endParaRPr lang="en-GB" altLang="en-US"/>
          </a:p>
        </p:txBody>
      </p:sp>
    </p:spTree>
    <p:extLst>
      <p:ext uri="{BB962C8B-B14F-4D97-AF65-F5344CB8AC3E}">
        <p14:creationId xmlns:p14="http://schemas.microsoft.com/office/powerpoint/2010/main" val="1272095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D261421-EF29-482E-8B08-206E7C1485F1}" type="slidenum">
              <a:rPr lang="en-GB" altLang="en-US"/>
              <a:pPr/>
              <a:t>‹#›</a:t>
            </a:fld>
            <a:endParaRPr lang="en-GB" altLang="en-US"/>
          </a:p>
        </p:txBody>
      </p:sp>
    </p:spTree>
    <p:extLst>
      <p:ext uri="{BB962C8B-B14F-4D97-AF65-F5344CB8AC3E}">
        <p14:creationId xmlns:p14="http://schemas.microsoft.com/office/powerpoint/2010/main" val="3736384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C524527-B4E5-4296-A65B-CE6477A5FA5B}" type="slidenum">
              <a:rPr lang="en-GB" altLang="en-US"/>
              <a:pPr/>
              <a:t>‹#›</a:t>
            </a:fld>
            <a:endParaRPr lang="en-GB" altLang="en-US"/>
          </a:p>
        </p:txBody>
      </p:sp>
    </p:spTree>
    <p:extLst>
      <p:ext uri="{BB962C8B-B14F-4D97-AF65-F5344CB8AC3E}">
        <p14:creationId xmlns:p14="http://schemas.microsoft.com/office/powerpoint/2010/main" val="282824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BDA91D1-A8FC-4439-B11B-5627346259A2}" type="slidenum">
              <a:rPr lang="en-GB" altLang="en-US"/>
              <a:pPr/>
              <a:t>‹#›</a:t>
            </a:fld>
            <a:endParaRPr lang="en-GB" altLang="en-US"/>
          </a:p>
        </p:txBody>
      </p:sp>
    </p:spTree>
    <p:extLst>
      <p:ext uri="{BB962C8B-B14F-4D97-AF65-F5344CB8AC3E}">
        <p14:creationId xmlns:p14="http://schemas.microsoft.com/office/powerpoint/2010/main" val="18857615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53AA0B8-C6B7-470C-A4A8-86B321CD2CC0}" type="slidenum">
              <a:rPr lang="en-GB" altLang="en-US"/>
              <a:pPr/>
              <a:t>‹#›</a:t>
            </a:fld>
            <a:endParaRPr lang="en-GB" altLang="en-US"/>
          </a:p>
        </p:txBody>
      </p:sp>
    </p:spTree>
    <p:extLst>
      <p:ext uri="{BB962C8B-B14F-4D97-AF65-F5344CB8AC3E}">
        <p14:creationId xmlns:p14="http://schemas.microsoft.com/office/powerpoint/2010/main" val="2215051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FF199EA-09FE-4D55-BD93-5E2397EA2E2A}" type="slidenum">
              <a:rPr lang="en-GB" altLang="en-US"/>
              <a:pPr/>
              <a:t>‹#›</a:t>
            </a:fld>
            <a:endParaRPr lang="en-GB" altLang="en-US"/>
          </a:p>
        </p:txBody>
      </p:sp>
    </p:spTree>
    <p:extLst>
      <p:ext uri="{BB962C8B-B14F-4D97-AF65-F5344CB8AC3E}">
        <p14:creationId xmlns:p14="http://schemas.microsoft.com/office/powerpoint/2010/main" val="1044328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2E7B0C92-5048-4012-93EC-4B97427351DA}" type="slidenum">
              <a:rPr lang="en-GB" altLang="en-US"/>
              <a:pPr/>
              <a:t>‹#›</a:t>
            </a:fld>
            <a:endParaRPr lang="en-GB" altLang="en-US"/>
          </a:p>
        </p:txBody>
      </p:sp>
    </p:spTree>
    <p:extLst>
      <p:ext uri="{BB962C8B-B14F-4D97-AF65-F5344CB8AC3E}">
        <p14:creationId xmlns:p14="http://schemas.microsoft.com/office/powerpoint/2010/main" val="1990540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445C2201-A916-4212-AA1A-7AD1FBF2575A}" type="slidenum">
              <a:rPr lang="en-GB" altLang="en-US"/>
              <a:pPr/>
              <a:t>‹#›</a:t>
            </a:fld>
            <a:endParaRPr lang="en-GB" altLang="en-US"/>
          </a:p>
        </p:txBody>
      </p:sp>
    </p:spTree>
    <p:extLst>
      <p:ext uri="{BB962C8B-B14F-4D97-AF65-F5344CB8AC3E}">
        <p14:creationId xmlns:p14="http://schemas.microsoft.com/office/powerpoint/2010/main" val="48768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81796BA-25E6-4098-A364-AE9A210A1E86}" type="slidenum">
              <a:rPr lang="en-GB" altLang="en-US"/>
              <a:pPr/>
              <a:t>‹#›</a:t>
            </a:fld>
            <a:endParaRPr lang="en-GB" altLang="en-US"/>
          </a:p>
        </p:txBody>
      </p:sp>
    </p:spTree>
    <p:extLst>
      <p:ext uri="{BB962C8B-B14F-4D97-AF65-F5344CB8AC3E}">
        <p14:creationId xmlns:p14="http://schemas.microsoft.com/office/powerpoint/2010/main" val="139812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0A63BADE-838E-445E-B676-89A3087B2FD8}" type="slidenum">
              <a:rPr lang="en-GB" altLang="en-US"/>
              <a:pPr/>
              <a:t>‹#›</a:t>
            </a:fld>
            <a:endParaRPr lang="en-GB" altLang="en-US"/>
          </a:p>
        </p:txBody>
      </p:sp>
    </p:spTree>
    <p:extLst>
      <p:ext uri="{BB962C8B-B14F-4D97-AF65-F5344CB8AC3E}">
        <p14:creationId xmlns:p14="http://schemas.microsoft.com/office/powerpoint/2010/main" val="4145844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9E1B4C2-F607-46B4-B170-570A5CF796F1}" type="slidenum">
              <a:rPr lang="en-GB" altLang="en-US"/>
              <a:pPr/>
              <a:t>‹#›</a:t>
            </a:fld>
            <a:endParaRPr lang="en-GB" altLang="en-US"/>
          </a:p>
        </p:txBody>
      </p:sp>
    </p:spTree>
    <p:extLst>
      <p:ext uri="{BB962C8B-B14F-4D97-AF65-F5344CB8AC3E}">
        <p14:creationId xmlns:p14="http://schemas.microsoft.com/office/powerpoint/2010/main" val="16655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096C2F2-507C-48EE-B1F2-410BF9C2422A}" type="slidenum">
              <a:rPr lang="en-GB" altLang="en-US"/>
              <a:pPr/>
              <a:t>‹#›</a:t>
            </a:fld>
            <a:endParaRPr lang="en-GB" altLang="en-US"/>
          </a:p>
        </p:txBody>
      </p:sp>
    </p:spTree>
    <p:extLst>
      <p:ext uri="{BB962C8B-B14F-4D97-AF65-F5344CB8AC3E}">
        <p14:creationId xmlns:p14="http://schemas.microsoft.com/office/powerpoint/2010/main" val="796450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23433" name="Rectangle 905"/>
          <p:cNvSpPr>
            <a:spLocks noGrp="1" noChangeArrowheads="1"/>
          </p:cNvSpPr>
          <p:nvPr>
            <p:ph type="title"/>
          </p:nvPr>
        </p:nvSpPr>
        <p:spPr bwMode="auto">
          <a:xfrm>
            <a:off x="1042988" y="1052513"/>
            <a:ext cx="77724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3434" name="Rectangle 906"/>
          <p:cNvSpPr>
            <a:spLocks noGrp="1" noChangeArrowheads="1"/>
          </p:cNvSpPr>
          <p:nvPr>
            <p:ph type="body" idx="1"/>
          </p:nvPr>
        </p:nvSpPr>
        <p:spPr bwMode="auto">
          <a:xfrm>
            <a:off x="6096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3435" name="Rectangle 90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ltLang="en-US"/>
          </a:p>
        </p:txBody>
      </p:sp>
      <p:sp>
        <p:nvSpPr>
          <p:cNvPr id="23436" name="Rectangle 90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ltLang="en-US"/>
          </a:p>
        </p:txBody>
      </p:sp>
      <p:sp>
        <p:nvSpPr>
          <p:cNvPr id="23437" name="Rectangle 90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764115DA-610C-4E53-8B79-E90B7E664C70}" type="slidenum">
              <a:rPr lang="en-GB" altLang="en-US"/>
              <a:pPr/>
              <a:t>‹#›</a:t>
            </a:fld>
            <a:endParaRPr lang="en-GB" altLang="en-US"/>
          </a:p>
        </p:txBody>
      </p:sp>
      <p:pic>
        <p:nvPicPr>
          <p:cNvPr id="23448" name="Picture 920" descr="iStock_000017924327Large_cloud image"/>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23449" name="Text Box 921"/>
          <p:cNvSpPr txBox="1">
            <a:spLocks noChangeArrowheads="1"/>
          </p:cNvSpPr>
          <p:nvPr userDrawn="1"/>
        </p:nvSpPr>
        <p:spPr bwMode="auto">
          <a:xfrm>
            <a:off x="468313" y="188913"/>
            <a:ext cx="3598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pic>
        <p:nvPicPr>
          <p:cNvPr id="23453" name="Picture 925" descr="FW Solutions 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205663" y="6188075"/>
            <a:ext cx="1938337" cy="6699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76"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p:titleStyle>
    <p:bodyStyle>
      <a:lvl1pPr marL="342900" indent="-342900" algn="l" rtl="0" fontAlgn="base">
        <a:spcBef>
          <a:spcPct val="20000"/>
        </a:spcBef>
        <a:spcAft>
          <a:spcPct val="0"/>
        </a:spcAft>
        <a:buBlip>
          <a:blip r:embed="rId16"/>
        </a:buBlip>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361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361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Narrow" panose="020B0606020202030204" pitchFamily="34" charset="0"/>
              </a:defRPr>
            </a:lvl1pPr>
          </a:lstStyle>
          <a:p>
            <a:endParaRPr lang="en-GB" altLang="en-US"/>
          </a:p>
        </p:txBody>
      </p:sp>
      <p:sp>
        <p:nvSpPr>
          <p:cNvPr id="136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Narrow" panose="020B0606020202030204" pitchFamily="34" charset="0"/>
              </a:defRPr>
            </a:lvl1pPr>
          </a:lstStyle>
          <a:p>
            <a:endParaRPr lang="en-GB" altLang="en-US"/>
          </a:p>
        </p:txBody>
      </p:sp>
      <p:sp>
        <p:nvSpPr>
          <p:cNvPr id="1361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Narrow" panose="020B0606020202030204" pitchFamily="34" charset="0"/>
              </a:defRPr>
            </a:lvl1pPr>
          </a:lstStyle>
          <a:p>
            <a:fld id="{60F06DF8-55A8-4774-9B74-6B6349E03E4C}" type="slidenum">
              <a:rPr lang="en-GB" altLang="en-US"/>
              <a:pPr/>
              <a:t>‹#›</a:t>
            </a:fld>
            <a:endParaRPr lang="en-GB" altLang="en-US"/>
          </a:p>
        </p:txBody>
      </p:sp>
      <p:pic>
        <p:nvPicPr>
          <p:cNvPr id="136199" name="Picture 7" descr="iStock_000017924327Large_clou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136200" name="Text Box 8"/>
          <p:cNvSpPr txBox="1">
            <a:spLocks noChangeArrowheads="1"/>
          </p:cNvSpPr>
          <p:nvPr userDrawn="1"/>
        </p:nvSpPr>
        <p:spPr bwMode="auto">
          <a:xfrm>
            <a:off x="323850" y="115888"/>
            <a:ext cx="475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ctrTitle"/>
          </p:nvPr>
        </p:nvSpPr>
        <p:spPr>
          <a:xfrm>
            <a:off x="899592" y="1556792"/>
            <a:ext cx="7818958" cy="1243012"/>
          </a:xfrm>
        </p:spPr>
        <p:txBody>
          <a:bodyPr anchor="ctr"/>
          <a:lstStyle/>
          <a:p>
            <a:pPr algn="l"/>
            <a:r>
              <a:rPr lang="en-GB" sz="2800" dirty="0">
                <a:latin typeface="Arial" panose="020B0604020202020204" pitchFamily="34" charset="0"/>
                <a:cs typeface="Arial" panose="020B0604020202020204" pitchFamily="34" charset="0"/>
              </a:rPr>
              <a:t>Participate in Teams to </a:t>
            </a:r>
            <a:r>
              <a:rPr lang="en-GB" sz="2800" dirty="0" smtClean="0">
                <a:latin typeface="Arial" panose="020B0604020202020204" pitchFamily="34" charset="0"/>
                <a:cs typeface="Arial" panose="020B0604020202020204" pitchFamily="34" charset="0"/>
              </a:rPr>
              <a:t>Benefit </a:t>
            </a:r>
            <a:r>
              <a:rPr lang="en-GB" sz="2800" dirty="0">
                <a:latin typeface="Arial" panose="020B0604020202020204" pitchFamily="34" charset="0"/>
                <a:cs typeface="Arial" panose="020B0604020202020204" pitchFamily="34" charset="0"/>
              </a:rPr>
              <a:t>Children and </a:t>
            </a:r>
            <a:r>
              <a:rPr lang="en-GB" sz="2800" dirty="0" smtClean="0">
                <a:latin typeface="Arial" panose="020B0604020202020204" pitchFamily="34" charset="0"/>
                <a:cs typeface="Arial" panose="020B0604020202020204" pitchFamily="34" charset="0"/>
              </a:rPr>
              <a:t>Young </a:t>
            </a:r>
            <a:r>
              <a:rPr lang="en-GB" sz="2800" dirty="0">
                <a:latin typeface="Arial" panose="020B0604020202020204" pitchFamily="34" charset="0"/>
                <a:cs typeface="Arial" panose="020B0604020202020204" pitchFamily="34" charset="0"/>
              </a:rPr>
              <a:t>People in </a:t>
            </a:r>
            <a:r>
              <a:rPr lang="en-GB" sz="2800" dirty="0" smtClean="0">
                <a:latin typeface="Arial" panose="020B0604020202020204" pitchFamily="34" charset="0"/>
                <a:cs typeface="Arial" panose="020B0604020202020204" pitchFamily="34" charset="0"/>
              </a:rPr>
              <a:t> Residential </a:t>
            </a:r>
            <a:r>
              <a:rPr lang="en-GB" sz="2800" dirty="0">
                <a:latin typeface="Arial" panose="020B0604020202020204" pitchFamily="34" charset="0"/>
                <a:cs typeface="Arial" panose="020B0604020202020204" pitchFamily="34" charset="0"/>
              </a:rPr>
              <a:t>Childcare </a:t>
            </a:r>
            <a:endParaRPr lang="en-GB" altLang="en-US" sz="2800" dirty="0">
              <a:latin typeface="Arial" panose="020B0604020202020204" pitchFamily="34" charset="0"/>
              <a:cs typeface="Arial" panose="020B0604020202020204" pitchFamily="34" charset="0"/>
            </a:endParaRPr>
          </a:p>
        </p:txBody>
      </p:sp>
      <p:sp>
        <p:nvSpPr>
          <p:cNvPr id="3" name="Rectangle 2"/>
          <p:cNvSpPr txBox="1">
            <a:spLocks noChangeArrowheads="1"/>
          </p:cNvSpPr>
          <p:nvPr/>
        </p:nvSpPr>
        <p:spPr bwMode="auto">
          <a:xfrm>
            <a:off x="539552" y="3933056"/>
            <a:ext cx="8280920" cy="1243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a:lstStyle>
          <a:p>
            <a:pPr algn="l"/>
            <a:r>
              <a:rPr lang="en-GB" altLang="en-US" sz="2000" dirty="0" smtClean="0">
                <a:latin typeface="Arial" panose="020B0604020202020204" pitchFamily="34" charset="0"/>
                <a:cs typeface="Arial" panose="020B0604020202020204" pitchFamily="34" charset="0"/>
              </a:rPr>
              <a:t>Level 3 Residential Childcare</a:t>
            </a:r>
          </a:p>
          <a:p>
            <a:pPr algn="l"/>
            <a:r>
              <a:rPr lang="en-GB" altLang="en-US" sz="2000" dirty="0" smtClean="0">
                <a:latin typeface="Arial" panose="020B0604020202020204" pitchFamily="34" charset="0"/>
                <a:cs typeface="Arial" panose="020B0604020202020204" pitchFamily="34" charset="0"/>
              </a:rPr>
              <a:t>Unit 16:</a:t>
            </a:r>
          </a:p>
          <a:p>
            <a:pPr algn="l"/>
            <a:endParaRPr lang="en-GB" altLang="en-US" sz="2000" dirty="0" smtClean="0">
              <a:latin typeface="Arial" panose="020B0604020202020204" pitchFamily="34" charset="0"/>
              <a:cs typeface="Arial" panose="020B0604020202020204" pitchFamily="34" charset="0"/>
            </a:endParaRPr>
          </a:p>
          <a:p>
            <a:pPr algn="l"/>
            <a:r>
              <a:rPr lang="en-GB" altLang="en-US" sz="2000" dirty="0" smtClean="0">
                <a:latin typeface="Arial" panose="020B0604020202020204" pitchFamily="34" charset="0"/>
                <a:cs typeface="Arial" panose="020B0604020202020204" pitchFamily="34" charset="0"/>
              </a:rPr>
              <a:t>Learning Outcome 1</a:t>
            </a:r>
          </a:p>
          <a:p>
            <a:pPr algn="l"/>
            <a:r>
              <a:rPr lang="en-GB" sz="2000" dirty="0" smtClean="0"/>
              <a:t>Understand </a:t>
            </a:r>
            <a:r>
              <a:rPr lang="en-GB" sz="2000" dirty="0"/>
              <a:t>how to work as part </a:t>
            </a:r>
            <a:r>
              <a:rPr lang="en-GB" sz="2000" dirty="0" smtClean="0"/>
              <a:t>of a </a:t>
            </a:r>
            <a:r>
              <a:rPr lang="en-GB" sz="2000" dirty="0"/>
              <a:t>team</a:t>
            </a:r>
            <a:endParaRPr lang="en-GB" alt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T</a:t>
            </a:r>
            <a:r>
              <a:rPr lang="en-GB" sz="3200" dirty="0" smtClean="0">
                <a:latin typeface="Arial" panose="020B0604020202020204" pitchFamily="34" charset="0"/>
                <a:cs typeface="Arial" panose="020B0604020202020204" pitchFamily="34" charset="0"/>
              </a:rPr>
              <a:t>eam member abilities</a:t>
            </a:r>
            <a:endParaRPr lang="en-GB" sz="3200" dirty="0"/>
          </a:p>
        </p:txBody>
      </p:sp>
      <p:sp>
        <p:nvSpPr>
          <p:cNvPr id="3" name="Content Placeholder 2"/>
          <p:cNvSpPr>
            <a:spLocks noGrp="1"/>
          </p:cNvSpPr>
          <p:nvPr>
            <p:ph idx="1"/>
          </p:nvPr>
        </p:nvSpPr>
        <p:spPr>
          <a:xfrm>
            <a:off x="611560" y="1777449"/>
            <a:ext cx="7772400" cy="4114800"/>
          </a:xfrm>
        </p:spPr>
        <p:txBody>
          <a:bodyPr/>
          <a:lstStyle/>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Some team members hold specialist abilities or qualifications such as teaching social pedagogy, physical and social emotional and well-being, or dealing with mental health issues in children.</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Others may support the links to networks and agencies within the area to discuss and share good practice</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Some team members roles see them act </a:t>
            </a:r>
            <a:r>
              <a:rPr lang="en-GB" sz="2400" dirty="0">
                <a:latin typeface="Arial" panose="020B0604020202020204" pitchFamily="34" charset="0"/>
                <a:cs typeface="Arial" panose="020B0604020202020204" pitchFamily="34" charset="0"/>
              </a:rPr>
              <a:t>as advocacy or provide access to an </a:t>
            </a:r>
            <a:r>
              <a:rPr lang="en-GB" sz="2400" dirty="0" smtClean="0">
                <a:latin typeface="Arial" panose="020B0604020202020204" pitchFamily="34" charset="0"/>
                <a:cs typeface="Arial" panose="020B0604020202020204" pitchFamily="34" charset="0"/>
              </a:rPr>
              <a:t>advocate</a:t>
            </a:r>
            <a:endParaRPr lang="en-GB" sz="2400" dirty="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Others may promote </a:t>
            </a:r>
            <a:r>
              <a:rPr lang="en-GB" sz="2400" dirty="0">
                <a:latin typeface="Arial" panose="020B0604020202020204" pitchFamily="34" charset="0"/>
                <a:cs typeface="Arial" panose="020B0604020202020204" pitchFamily="34" charset="0"/>
              </a:rPr>
              <a:t>self-reliance and independence</a:t>
            </a:r>
          </a:p>
        </p:txBody>
      </p:sp>
    </p:spTree>
    <p:extLst>
      <p:ext uri="{BB962C8B-B14F-4D97-AF65-F5344CB8AC3E}">
        <p14:creationId xmlns:p14="http://schemas.microsoft.com/office/powerpoint/2010/main" val="67731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Arial" panose="020B0604020202020204" pitchFamily="34" charset="0"/>
                <a:cs typeface="Arial" panose="020B0604020202020204" pitchFamily="34" charset="0"/>
              </a:rPr>
              <a:t>team work practices</a:t>
            </a:r>
            <a:endParaRPr lang="en-GB" sz="3200" dirty="0"/>
          </a:p>
        </p:txBody>
      </p:sp>
      <p:sp>
        <p:nvSpPr>
          <p:cNvPr id="3" name="Content Placeholder 2"/>
          <p:cNvSpPr>
            <a:spLocks noGrp="1"/>
          </p:cNvSpPr>
          <p:nvPr>
            <p:ph idx="1"/>
          </p:nvPr>
        </p:nvSpPr>
        <p:spPr>
          <a:xfrm>
            <a:off x="611560" y="1765257"/>
            <a:ext cx="7772400" cy="4114800"/>
          </a:xfrm>
        </p:spPr>
        <p:txBody>
          <a:bodyPr/>
          <a:lstStyle/>
          <a:p>
            <a:pPr>
              <a:buClr>
                <a:srgbClr val="FF0000"/>
              </a:buClr>
              <a:buFont typeface="Wingdings" panose="05000000000000000000" pitchFamily="2" charset="2"/>
              <a:buChar char="Ø"/>
            </a:pPr>
            <a:r>
              <a:rPr lang="en-GB" sz="2400" dirty="0" smtClean="0"/>
              <a:t>Irrespective of your role or title, the key word is “Team” member.</a:t>
            </a:r>
          </a:p>
          <a:p>
            <a:pPr>
              <a:buClr>
                <a:srgbClr val="FF0000"/>
              </a:buClr>
              <a:buFont typeface="Wingdings" panose="05000000000000000000" pitchFamily="2" charset="2"/>
              <a:buChar char="Ø"/>
            </a:pPr>
            <a:r>
              <a:rPr lang="en-GB" sz="2400" dirty="0" smtClean="0"/>
              <a:t>Good team members ensure knowledge, understanding and adherence to policy and procedures</a:t>
            </a:r>
            <a:endParaRPr lang="en-GB" sz="2400" i="1" dirty="0"/>
          </a:p>
          <a:p>
            <a:pPr>
              <a:buClr>
                <a:srgbClr val="FF0000"/>
              </a:buClr>
              <a:buFont typeface="Wingdings" panose="05000000000000000000" pitchFamily="2" charset="2"/>
              <a:buChar char="Ø"/>
            </a:pPr>
            <a:r>
              <a:rPr lang="en-GB" sz="2400" dirty="0"/>
              <a:t>Good team </a:t>
            </a:r>
            <a:r>
              <a:rPr lang="en-GB" sz="2400" dirty="0" smtClean="0"/>
              <a:t>members promote and practice effective lines of communication and information gathering</a:t>
            </a:r>
          </a:p>
          <a:p>
            <a:pPr>
              <a:buClr>
                <a:srgbClr val="FF0000"/>
              </a:buClr>
              <a:buFont typeface="Wingdings" panose="05000000000000000000" pitchFamily="2" charset="2"/>
              <a:buChar char="Ø"/>
            </a:pPr>
            <a:r>
              <a:rPr lang="en-GB" sz="2400" dirty="0" smtClean="0"/>
              <a:t>Good team members develop and share resources. They understand time</a:t>
            </a:r>
            <a:r>
              <a:rPr lang="en-GB" sz="2400" dirty="0"/>
              <a:t> </a:t>
            </a:r>
            <a:r>
              <a:rPr lang="en-GB" sz="2400" dirty="0" smtClean="0"/>
              <a:t>management and share knowledge</a:t>
            </a:r>
          </a:p>
          <a:p>
            <a:pPr>
              <a:buClr>
                <a:srgbClr val="FF0000"/>
              </a:buClr>
              <a:buFont typeface="Wingdings" panose="05000000000000000000" pitchFamily="2" charset="2"/>
              <a:buChar char="Ø"/>
            </a:pPr>
            <a:r>
              <a:rPr lang="en-GB" sz="2400" dirty="0" smtClean="0"/>
              <a:t>God team members advocate training and carryout supervision of other team members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07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200" dirty="0" smtClean="0">
                <a:latin typeface="Arial" panose="020B0604020202020204" pitchFamily="34" charset="0"/>
                <a:cs typeface="Arial" panose="020B0604020202020204" pitchFamily="34" charset="0"/>
              </a:rPr>
              <a:t>Roles and responsibilities</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1560" y="1763713"/>
            <a:ext cx="7772400" cy="4114800"/>
          </a:xfrm>
        </p:spPr>
        <p:txBody>
          <a:bodyPr/>
          <a:lstStyle/>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Team members are usually identified through their </a:t>
            </a:r>
            <a:r>
              <a:rPr lang="en-GB" sz="2400" dirty="0">
                <a:latin typeface="Arial" panose="020B0604020202020204" pitchFamily="34" charset="0"/>
                <a:cs typeface="Arial" panose="020B0604020202020204" pitchFamily="34" charset="0"/>
              </a:rPr>
              <a:t>job titles, manager, team leader etc. This also denotes the type of roles and responsibilities attached to them</a:t>
            </a:r>
          </a:p>
          <a:p>
            <a:pPr>
              <a:buClr>
                <a:srgbClr val="FF0000"/>
              </a:buClr>
              <a:buFont typeface="Wingdings" panose="05000000000000000000" pitchFamily="2" charset="2"/>
              <a:buChar char="Ø"/>
            </a:pPr>
            <a:r>
              <a:rPr lang="en-GB" sz="2400" dirty="0">
                <a:latin typeface="Arial" panose="020B0604020202020204" pitchFamily="34" charset="0"/>
                <a:cs typeface="Arial" panose="020B0604020202020204" pitchFamily="34" charset="0"/>
              </a:rPr>
              <a:t>Some of the titles you may be familiar with are managers; deputy managers; shift leaders; support workers; social workers; domestic staff</a:t>
            </a:r>
          </a:p>
          <a:p>
            <a:pPr>
              <a:buClr>
                <a:srgbClr val="FF0000"/>
              </a:buClr>
              <a:buFont typeface="Wingdings" panose="05000000000000000000" pitchFamily="2" charset="2"/>
              <a:buChar char="Ø"/>
            </a:pPr>
            <a:r>
              <a:rPr lang="en-GB" sz="2400" dirty="0">
                <a:latin typeface="Arial" panose="020B0604020202020204" pitchFamily="34" charset="0"/>
                <a:cs typeface="Arial" panose="020B0604020202020204" pitchFamily="34" charset="0"/>
              </a:rPr>
              <a:t>Many care workers are awarded specific titles due to the level of qualification and experience they </a:t>
            </a:r>
            <a:r>
              <a:rPr lang="en-GB" sz="2400" dirty="0" smtClean="0">
                <a:latin typeface="Arial" panose="020B0604020202020204" pitchFamily="34" charset="0"/>
                <a:cs typeface="Arial" panose="020B0604020202020204" pitchFamily="34" charset="0"/>
              </a:rPr>
              <a:t>hold, usually higher qualified staff members earn promotion within the team allowing them to support others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70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T</a:t>
            </a:r>
            <a:r>
              <a:rPr lang="en-GB" sz="3200" dirty="0" smtClean="0">
                <a:latin typeface="Arial" panose="020B0604020202020204" pitchFamily="34" charset="0"/>
                <a:cs typeface="Arial" panose="020B0604020202020204" pitchFamily="34" charset="0"/>
              </a:rPr>
              <a:t>eam member abilities</a:t>
            </a:r>
            <a:endParaRPr lang="en-GB" sz="3200" dirty="0"/>
          </a:p>
        </p:txBody>
      </p:sp>
      <p:sp>
        <p:nvSpPr>
          <p:cNvPr id="3" name="Content Placeholder 2"/>
          <p:cNvSpPr>
            <a:spLocks noGrp="1"/>
          </p:cNvSpPr>
          <p:nvPr>
            <p:ph idx="1"/>
          </p:nvPr>
        </p:nvSpPr>
        <p:spPr>
          <a:xfrm>
            <a:off x="611560" y="1777449"/>
            <a:ext cx="7772400" cy="4114800"/>
          </a:xfrm>
        </p:spPr>
        <p:txBody>
          <a:bodyPr/>
          <a:lstStyle/>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Some team members hold specialist abilities or qualifications such as teaching social pedagogy, physical and social emotional and well-being, or dealing with mental health issues in children.</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Others may support the links to networks and agencies within the area to discuss and share good practice</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Some team members roles see them act </a:t>
            </a:r>
            <a:r>
              <a:rPr lang="en-GB" sz="2400" dirty="0">
                <a:latin typeface="Arial" panose="020B0604020202020204" pitchFamily="34" charset="0"/>
                <a:cs typeface="Arial" panose="020B0604020202020204" pitchFamily="34" charset="0"/>
              </a:rPr>
              <a:t>as advocacy or provide access to an </a:t>
            </a:r>
            <a:r>
              <a:rPr lang="en-GB" sz="2400" dirty="0" smtClean="0">
                <a:latin typeface="Arial" panose="020B0604020202020204" pitchFamily="34" charset="0"/>
                <a:cs typeface="Arial" panose="020B0604020202020204" pitchFamily="34" charset="0"/>
              </a:rPr>
              <a:t>advocate</a:t>
            </a:r>
            <a:endParaRPr lang="en-GB" sz="2400" dirty="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Others may promote </a:t>
            </a:r>
            <a:r>
              <a:rPr lang="en-GB" sz="2400" dirty="0">
                <a:latin typeface="Arial" panose="020B0604020202020204" pitchFamily="34" charset="0"/>
                <a:cs typeface="Arial" panose="020B0604020202020204" pitchFamily="34" charset="0"/>
              </a:rPr>
              <a:t>self-reliance and independence</a:t>
            </a:r>
          </a:p>
        </p:txBody>
      </p:sp>
    </p:spTree>
    <p:extLst>
      <p:ext uri="{BB962C8B-B14F-4D97-AF65-F5344CB8AC3E}">
        <p14:creationId xmlns:p14="http://schemas.microsoft.com/office/powerpoint/2010/main" val="67731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88840"/>
            <a:ext cx="8229600" cy="4137323"/>
          </a:xfrm>
        </p:spPr>
        <p:txBody>
          <a:bodyPr>
            <a:normAutofit/>
          </a:bodyPr>
          <a:lstStyle/>
          <a:p>
            <a:pPr>
              <a:buClr>
                <a:srgbClr val="FF0000"/>
              </a:buClr>
              <a:buFont typeface="Wingdings" panose="05000000000000000000" pitchFamily="2" charset="2"/>
              <a:buChar char="Ø"/>
            </a:pPr>
            <a:r>
              <a:rPr lang="en-GB" sz="2000" dirty="0"/>
              <a:t>The aim of this presentation is to deliver a deeper and wider understanding of </a:t>
            </a:r>
            <a:r>
              <a:rPr lang="en-GB" sz="2000" dirty="0" smtClean="0"/>
              <a:t>the need to develop and maintain effective teamwork practices within residential childcare settings</a:t>
            </a:r>
            <a:endParaRPr lang="en-GB" sz="2000" dirty="0"/>
          </a:p>
          <a:p>
            <a:pPr>
              <a:buClr>
                <a:srgbClr val="FF0000"/>
              </a:buClr>
              <a:buFont typeface="Wingdings" panose="05000000000000000000" pitchFamily="2" charset="2"/>
              <a:buChar char="Ø"/>
            </a:pPr>
            <a:endParaRPr lang="en-GB" sz="2000" dirty="0"/>
          </a:p>
          <a:p>
            <a:pPr>
              <a:buClr>
                <a:srgbClr val="FF0000"/>
              </a:buClr>
              <a:buFont typeface="Wingdings" panose="05000000000000000000" pitchFamily="2" charset="2"/>
              <a:buChar char="Ø"/>
            </a:pPr>
            <a:r>
              <a:rPr lang="en-GB" sz="2000" dirty="0"/>
              <a:t>The objectives of this unit are to enable you to </a:t>
            </a:r>
            <a:r>
              <a:rPr lang="en-GB" sz="2000" dirty="0" smtClean="0"/>
              <a:t>develop a greater and wider skill set that will demonstrate understanding of the assessment criteria contained within the unit. This will allow formal assessment of evidence produced against the national standards</a:t>
            </a:r>
          </a:p>
          <a:p>
            <a:pPr marL="0" indent="0">
              <a:buClr>
                <a:srgbClr val="FF0000"/>
              </a:buClr>
              <a:buNone/>
            </a:pPr>
            <a:endParaRPr lang="en-GB" sz="2000" dirty="0"/>
          </a:p>
        </p:txBody>
      </p:sp>
      <p:sp>
        <p:nvSpPr>
          <p:cNvPr id="4" name="Title 3"/>
          <p:cNvSpPr>
            <a:spLocks noGrp="1"/>
          </p:cNvSpPr>
          <p:nvPr>
            <p:ph type="title"/>
          </p:nvPr>
        </p:nvSpPr>
        <p:spPr/>
        <p:txBody>
          <a:bodyPr/>
          <a:lstStyle/>
          <a:p>
            <a:pPr algn="ctr"/>
            <a:r>
              <a:rPr lang="en-US" sz="3200" dirty="0" smtClean="0"/>
              <a:t>Aims </a:t>
            </a:r>
            <a:r>
              <a:rPr lang="en-US" sz="3200" dirty="0"/>
              <a:t>and objectives</a:t>
            </a:r>
          </a:p>
        </p:txBody>
      </p:sp>
    </p:spTree>
    <p:extLst>
      <p:ext uri="{BB962C8B-B14F-4D97-AF65-F5344CB8AC3E}">
        <p14:creationId xmlns:p14="http://schemas.microsoft.com/office/powerpoint/2010/main" val="35806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200" dirty="0" smtClean="0">
                <a:latin typeface="Arial" panose="020B0604020202020204" pitchFamily="34" charset="0"/>
                <a:cs typeface="Arial" panose="020B0604020202020204" pitchFamily="34" charset="0"/>
              </a:rPr>
              <a:t>Understanding team work practice</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The most essential part of any work role is understanding exactly what that entails, who is involved and what methods are utilised to ensure completion of set tasks.</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It is fair to say that Residential childcare and Youth care is fundamentally about teamwork. </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Effective practices stem from effective teamwork. As a team, residential care workers deal with serious issues surrounding the children and young people in their care</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70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Arial" panose="020B0604020202020204" pitchFamily="34" charset="0"/>
                <a:cs typeface="Arial" panose="020B0604020202020204" pitchFamily="34" charset="0"/>
              </a:rPr>
              <a:t>Effective team work practices</a:t>
            </a:r>
            <a:endParaRPr lang="en-GB" sz="3200" dirty="0"/>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As a professional residential care worker, you will need to understand a wide range of issues surrounding: </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Safeguarding</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Abuse</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mental health issues</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drug abuse</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And all the other issues that accompany children in care</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731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Arial" panose="020B0604020202020204" pitchFamily="34" charset="0"/>
                <a:cs typeface="Arial" panose="020B0604020202020204" pitchFamily="34" charset="0"/>
              </a:rPr>
              <a:t>Effective team work practices</a:t>
            </a:r>
            <a:endParaRPr lang="en-GB" sz="3200" dirty="0"/>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400" dirty="0" smtClean="0"/>
              <a:t>In a residential care setting good team work and good practice go hand in hand with effective communication and effective lines of reporting.</a:t>
            </a:r>
          </a:p>
          <a:p>
            <a:pPr>
              <a:buClr>
                <a:srgbClr val="FF0000"/>
              </a:buClr>
              <a:buFont typeface="Wingdings" panose="05000000000000000000" pitchFamily="2" charset="2"/>
              <a:buChar char="Ø"/>
            </a:pPr>
            <a:r>
              <a:rPr lang="en-GB" sz="2400" dirty="0" smtClean="0"/>
              <a:t>Information and data collected about all looked after children in your care is paramount to good practice.</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Daily reports and information about activities, issues arising, changes in circumstances all need to be recorded and shared with team members in order that continuity can be retained at all times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07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Arial" panose="020B0604020202020204" pitchFamily="34" charset="0"/>
                <a:cs typeface="Arial" panose="020B0604020202020204" pitchFamily="34" charset="0"/>
              </a:rPr>
              <a:t>Team Dynamics</a:t>
            </a:r>
            <a:endParaRPr lang="en-GB" sz="3200" dirty="0"/>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As the word team suggest, it is a group of people brought together to deliver solutions to tasks set or problems that may arise. </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All good teams have an effective and supportive team leader who instigates harmony, respect and trust within the team</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Team members all contribute to good practice and bring with them different skill sets and attributes, all of which help form an effective team</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036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22864"/>
            <a:ext cx="7772400" cy="711200"/>
          </a:xfrm>
        </p:spPr>
        <p:txBody>
          <a:bodyPr/>
          <a:lstStyle/>
          <a:p>
            <a:r>
              <a:rPr lang="en-GB" sz="3200" dirty="0" smtClean="0">
                <a:latin typeface="Arial" panose="020B0604020202020204" pitchFamily="34" charset="0"/>
                <a:cs typeface="Arial" panose="020B0604020202020204" pitchFamily="34" charset="0"/>
              </a:rPr>
              <a:t>Team work - Theories</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395536" y="1634064"/>
            <a:ext cx="4035504" cy="4114800"/>
          </a:xfrm>
        </p:spPr>
        <p:txBody>
          <a:bodyPr/>
          <a:lstStyle/>
          <a:p>
            <a:pPr>
              <a:buClr>
                <a:srgbClr val="FF0000"/>
              </a:buClr>
              <a:buFont typeface="Wingdings" panose="05000000000000000000" pitchFamily="2" charset="2"/>
              <a:buChar char="Ø"/>
            </a:pPr>
            <a:r>
              <a:rPr lang="en-GB" sz="2400" dirty="0"/>
              <a:t>Tuckman's </a:t>
            </a:r>
            <a:r>
              <a:rPr lang="en-GB" sz="2400" b="1" dirty="0" smtClean="0"/>
              <a:t>Teamwork Theory</a:t>
            </a:r>
            <a:r>
              <a:rPr lang="en-GB" sz="2400" dirty="0" smtClean="0"/>
              <a:t>:</a:t>
            </a:r>
          </a:p>
          <a:p>
            <a:pPr>
              <a:buClr>
                <a:srgbClr val="FF0000"/>
              </a:buClr>
              <a:buFont typeface="Wingdings" panose="05000000000000000000" pitchFamily="2" charset="2"/>
              <a:buChar char="Ø"/>
            </a:pPr>
            <a:r>
              <a:rPr lang="en-GB" sz="2400" dirty="0" smtClean="0"/>
              <a:t>To </a:t>
            </a:r>
            <a:r>
              <a:rPr lang="en-GB" sz="2400" dirty="0"/>
              <a:t>summarize these four phases, Tuckman coined the oft-quoted terms: </a:t>
            </a:r>
            <a:endParaRPr lang="en-GB" sz="2400" dirty="0" smtClean="0"/>
          </a:p>
          <a:p>
            <a:pPr>
              <a:buClr>
                <a:srgbClr val="FF0000"/>
              </a:buClr>
              <a:buFont typeface="Wingdings" panose="05000000000000000000" pitchFamily="2" charset="2"/>
              <a:buChar char="Ø"/>
            </a:pPr>
            <a:r>
              <a:rPr lang="en-GB" sz="2400" dirty="0" smtClean="0"/>
              <a:t>“</a:t>
            </a:r>
            <a:r>
              <a:rPr lang="en-GB" sz="2400" dirty="0"/>
              <a:t>forming”, “storming”, “norming” and “performing”. </a:t>
            </a:r>
            <a:endParaRPr lang="en-GB" sz="2400" dirty="0" smtClean="0"/>
          </a:p>
          <a:p>
            <a:pPr>
              <a:buClr>
                <a:srgbClr val="FF0000"/>
              </a:buClr>
              <a:buFont typeface="Wingdings" panose="05000000000000000000" pitchFamily="2" charset="2"/>
              <a:buChar char="Ø"/>
            </a:pPr>
            <a:r>
              <a:rPr lang="en-GB" sz="2400" dirty="0" smtClean="0"/>
              <a:t>Tuckman's </a:t>
            </a:r>
            <a:r>
              <a:rPr lang="en-GB" sz="2400" b="1" dirty="0"/>
              <a:t>teamwork theory</a:t>
            </a:r>
            <a:r>
              <a:rPr lang="en-GB" sz="2400" dirty="0"/>
              <a:t> is best illustrated on a graph which shows the link between group </a:t>
            </a:r>
            <a:r>
              <a:rPr lang="en-GB" sz="2400" i="1" dirty="0">
                <a:solidFill>
                  <a:srgbClr val="FF0000"/>
                </a:solidFill>
              </a:rPr>
              <a:t>relationships</a:t>
            </a:r>
            <a:r>
              <a:rPr lang="en-GB" sz="2400" dirty="0"/>
              <a:t> (the horizontal axis) and </a:t>
            </a:r>
            <a:r>
              <a:rPr lang="en-GB" sz="2400" i="1" dirty="0">
                <a:solidFill>
                  <a:srgbClr val="FF0000"/>
                </a:solidFill>
              </a:rPr>
              <a:t>task focus</a:t>
            </a:r>
            <a:r>
              <a:rPr lang="en-GB" sz="2400" dirty="0"/>
              <a:t> (the vertical axis).</a:t>
            </a:r>
            <a:endParaRPr lang="en-GB"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1772816"/>
            <a:ext cx="4267200" cy="4320480"/>
          </a:xfrm>
          <a:prstGeom prst="rect">
            <a:avLst/>
          </a:prstGeom>
        </p:spPr>
      </p:pic>
    </p:spTree>
    <p:extLst>
      <p:ext uri="{BB962C8B-B14F-4D97-AF65-F5344CB8AC3E}">
        <p14:creationId xmlns:p14="http://schemas.microsoft.com/office/powerpoint/2010/main" val="27259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Team management</a:t>
            </a:r>
          </a:p>
        </p:txBody>
      </p:sp>
      <p:sp>
        <p:nvSpPr>
          <p:cNvPr id="6" name="Content Placeholder 5"/>
          <p:cNvSpPr>
            <a:spLocks noGrp="1"/>
          </p:cNvSpPr>
          <p:nvPr>
            <p:ph idx="1"/>
          </p:nvPr>
        </p:nvSpPr>
        <p:spPr/>
        <p:txBody>
          <a:bodyPr/>
          <a:lstStyle/>
          <a:p>
            <a:pPr>
              <a:buClr>
                <a:srgbClr val="FF0000"/>
              </a:buClr>
              <a:buFont typeface="Wingdings" panose="05000000000000000000" pitchFamily="2" charset="2"/>
              <a:buChar char="Ø"/>
            </a:pPr>
            <a:r>
              <a:rPr lang="en-GB" sz="2400" dirty="0">
                <a:latin typeface="Arial" panose="020B0604020202020204" pitchFamily="34" charset="0"/>
                <a:cs typeface="Arial" panose="020B0604020202020204" pitchFamily="34" charset="0"/>
              </a:rPr>
              <a:t>To ensure that all team members are working effectively and as a ‘team</a:t>
            </a:r>
            <a:r>
              <a:rPr lang="en-GB" sz="2400" dirty="0" smtClean="0">
                <a:latin typeface="Arial" panose="020B0604020202020204" pitchFamily="34" charset="0"/>
                <a:cs typeface="Arial" panose="020B0604020202020204" pitchFamily="34" charset="0"/>
              </a:rPr>
              <a:t>’ there has to be a full appraisal or review system in place which monitors individual performances.</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Regular team meetings must be held and must be open and transparent. </a:t>
            </a:r>
          </a:p>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Issues arising must be openly discussed and any team member who feels they require additional support or training must identify this to the group</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1673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200" dirty="0" smtClean="0">
                <a:latin typeface="Arial" panose="020B0604020202020204" pitchFamily="34" charset="0"/>
                <a:cs typeface="Arial" panose="020B0604020202020204" pitchFamily="34" charset="0"/>
              </a:rPr>
              <a:t>Roles and responsibilities</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1560" y="1763713"/>
            <a:ext cx="7772400" cy="4114800"/>
          </a:xfrm>
        </p:spPr>
        <p:txBody>
          <a:bodyPr/>
          <a:lstStyle/>
          <a:p>
            <a:pPr>
              <a:buClr>
                <a:srgbClr val="FF0000"/>
              </a:buClr>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Team members are usually identified through their </a:t>
            </a:r>
            <a:r>
              <a:rPr lang="en-GB" sz="2400" dirty="0">
                <a:latin typeface="Arial" panose="020B0604020202020204" pitchFamily="34" charset="0"/>
                <a:cs typeface="Arial" panose="020B0604020202020204" pitchFamily="34" charset="0"/>
              </a:rPr>
              <a:t>job titles, manager, team leader etc. This also denotes the type of roles and responsibilities attached to them</a:t>
            </a:r>
          </a:p>
          <a:p>
            <a:pPr>
              <a:buClr>
                <a:srgbClr val="FF0000"/>
              </a:buClr>
              <a:buFont typeface="Wingdings" panose="05000000000000000000" pitchFamily="2" charset="2"/>
              <a:buChar char="Ø"/>
            </a:pPr>
            <a:r>
              <a:rPr lang="en-GB" sz="2400" dirty="0">
                <a:latin typeface="Arial" panose="020B0604020202020204" pitchFamily="34" charset="0"/>
                <a:cs typeface="Arial" panose="020B0604020202020204" pitchFamily="34" charset="0"/>
              </a:rPr>
              <a:t>Some of the titles you may be familiar with are managers; deputy managers; shift leaders; support workers; social workers; domestic staff</a:t>
            </a:r>
          </a:p>
          <a:p>
            <a:pPr>
              <a:buClr>
                <a:srgbClr val="FF0000"/>
              </a:buClr>
              <a:buFont typeface="Wingdings" panose="05000000000000000000" pitchFamily="2" charset="2"/>
              <a:buChar char="Ø"/>
            </a:pPr>
            <a:r>
              <a:rPr lang="en-GB" sz="2400" dirty="0">
                <a:latin typeface="Arial" panose="020B0604020202020204" pitchFamily="34" charset="0"/>
                <a:cs typeface="Arial" panose="020B0604020202020204" pitchFamily="34" charset="0"/>
              </a:rPr>
              <a:t>Many care workers are awarded specific titles due to the level of qualification and experience they </a:t>
            </a:r>
            <a:r>
              <a:rPr lang="en-GB" sz="2400" dirty="0" smtClean="0">
                <a:latin typeface="Arial" panose="020B0604020202020204" pitchFamily="34" charset="0"/>
                <a:cs typeface="Arial" panose="020B0604020202020204" pitchFamily="34" charset="0"/>
              </a:rPr>
              <a:t>hold, usually higher qualified staff members earn promotion within the team allowing them to support others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70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Designs\Cactus.pot</Template>
  <TotalTime>588</TotalTime>
  <Words>902</Words>
  <Application>Microsoft Office PowerPoint</Application>
  <PresentationFormat>On-screen Show (4:3)</PresentationFormat>
  <Paragraphs>63</Paragraphs>
  <Slides>13</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Arial Narrow</vt:lpstr>
      <vt:lpstr>Times New Roman</vt:lpstr>
      <vt:lpstr>Wingdings</vt:lpstr>
      <vt:lpstr>Cactus</vt:lpstr>
      <vt:lpstr>Custom Design</vt:lpstr>
      <vt:lpstr>Participate in Teams to Benefit Children and Young People in  Residential Childcare </vt:lpstr>
      <vt:lpstr>Aims and objectives</vt:lpstr>
      <vt:lpstr>Understanding team work practice</vt:lpstr>
      <vt:lpstr>Effective team work practices</vt:lpstr>
      <vt:lpstr>Effective team work practices</vt:lpstr>
      <vt:lpstr>Team Dynamics</vt:lpstr>
      <vt:lpstr>Team work - Theories</vt:lpstr>
      <vt:lpstr>Team management</vt:lpstr>
      <vt:lpstr>Roles and responsibilities</vt:lpstr>
      <vt:lpstr>Team member abilities</vt:lpstr>
      <vt:lpstr>team work practices</vt:lpstr>
      <vt:lpstr>Roles and responsibilities</vt:lpstr>
      <vt:lpstr>Team member abilities</vt:lpstr>
    </vt:vector>
  </TitlesOfParts>
  <Company>Bowling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rod.hardy</dc:creator>
  <cp:lastModifiedBy>rodney hardy</cp:lastModifiedBy>
  <cp:revision>64</cp:revision>
  <cp:lastPrinted>1601-01-01T00:00:00Z</cp:lastPrinted>
  <dcterms:created xsi:type="dcterms:W3CDTF">2008-09-12T08:51:50Z</dcterms:created>
  <dcterms:modified xsi:type="dcterms:W3CDTF">2017-06-07T14:06:40Z</dcterms:modified>
</cp:coreProperties>
</file>