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notesMasterIdLst>
    <p:notesMasterId r:id="rId7"/>
  </p:notesMasterIdLst>
  <p:handoutMasterIdLst>
    <p:handoutMasterId r:id="rId8"/>
  </p:handoutMasterIdLst>
  <p:sldIdLst>
    <p:sldId id="259" r:id="rId3"/>
    <p:sldId id="260" r:id="rId4"/>
    <p:sldId id="261" r:id="rId5"/>
    <p:sldId id="262" r:id="rId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DDDDDD"/>
    <a:srgbClr val="3399FF"/>
    <a:srgbClr val="FFFF00"/>
    <a:srgbClr val="66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36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DCA540C3-F3E4-4918-A477-FF33CBBE6A4D}" type="slidenum">
              <a:rPr lang="en-GB" altLang="en-US"/>
              <a:pPr/>
              <a:t>‹#›</a:t>
            </a:fld>
            <a:endParaRPr lang="en-GB" altLang="en-US"/>
          </a:p>
        </p:txBody>
      </p:sp>
    </p:spTree>
    <p:extLst>
      <p:ext uri="{BB962C8B-B14F-4D97-AF65-F5344CB8AC3E}">
        <p14:creationId xmlns:p14="http://schemas.microsoft.com/office/powerpoint/2010/main" val="3842663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2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2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52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E94BB819-722E-4E0F-A737-304FCDA76EAD}" type="slidenum">
              <a:rPr lang="en-GB" altLang="en-US"/>
              <a:pPr/>
              <a:t>‹#›</a:t>
            </a:fld>
            <a:endParaRPr lang="en-GB" altLang="en-US"/>
          </a:p>
        </p:txBody>
      </p:sp>
    </p:spTree>
    <p:extLst>
      <p:ext uri="{BB962C8B-B14F-4D97-AF65-F5344CB8AC3E}">
        <p14:creationId xmlns:p14="http://schemas.microsoft.com/office/powerpoint/2010/main" val="11488932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1pPr>
    <a:lvl2pPr marL="4572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2pPr>
    <a:lvl3pPr marL="9144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3pPr>
    <a:lvl4pPr marL="13716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4pPr>
    <a:lvl5pPr marL="18288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F3392B-7BA5-4512-BAA1-F9F46DF56B2D}" type="slidenum">
              <a:rPr lang="en-GB" altLang="en-US"/>
              <a:pPr/>
              <a:t>1</a:t>
            </a:fld>
            <a:endParaRPr lang="en-GB" alt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10564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A3E4E87-EE8E-4487-9DE1-DC202566D978}" type="slidenum">
              <a:rPr lang="en-GB" altLang="en-US"/>
              <a:pPr/>
              <a:t>‹#›</a:t>
            </a:fld>
            <a:endParaRPr lang="en-GB" altLang="en-US"/>
          </a:p>
        </p:txBody>
      </p:sp>
    </p:spTree>
    <p:extLst>
      <p:ext uri="{BB962C8B-B14F-4D97-AF65-F5344CB8AC3E}">
        <p14:creationId xmlns:p14="http://schemas.microsoft.com/office/powerpoint/2010/main" val="3532528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1F3F4C85-BE7C-4B88-B1ED-5509E5EDD58A}" type="slidenum">
              <a:rPr lang="en-GB" altLang="en-US"/>
              <a:pPr/>
              <a:t>‹#›</a:t>
            </a:fld>
            <a:endParaRPr lang="en-GB" altLang="en-US"/>
          </a:p>
        </p:txBody>
      </p:sp>
    </p:spTree>
    <p:extLst>
      <p:ext uri="{BB962C8B-B14F-4D97-AF65-F5344CB8AC3E}">
        <p14:creationId xmlns:p14="http://schemas.microsoft.com/office/powerpoint/2010/main" val="2748962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4338" y="1052513"/>
            <a:ext cx="2051050" cy="5043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1052513"/>
            <a:ext cx="6002338" cy="5043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C6A8CD6-12F2-4153-BAE1-CAD5C140901F}" type="slidenum">
              <a:rPr lang="en-GB" altLang="en-US"/>
              <a:pPr/>
              <a:t>‹#›</a:t>
            </a:fld>
            <a:endParaRPr lang="en-GB" altLang="en-US"/>
          </a:p>
        </p:txBody>
      </p:sp>
    </p:spTree>
    <p:extLst>
      <p:ext uri="{BB962C8B-B14F-4D97-AF65-F5344CB8AC3E}">
        <p14:creationId xmlns:p14="http://schemas.microsoft.com/office/powerpoint/2010/main" val="796120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BBD1C8E-1C15-4DFA-8FAA-68272B42D5F0}" type="slidenum">
              <a:rPr lang="en-GB" altLang="en-US"/>
              <a:pPr/>
              <a:t>‹#›</a:t>
            </a:fld>
            <a:endParaRPr lang="en-GB" altLang="en-US"/>
          </a:p>
        </p:txBody>
      </p:sp>
    </p:spTree>
    <p:extLst>
      <p:ext uri="{BB962C8B-B14F-4D97-AF65-F5344CB8AC3E}">
        <p14:creationId xmlns:p14="http://schemas.microsoft.com/office/powerpoint/2010/main" val="2760084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1CA0E02-ED5F-4428-9FD1-0A2631871096}" type="slidenum">
              <a:rPr lang="en-GB" altLang="en-US"/>
              <a:pPr/>
              <a:t>‹#›</a:t>
            </a:fld>
            <a:endParaRPr lang="en-GB" altLang="en-US"/>
          </a:p>
        </p:txBody>
      </p:sp>
    </p:spTree>
    <p:extLst>
      <p:ext uri="{BB962C8B-B14F-4D97-AF65-F5344CB8AC3E}">
        <p14:creationId xmlns:p14="http://schemas.microsoft.com/office/powerpoint/2010/main" val="3242759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165CC648-C01E-411E-9FEA-C16AE4D8329C}" type="slidenum">
              <a:rPr lang="en-GB" altLang="en-US"/>
              <a:pPr/>
              <a:t>‹#›</a:t>
            </a:fld>
            <a:endParaRPr lang="en-GB" altLang="en-US"/>
          </a:p>
        </p:txBody>
      </p:sp>
    </p:spTree>
    <p:extLst>
      <p:ext uri="{BB962C8B-B14F-4D97-AF65-F5344CB8AC3E}">
        <p14:creationId xmlns:p14="http://schemas.microsoft.com/office/powerpoint/2010/main" val="246899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46019EE-7CE2-4EE7-A647-00D406D04BE6}" type="slidenum">
              <a:rPr lang="en-GB" altLang="en-US"/>
              <a:pPr/>
              <a:t>‹#›</a:t>
            </a:fld>
            <a:endParaRPr lang="en-GB" altLang="en-US"/>
          </a:p>
        </p:txBody>
      </p:sp>
    </p:spTree>
    <p:extLst>
      <p:ext uri="{BB962C8B-B14F-4D97-AF65-F5344CB8AC3E}">
        <p14:creationId xmlns:p14="http://schemas.microsoft.com/office/powerpoint/2010/main" val="709864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C9CA0339-1BA3-4649-9DD2-01E3066FA0E8}" type="slidenum">
              <a:rPr lang="en-GB" altLang="en-US"/>
              <a:pPr/>
              <a:t>‹#›</a:t>
            </a:fld>
            <a:endParaRPr lang="en-GB" altLang="en-US"/>
          </a:p>
        </p:txBody>
      </p:sp>
    </p:spTree>
    <p:extLst>
      <p:ext uri="{BB962C8B-B14F-4D97-AF65-F5344CB8AC3E}">
        <p14:creationId xmlns:p14="http://schemas.microsoft.com/office/powerpoint/2010/main" val="2924925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F1416DC1-F5C9-44E4-8478-179924BCDA14}" type="slidenum">
              <a:rPr lang="en-GB" altLang="en-US"/>
              <a:pPr/>
              <a:t>‹#›</a:t>
            </a:fld>
            <a:endParaRPr lang="en-GB" altLang="en-US"/>
          </a:p>
        </p:txBody>
      </p:sp>
    </p:spTree>
    <p:extLst>
      <p:ext uri="{BB962C8B-B14F-4D97-AF65-F5344CB8AC3E}">
        <p14:creationId xmlns:p14="http://schemas.microsoft.com/office/powerpoint/2010/main" val="30647393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0F8EB099-8419-41A6-8425-F1FD23CAB018}" type="slidenum">
              <a:rPr lang="en-GB" altLang="en-US"/>
              <a:pPr/>
              <a:t>‹#›</a:t>
            </a:fld>
            <a:endParaRPr lang="en-GB" altLang="en-US"/>
          </a:p>
        </p:txBody>
      </p:sp>
    </p:spTree>
    <p:extLst>
      <p:ext uri="{BB962C8B-B14F-4D97-AF65-F5344CB8AC3E}">
        <p14:creationId xmlns:p14="http://schemas.microsoft.com/office/powerpoint/2010/main" val="40483895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BEF6A110-4267-4735-8B3E-E8A634608F3D}" type="slidenum">
              <a:rPr lang="en-GB" altLang="en-US"/>
              <a:pPr/>
              <a:t>‹#›</a:t>
            </a:fld>
            <a:endParaRPr lang="en-GB" altLang="en-US"/>
          </a:p>
        </p:txBody>
      </p:sp>
    </p:spTree>
    <p:extLst>
      <p:ext uri="{BB962C8B-B14F-4D97-AF65-F5344CB8AC3E}">
        <p14:creationId xmlns:p14="http://schemas.microsoft.com/office/powerpoint/2010/main" val="274492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8008C46-F8B3-4370-86E9-1B6E12229174}" type="slidenum">
              <a:rPr lang="en-GB" altLang="en-US"/>
              <a:pPr/>
              <a:t>‹#›</a:t>
            </a:fld>
            <a:endParaRPr lang="en-GB" altLang="en-US"/>
          </a:p>
        </p:txBody>
      </p:sp>
    </p:spTree>
    <p:extLst>
      <p:ext uri="{BB962C8B-B14F-4D97-AF65-F5344CB8AC3E}">
        <p14:creationId xmlns:p14="http://schemas.microsoft.com/office/powerpoint/2010/main" val="4227110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2E6754F5-07F2-4722-B762-0FB2052F8D54}" type="slidenum">
              <a:rPr lang="en-GB" altLang="en-US"/>
              <a:pPr/>
              <a:t>‹#›</a:t>
            </a:fld>
            <a:endParaRPr lang="en-GB" altLang="en-US"/>
          </a:p>
        </p:txBody>
      </p:sp>
    </p:spTree>
    <p:extLst>
      <p:ext uri="{BB962C8B-B14F-4D97-AF65-F5344CB8AC3E}">
        <p14:creationId xmlns:p14="http://schemas.microsoft.com/office/powerpoint/2010/main" val="2509115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C9A6232-5409-41C7-BAAD-1F549F125E45}" type="slidenum">
              <a:rPr lang="en-GB" altLang="en-US"/>
              <a:pPr/>
              <a:t>‹#›</a:t>
            </a:fld>
            <a:endParaRPr lang="en-GB" altLang="en-US"/>
          </a:p>
        </p:txBody>
      </p:sp>
    </p:spTree>
    <p:extLst>
      <p:ext uri="{BB962C8B-B14F-4D97-AF65-F5344CB8AC3E}">
        <p14:creationId xmlns:p14="http://schemas.microsoft.com/office/powerpoint/2010/main" val="5681639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3E6BD2A-A8FB-4948-8E62-E9D61D421824}" type="slidenum">
              <a:rPr lang="en-GB" altLang="en-US"/>
              <a:pPr/>
              <a:t>‹#›</a:t>
            </a:fld>
            <a:endParaRPr lang="en-GB" altLang="en-US"/>
          </a:p>
        </p:txBody>
      </p:sp>
    </p:spTree>
    <p:extLst>
      <p:ext uri="{BB962C8B-B14F-4D97-AF65-F5344CB8AC3E}">
        <p14:creationId xmlns:p14="http://schemas.microsoft.com/office/powerpoint/2010/main" val="2366708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18060EFF-4107-4097-BA6C-283266743E5E}" type="slidenum">
              <a:rPr lang="en-GB" altLang="en-US"/>
              <a:pPr/>
              <a:t>‹#›</a:t>
            </a:fld>
            <a:endParaRPr lang="en-GB" altLang="en-US"/>
          </a:p>
        </p:txBody>
      </p:sp>
    </p:spTree>
    <p:extLst>
      <p:ext uri="{BB962C8B-B14F-4D97-AF65-F5344CB8AC3E}">
        <p14:creationId xmlns:p14="http://schemas.microsoft.com/office/powerpoint/2010/main" val="1566749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A76F26D-91EC-428A-ADBA-0CE4904B6D76}" type="slidenum">
              <a:rPr lang="en-GB" altLang="en-US"/>
              <a:pPr/>
              <a:t>‹#›</a:t>
            </a:fld>
            <a:endParaRPr lang="en-GB" altLang="en-US"/>
          </a:p>
        </p:txBody>
      </p:sp>
    </p:spTree>
    <p:extLst>
      <p:ext uri="{BB962C8B-B14F-4D97-AF65-F5344CB8AC3E}">
        <p14:creationId xmlns:p14="http://schemas.microsoft.com/office/powerpoint/2010/main" val="258841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0D586EBA-97E1-49DB-82AA-579094884134}" type="slidenum">
              <a:rPr lang="en-GB" altLang="en-US"/>
              <a:pPr/>
              <a:t>‹#›</a:t>
            </a:fld>
            <a:endParaRPr lang="en-GB" altLang="en-US"/>
          </a:p>
        </p:txBody>
      </p:sp>
    </p:spTree>
    <p:extLst>
      <p:ext uri="{BB962C8B-B14F-4D97-AF65-F5344CB8AC3E}">
        <p14:creationId xmlns:p14="http://schemas.microsoft.com/office/powerpoint/2010/main" val="295324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CC995B0-E1F2-4889-A124-8D03165DE547}" type="slidenum">
              <a:rPr lang="en-GB" altLang="en-US"/>
              <a:pPr/>
              <a:t>‹#›</a:t>
            </a:fld>
            <a:endParaRPr lang="en-GB" altLang="en-US"/>
          </a:p>
        </p:txBody>
      </p:sp>
    </p:spTree>
    <p:extLst>
      <p:ext uri="{BB962C8B-B14F-4D97-AF65-F5344CB8AC3E}">
        <p14:creationId xmlns:p14="http://schemas.microsoft.com/office/powerpoint/2010/main" val="133977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EB1C401C-78AE-4E82-8892-CCEB9E514547}" type="slidenum">
              <a:rPr lang="en-GB" altLang="en-US"/>
              <a:pPr/>
              <a:t>‹#›</a:t>
            </a:fld>
            <a:endParaRPr lang="en-GB" altLang="en-US"/>
          </a:p>
        </p:txBody>
      </p:sp>
    </p:spTree>
    <p:extLst>
      <p:ext uri="{BB962C8B-B14F-4D97-AF65-F5344CB8AC3E}">
        <p14:creationId xmlns:p14="http://schemas.microsoft.com/office/powerpoint/2010/main" val="380966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BAF33794-521C-42CD-BA87-BBD01B98BC09}" type="slidenum">
              <a:rPr lang="en-GB" altLang="en-US"/>
              <a:pPr/>
              <a:t>‹#›</a:t>
            </a:fld>
            <a:endParaRPr lang="en-GB" altLang="en-US"/>
          </a:p>
        </p:txBody>
      </p:sp>
    </p:spTree>
    <p:extLst>
      <p:ext uri="{BB962C8B-B14F-4D97-AF65-F5344CB8AC3E}">
        <p14:creationId xmlns:p14="http://schemas.microsoft.com/office/powerpoint/2010/main" val="156272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F7457B8-4CE3-4ED7-9A87-606A5FAC5DB2}" type="slidenum">
              <a:rPr lang="en-GB" altLang="en-US"/>
              <a:pPr/>
              <a:t>‹#›</a:t>
            </a:fld>
            <a:endParaRPr lang="en-GB" altLang="en-US"/>
          </a:p>
        </p:txBody>
      </p:sp>
    </p:spTree>
    <p:extLst>
      <p:ext uri="{BB962C8B-B14F-4D97-AF65-F5344CB8AC3E}">
        <p14:creationId xmlns:p14="http://schemas.microsoft.com/office/powerpoint/2010/main" val="389601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23433" name="Rectangle 905"/>
          <p:cNvSpPr>
            <a:spLocks noGrp="1" noChangeArrowheads="1"/>
          </p:cNvSpPr>
          <p:nvPr>
            <p:ph type="title"/>
          </p:nvPr>
        </p:nvSpPr>
        <p:spPr bwMode="auto">
          <a:xfrm>
            <a:off x="1042988" y="1052513"/>
            <a:ext cx="77724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3434" name="Rectangle 906"/>
          <p:cNvSpPr>
            <a:spLocks noGrp="1" noChangeArrowheads="1"/>
          </p:cNvSpPr>
          <p:nvPr>
            <p:ph type="body" idx="1"/>
          </p:nvPr>
        </p:nvSpPr>
        <p:spPr bwMode="auto">
          <a:xfrm>
            <a:off x="609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3435" name="Rectangle 90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ltLang="en-US"/>
          </a:p>
        </p:txBody>
      </p:sp>
      <p:sp>
        <p:nvSpPr>
          <p:cNvPr id="23436" name="Rectangle 90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ltLang="en-US"/>
          </a:p>
        </p:txBody>
      </p:sp>
      <p:sp>
        <p:nvSpPr>
          <p:cNvPr id="23437" name="Rectangle 90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5FACDE44-CEA7-4681-A7DF-756A25280BDB}" type="slidenum">
              <a:rPr lang="en-GB" altLang="en-US"/>
              <a:pPr/>
              <a:t>‹#›</a:t>
            </a:fld>
            <a:endParaRPr lang="en-GB" altLang="en-US"/>
          </a:p>
        </p:txBody>
      </p:sp>
      <p:pic>
        <p:nvPicPr>
          <p:cNvPr id="23448" name="Picture 920"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23449" name="Text Box 921"/>
          <p:cNvSpPr txBox="1">
            <a:spLocks noChangeArrowheads="1"/>
          </p:cNvSpPr>
          <p:nvPr userDrawn="1"/>
        </p:nvSpPr>
        <p:spPr bwMode="auto">
          <a:xfrm>
            <a:off x="468313" y="188913"/>
            <a:ext cx="3598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pic>
        <p:nvPicPr>
          <p:cNvPr id="23453" name="Picture 925" descr="FW Solutions 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205663" y="6188075"/>
            <a:ext cx="1938337" cy="6699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p:titleStyle>
    <p:bodyStyle>
      <a:lvl1pPr marL="342900" indent="-342900" algn="l" rtl="0" fontAlgn="base">
        <a:spcBef>
          <a:spcPct val="20000"/>
        </a:spcBef>
        <a:spcAft>
          <a:spcPct val="0"/>
        </a:spcAft>
        <a:buBlip>
          <a:blip r:embed="rId15"/>
        </a:buBlip>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36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36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Narrow" panose="020B0606020202030204" pitchFamily="34" charset="0"/>
              </a:defRPr>
            </a:lvl1pPr>
          </a:lstStyle>
          <a:p>
            <a:endParaRPr lang="en-GB" altLang="en-US"/>
          </a:p>
        </p:txBody>
      </p:sp>
      <p:sp>
        <p:nvSpPr>
          <p:cNvPr id="136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Narrow" panose="020B0606020202030204" pitchFamily="34" charset="0"/>
              </a:defRPr>
            </a:lvl1pPr>
          </a:lstStyle>
          <a:p>
            <a:endParaRPr lang="en-GB" altLang="en-US"/>
          </a:p>
        </p:txBody>
      </p:sp>
      <p:sp>
        <p:nvSpPr>
          <p:cNvPr id="136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Narrow" panose="020B0606020202030204" pitchFamily="34" charset="0"/>
              </a:defRPr>
            </a:lvl1pPr>
          </a:lstStyle>
          <a:p>
            <a:fld id="{16845B18-19D4-4F34-94A3-69FFE5206D16}" type="slidenum">
              <a:rPr lang="en-GB" altLang="en-US"/>
              <a:pPr/>
              <a:t>‹#›</a:t>
            </a:fld>
            <a:endParaRPr lang="en-GB" altLang="en-US"/>
          </a:p>
        </p:txBody>
      </p:sp>
      <p:pic>
        <p:nvPicPr>
          <p:cNvPr id="136199" name="Picture 7"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136200" name="Text Box 8"/>
          <p:cNvSpPr txBox="1">
            <a:spLocks noChangeArrowheads="1"/>
          </p:cNvSpPr>
          <p:nvPr userDrawn="1"/>
        </p:nvSpPr>
        <p:spPr bwMode="auto">
          <a:xfrm>
            <a:off x="323850" y="115888"/>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ctrTitle"/>
          </p:nvPr>
        </p:nvSpPr>
        <p:spPr>
          <a:xfrm>
            <a:off x="1143000" y="1122363"/>
            <a:ext cx="6858000" cy="866477"/>
          </a:xfrm>
        </p:spPr>
        <p:txBody>
          <a:bodyPr anchor="ctr"/>
          <a:lstStyle/>
          <a:p>
            <a:r>
              <a:rPr lang="en-GB" altLang="en-US" sz="2800" dirty="0" smtClean="0">
                <a:latin typeface="Arial" panose="020B0604020202020204" pitchFamily="34" charset="0"/>
                <a:cs typeface="Arial" panose="020B0604020202020204" pitchFamily="34" charset="0"/>
              </a:rPr>
              <a:t>The Principles of Residential Childcare</a:t>
            </a:r>
            <a:endParaRPr lang="en-GB" altLang="en-US" sz="2800" dirty="0">
              <a:latin typeface="Arial" panose="020B0604020202020204" pitchFamily="34" charset="0"/>
              <a:cs typeface="Arial" panose="020B0604020202020204" pitchFamily="34" charset="0"/>
            </a:endParaRPr>
          </a:p>
        </p:txBody>
      </p:sp>
      <p:sp>
        <p:nvSpPr>
          <p:cNvPr id="2" name="Subtitle 1"/>
          <p:cNvSpPr>
            <a:spLocks noGrp="1"/>
          </p:cNvSpPr>
          <p:nvPr>
            <p:ph type="subTitle" idx="1"/>
          </p:nvPr>
        </p:nvSpPr>
        <p:spPr>
          <a:xfrm>
            <a:off x="4355976" y="3212976"/>
            <a:ext cx="4265712" cy="792088"/>
          </a:xfrm>
        </p:spPr>
        <p:txBody>
          <a:bodyPr/>
          <a:lstStyle/>
          <a:p>
            <a:r>
              <a:rPr lang="en-GB" dirty="0" smtClean="0"/>
              <a:t>Links to All Units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rial" panose="020B0604020202020204" pitchFamily="34" charset="0"/>
                <a:cs typeface="Arial" panose="020B0604020202020204" pitchFamily="34" charset="0"/>
              </a:rPr>
              <a:t>The Principles</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Children in residential care should be loved, happy, healthy, safe from harm and able to develop, thrive and fulfil their </a:t>
            </a:r>
            <a:r>
              <a:rPr lang="en-GB" sz="2000" dirty="0" smtClean="0">
                <a:latin typeface="Arial" panose="020B0604020202020204" pitchFamily="34" charset="0"/>
                <a:cs typeface="Arial" panose="020B0604020202020204" pitchFamily="34" charset="0"/>
              </a:rPr>
              <a:t>potential.</a:t>
            </a: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Residential </a:t>
            </a:r>
            <a:r>
              <a:rPr lang="en-GB" sz="2000" dirty="0">
                <a:latin typeface="Arial" panose="020B0604020202020204" pitchFamily="34" charset="0"/>
                <a:cs typeface="Arial" panose="020B0604020202020204" pitchFamily="34" charset="0"/>
              </a:rPr>
              <a:t>care should value and nurture each child and young person as an individual with talents, strengths and capabilities that can develop over </a:t>
            </a:r>
            <a:r>
              <a:rPr lang="en-GB" sz="2000" dirty="0" smtClean="0">
                <a:latin typeface="Arial" panose="020B0604020202020204" pitchFamily="34" charset="0"/>
                <a:cs typeface="Arial" panose="020B0604020202020204" pitchFamily="34" charset="0"/>
              </a:rPr>
              <a:t>time.</a:t>
            </a: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Residential </a:t>
            </a:r>
            <a:r>
              <a:rPr lang="en-GB" sz="2000" dirty="0">
                <a:latin typeface="Arial" panose="020B0604020202020204" pitchFamily="34" charset="0"/>
                <a:cs typeface="Arial" panose="020B0604020202020204" pitchFamily="34" charset="0"/>
              </a:rPr>
              <a:t>care should build positive relationships; establishing strong bonds with children and young people on the basis of jointly undertaken activities, shared daily life, domestic and non-domestic routines and established boundaries of acceptable behaviour</a:t>
            </a:r>
            <a:r>
              <a:rPr lang="en-GB" sz="2000" dirty="0" smtClean="0">
                <a:latin typeface="Arial" panose="020B0604020202020204" pitchFamily="34" charset="0"/>
                <a:cs typeface="Arial" panose="020B0604020202020204" pitchFamily="34" charset="0"/>
              </a:rPr>
              <a:t>.</a:t>
            </a:r>
          </a:p>
          <a:p>
            <a:pPr>
              <a:buClr>
                <a:srgbClr val="FF0000"/>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Residential care should be ambitious, nurturing young people's school learning and out-of-school learning and ambitions for their future.</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8605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The </a:t>
            </a:r>
            <a:r>
              <a:rPr lang="en-GB" sz="3200" dirty="0">
                <a:latin typeface="Arial" panose="020B0604020202020204" pitchFamily="34" charset="0"/>
                <a:cs typeface="Arial" panose="020B0604020202020204" pitchFamily="34" charset="0"/>
              </a:rPr>
              <a:t>Principles-Cont’d</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Residential care should be attentive to need, attending to young people's emotional, mental and physical health needs, such as repairing earlier damage to self-esteem and supporting friendships</a:t>
            </a:r>
            <a:r>
              <a:rPr lang="en-GB" sz="2000" dirty="0" smtClean="0">
                <a:latin typeface="Arial" panose="020B0604020202020204" pitchFamily="34" charset="0"/>
                <a:cs typeface="Arial" panose="020B0604020202020204" pitchFamily="34" charset="0"/>
              </a:rPr>
              <a:t>.</a:t>
            </a:r>
          </a:p>
          <a:p>
            <a:pPr marL="0" indent="0">
              <a:buClr>
                <a:srgbClr val="FF0000"/>
              </a:buClr>
              <a:buNone/>
            </a:pPr>
            <a:endParaRPr lang="en-GB" sz="20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Residential care should be outward facing, working with the wider system of professionals for each child, and with children and young people's families and communities of origin to sustain links and understand past problems.</a:t>
            </a:r>
          </a:p>
        </p:txBody>
      </p:sp>
    </p:spTree>
    <p:extLst>
      <p:ext uri="{BB962C8B-B14F-4D97-AF65-F5344CB8AC3E}">
        <p14:creationId xmlns:p14="http://schemas.microsoft.com/office/powerpoint/2010/main" val="2458598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The Principles-Cont’d</a:t>
            </a:r>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Residential care homes should have high expectations of staff as committed members of a team, as decision makers, as activity leaders, and engaged in on-going learning about their role and the children, young people and families they work with. </a:t>
            </a:r>
            <a:endParaRPr lang="en-GB" sz="2000" dirty="0" smtClean="0">
              <a:latin typeface="Arial" panose="020B0604020202020204" pitchFamily="34" charset="0"/>
              <a:cs typeface="Arial" panose="020B0604020202020204" pitchFamily="34" charset="0"/>
            </a:endParaRPr>
          </a:p>
          <a:p>
            <a:pPr marL="0" indent="0">
              <a:buClr>
                <a:srgbClr val="FF0000"/>
              </a:buClr>
              <a:buNone/>
            </a:pPr>
            <a:endParaRPr lang="en-GB" sz="20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Residential care should provide a safe and stimulating environment in high-quality buildings, spaces that support nurture and privacy as well as common spaces, and spaces to be active. 	</a:t>
            </a:r>
          </a:p>
          <a:p>
            <a:endParaRPr lang="en-GB" dirty="0"/>
          </a:p>
        </p:txBody>
      </p:sp>
    </p:spTree>
    <p:extLst>
      <p:ext uri="{BB962C8B-B14F-4D97-AF65-F5344CB8AC3E}">
        <p14:creationId xmlns:p14="http://schemas.microsoft.com/office/powerpoint/2010/main" val="1898031922"/>
      </p:ext>
    </p:extLst>
  </p:cSld>
  <p:clrMapOvr>
    <a:masterClrMapping/>
  </p:clrMapOvr>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81</TotalTime>
  <Words>269</Words>
  <Application>Microsoft Office PowerPoint</Application>
  <PresentationFormat>On-screen Show (4:3)</PresentationFormat>
  <Paragraphs>16</Paragraphs>
  <Slides>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Arial Narrow</vt:lpstr>
      <vt:lpstr>Times New Roman</vt:lpstr>
      <vt:lpstr>Wingdings</vt:lpstr>
      <vt:lpstr>Cactus</vt:lpstr>
      <vt:lpstr>Custom Design</vt:lpstr>
      <vt:lpstr>The Principles of Residential Childcare</vt:lpstr>
      <vt:lpstr>The Principles</vt:lpstr>
      <vt:lpstr>The Principles-Cont’d</vt:lpstr>
      <vt:lpstr>The Principles-Cont’d</vt:lpstr>
    </vt:vector>
  </TitlesOfParts>
  <Company>Bowling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rod.hardy</dc:creator>
  <cp:lastModifiedBy>rodney hardy</cp:lastModifiedBy>
  <cp:revision>22</cp:revision>
  <cp:lastPrinted>1601-01-01T00:00:00Z</cp:lastPrinted>
  <dcterms:created xsi:type="dcterms:W3CDTF">2008-09-12T08:51:50Z</dcterms:created>
  <dcterms:modified xsi:type="dcterms:W3CDTF">2016-07-06T12:35:16Z</dcterms:modified>
</cp:coreProperties>
</file>