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29"/>
  </p:notesMasterIdLst>
  <p:handoutMasterIdLst>
    <p:handoutMasterId r:id="rId30"/>
  </p:handoutMasterIdLst>
  <p:sldIdLst>
    <p:sldId id="259" r:id="rId3"/>
    <p:sldId id="275" r:id="rId4"/>
    <p:sldId id="276" r:id="rId5"/>
    <p:sldId id="277" r:id="rId6"/>
    <p:sldId id="280" r:id="rId7"/>
    <p:sldId id="281" r:id="rId8"/>
    <p:sldId id="284" r:id="rId9"/>
    <p:sldId id="287" r:id="rId10"/>
    <p:sldId id="288" r:id="rId11"/>
    <p:sldId id="289" r:id="rId12"/>
    <p:sldId id="290" r:id="rId13"/>
    <p:sldId id="291" r:id="rId14"/>
    <p:sldId id="292" r:id="rId15"/>
    <p:sldId id="293" r:id="rId16"/>
    <p:sldId id="294" r:id="rId17"/>
    <p:sldId id="296" r:id="rId18"/>
    <p:sldId id="297" r:id="rId19"/>
    <p:sldId id="298" r:id="rId20"/>
    <p:sldId id="304" r:id="rId21"/>
    <p:sldId id="305" r:id="rId22"/>
    <p:sldId id="306" r:id="rId23"/>
    <p:sldId id="307" r:id="rId24"/>
    <p:sldId id="308" r:id="rId25"/>
    <p:sldId id="310" r:id="rId26"/>
    <p:sldId id="312" r:id="rId27"/>
    <p:sldId id="313" r:id="rId2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DDDDDD"/>
    <a:srgbClr val="3399FF"/>
    <a:srgbClr val="FFFF00"/>
    <a:srgbClr val="66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56" autoAdjust="0"/>
  </p:normalViewPr>
  <p:slideViewPr>
    <p:cSldViewPr>
      <p:cViewPr varScale="1">
        <p:scale>
          <a:sx n="80" d="100"/>
          <a:sy n="80" d="100"/>
        </p:scale>
        <p:origin x="5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Narrow" panose="020B0606020202030204" pitchFamily="34" charset="0"/>
              </a:defRPr>
            </a:lvl1pPr>
          </a:lstStyle>
          <a:p>
            <a:endParaRPr lang="en-GB" altLang="en-US"/>
          </a:p>
        </p:txBody>
      </p:sp>
      <p:sp>
        <p:nvSpPr>
          <p:cNvPr id="153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Narrow" panose="020B0606020202030204" pitchFamily="34" charset="0"/>
              </a:defRPr>
            </a:lvl1pPr>
          </a:lstStyle>
          <a:p>
            <a:endParaRPr lang="en-GB" altLang="en-US"/>
          </a:p>
        </p:txBody>
      </p:sp>
      <p:sp>
        <p:nvSpPr>
          <p:cNvPr id="153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Narrow" panose="020B0606020202030204" pitchFamily="34" charset="0"/>
              </a:defRPr>
            </a:lvl1pPr>
          </a:lstStyle>
          <a:p>
            <a:endParaRPr lang="en-GB" altLang="en-US"/>
          </a:p>
        </p:txBody>
      </p:sp>
      <p:sp>
        <p:nvSpPr>
          <p:cNvPr id="153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Narrow" panose="020B0606020202030204" pitchFamily="34" charset="0"/>
              </a:defRPr>
            </a:lvl1pPr>
          </a:lstStyle>
          <a:p>
            <a:fld id="{930F6A67-C3D1-47C3-B8DB-54DCB0A9EBD9}" type="slidenum">
              <a:rPr lang="en-GB" altLang="en-US"/>
              <a:pPr/>
              <a:t>‹#›</a:t>
            </a:fld>
            <a:endParaRPr lang="en-GB" altLang="en-US"/>
          </a:p>
        </p:txBody>
      </p:sp>
    </p:spTree>
    <p:extLst>
      <p:ext uri="{BB962C8B-B14F-4D97-AF65-F5344CB8AC3E}">
        <p14:creationId xmlns:p14="http://schemas.microsoft.com/office/powerpoint/2010/main" val="1019374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Narrow" panose="020B0606020202030204" pitchFamily="34" charset="0"/>
              </a:defRPr>
            </a:lvl1pPr>
          </a:lstStyle>
          <a:p>
            <a:endParaRPr lang="en-GB" altLang="en-US"/>
          </a:p>
        </p:txBody>
      </p:sp>
      <p:sp>
        <p:nvSpPr>
          <p:cNvPr id="152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Narrow" panose="020B0606020202030204" pitchFamily="34" charset="0"/>
              </a:defRPr>
            </a:lvl1pPr>
          </a:lstStyle>
          <a:p>
            <a:endParaRPr lang="en-GB" alt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Narrow" panose="020B0606020202030204" pitchFamily="34" charset="0"/>
              </a:defRPr>
            </a:lvl1pPr>
          </a:lstStyle>
          <a:p>
            <a:endParaRPr lang="en-GB" altLang="en-US"/>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Narrow" panose="020B0606020202030204" pitchFamily="34" charset="0"/>
              </a:defRPr>
            </a:lvl1pPr>
          </a:lstStyle>
          <a:p>
            <a:fld id="{920E2A82-725C-4F88-9C41-B4DAF8D8D6BA}" type="slidenum">
              <a:rPr lang="en-GB" altLang="en-US"/>
              <a:pPr/>
              <a:t>‹#›</a:t>
            </a:fld>
            <a:endParaRPr lang="en-GB" altLang="en-US"/>
          </a:p>
        </p:txBody>
      </p:sp>
    </p:spTree>
    <p:extLst>
      <p:ext uri="{BB962C8B-B14F-4D97-AF65-F5344CB8AC3E}">
        <p14:creationId xmlns:p14="http://schemas.microsoft.com/office/powerpoint/2010/main" val="171824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1pPr>
    <a:lvl2pPr marL="457200"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2pPr>
    <a:lvl3pPr marL="914400"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3pPr>
    <a:lvl4pPr marL="1371600"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4pPr>
    <a:lvl5pPr marL="1828800" algn="l" rtl="0" fontAlgn="base">
      <a:spcBef>
        <a:spcPct val="30000"/>
      </a:spcBef>
      <a:spcAft>
        <a:spcPct val="0"/>
      </a:spcAft>
      <a:defRPr kumimoji="1"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4D186-0B90-4273-82E8-58D2C4BE07DB}" type="slidenum">
              <a:rPr lang="en-GB" altLang="en-US"/>
              <a:pPr/>
              <a:t>1</a:t>
            </a:fld>
            <a:endParaRPr lang="en-GB"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420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Fundamental to the social pedagogical perspective is our recognition of and regard for each person's human dignity and a concept of children, young people, and all other people, as rich - rich in potential and possibilities, rich in ideas and ways that they can make a difference to our society. So it's about individual agency, about seeing a diamond where others might only see a rock. And it's about helping to make that diamond shine bright. Because, when we enable every member of society to unfold their potential, to bring out their richness and to support others to do the same, we create a more equal, inclusive and thriving community. This wider concern with social inclusion and social justice is therefore reflected in every relationship we build in practice, whether that's the neighbours of a children's home, the teacher of a foster child, or the parents of a young person. </a:t>
            </a:r>
          </a:p>
        </p:txBody>
      </p:sp>
      <p:sp>
        <p:nvSpPr>
          <p:cNvPr id="4" name="Slide Number Placeholder 3"/>
          <p:cNvSpPr>
            <a:spLocks noGrp="1"/>
          </p:cNvSpPr>
          <p:nvPr>
            <p:ph type="sldNum" sz="quarter" idx="10"/>
          </p:nvPr>
        </p:nvSpPr>
        <p:spPr/>
        <p:txBody>
          <a:bodyPr/>
          <a:lstStyle/>
          <a:p>
            <a:fld id="{065F2570-929A-455B-B930-D502E8CA3A70}" type="slidenum">
              <a:rPr lang="en-GB" smtClean="0"/>
              <a:pPr/>
              <a:t>6</a:t>
            </a:fld>
            <a:endParaRPr lang="en-GB"/>
          </a:p>
        </p:txBody>
      </p:sp>
    </p:spTree>
    <p:extLst>
      <p:ext uri="{BB962C8B-B14F-4D97-AF65-F5344CB8AC3E}">
        <p14:creationId xmlns:p14="http://schemas.microsoft.com/office/powerpoint/2010/main" val="113725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Within a social pedagogical context, we often refer to </a:t>
            </a:r>
            <a:r>
              <a:rPr lang="en-GB" sz="1200" kern="1200" dirty="0" err="1" smtClean="0">
                <a:solidFill>
                  <a:schemeClr val="tx1"/>
                </a:solidFill>
                <a:latin typeface="+mn-lt"/>
                <a:ea typeface="+mn-ea"/>
                <a:cs typeface="+mn-cs"/>
              </a:rPr>
              <a:t>Haltung</a:t>
            </a:r>
            <a:r>
              <a:rPr lang="en-GB" sz="1200" kern="1200" dirty="0" smtClean="0">
                <a:solidFill>
                  <a:schemeClr val="tx1"/>
                </a:solidFill>
                <a:latin typeface="+mn-lt"/>
                <a:ea typeface="+mn-ea"/>
                <a:cs typeface="+mn-cs"/>
              </a:rPr>
              <a:t>, which roughly translates as congruence. It means the way we guide our actions by our beliefs and values. One example at highlights this comes from a Danish children's home. In all of the Danish homes I've been to, the pedagogues always talk about children's parents in very positive terms and highlight the ways in which parents try to be there for their children and how the pedagogues aim to support these relationships. This isn't just empty rhetoric but a genuine belief. So when a mother of one of the young people at this children's home turned up drunk at her son's birthday party, rather than sending her away and suggesting that showing up drunk on such an important day was completely inappropriate, they invited her into the kitchen and made her a cup of strong coffee to sober her up before joining the party. They saw the effort she had made in coming, the fact that she had remembered and the benefit it could have in her relationship with her son. And they found a way of translating their values and principles into action. That's </a:t>
            </a:r>
            <a:r>
              <a:rPr lang="en-GB" sz="1200" kern="1200" dirty="0" err="1" smtClean="0">
                <a:solidFill>
                  <a:schemeClr val="tx1"/>
                </a:solidFill>
                <a:latin typeface="+mn-lt"/>
                <a:ea typeface="+mn-ea"/>
                <a:cs typeface="+mn-cs"/>
              </a:rPr>
              <a:t>Haltung</a:t>
            </a:r>
            <a:r>
              <a:rPr lang="en-GB" sz="1200" kern="1200" dirty="0" smtClean="0">
                <a:solidFill>
                  <a:schemeClr val="tx1"/>
                </a:solidFill>
                <a:latin typeface="+mn-lt"/>
                <a:ea typeface="+mn-ea"/>
                <a:cs typeface="+mn-cs"/>
              </a:rPr>
              <a:t> epitomised.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example also illustrates one principle that, in my view, characterises social pedagogical practice: behind every behaviour lies a positive unmet need. It's actually one of the fundamental principles of nonviolent communication, which Marshall Rosenberg developed. And it serves as a guiding star for social pedagogical relationships. It encourages us to search for potential, to help a young person - or, as in the example, a mother - find ways of meeting their positive unmet need. It demands that we see the person for who they are and who they could be, not for what they might have done or might do. Nonviolent communication seeks to create an environment in which we can connect as equal human beings, in which we can relate to each other without judging each other and instead empathise with each other, understand the emotions and needs that we have.</a:t>
            </a:r>
          </a:p>
        </p:txBody>
      </p:sp>
      <p:sp>
        <p:nvSpPr>
          <p:cNvPr id="4" name="Slide Number Placeholder 3"/>
          <p:cNvSpPr>
            <a:spLocks noGrp="1"/>
          </p:cNvSpPr>
          <p:nvPr>
            <p:ph type="sldNum" sz="quarter" idx="10"/>
          </p:nvPr>
        </p:nvSpPr>
        <p:spPr/>
        <p:txBody>
          <a:bodyPr/>
          <a:lstStyle/>
          <a:p>
            <a:fld id="{065F2570-929A-455B-B930-D502E8CA3A70}" type="slidenum">
              <a:rPr lang="en-GB" smtClean="0"/>
              <a:pPr/>
              <a:t>21</a:t>
            </a:fld>
            <a:endParaRPr lang="en-GB"/>
          </a:p>
        </p:txBody>
      </p:sp>
    </p:spTree>
    <p:extLst>
      <p:ext uri="{BB962C8B-B14F-4D97-AF65-F5344CB8AC3E}">
        <p14:creationId xmlns:p14="http://schemas.microsoft.com/office/powerpoint/2010/main" val="284359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3B59210-5540-4F72-AD24-40617430896F}" type="slidenum">
              <a:rPr lang="en-GB" altLang="en-US"/>
              <a:pPr/>
              <a:t>‹#›</a:t>
            </a:fld>
            <a:endParaRPr lang="en-GB" altLang="en-US"/>
          </a:p>
        </p:txBody>
      </p:sp>
    </p:spTree>
    <p:extLst>
      <p:ext uri="{BB962C8B-B14F-4D97-AF65-F5344CB8AC3E}">
        <p14:creationId xmlns:p14="http://schemas.microsoft.com/office/powerpoint/2010/main" val="380043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D180281-86DD-465F-9559-5F7BC8C00E41}" type="slidenum">
              <a:rPr lang="en-GB" altLang="en-US"/>
              <a:pPr/>
              <a:t>‹#›</a:t>
            </a:fld>
            <a:endParaRPr lang="en-GB" altLang="en-US"/>
          </a:p>
        </p:txBody>
      </p:sp>
    </p:spTree>
    <p:extLst>
      <p:ext uri="{BB962C8B-B14F-4D97-AF65-F5344CB8AC3E}">
        <p14:creationId xmlns:p14="http://schemas.microsoft.com/office/powerpoint/2010/main" val="67315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052513"/>
            <a:ext cx="2051050" cy="50434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052513"/>
            <a:ext cx="6002338" cy="5043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1A79785-9666-4A51-BA5C-B4C6E3D6958E}" type="slidenum">
              <a:rPr lang="en-GB" altLang="en-US"/>
              <a:pPr/>
              <a:t>‹#›</a:t>
            </a:fld>
            <a:endParaRPr lang="en-GB" altLang="en-US"/>
          </a:p>
        </p:txBody>
      </p:sp>
    </p:spTree>
    <p:extLst>
      <p:ext uri="{BB962C8B-B14F-4D97-AF65-F5344CB8AC3E}">
        <p14:creationId xmlns:p14="http://schemas.microsoft.com/office/powerpoint/2010/main" val="4133835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BA31A2E-3B41-4D2C-9761-64D390D45CB3}" type="slidenum">
              <a:rPr lang="en-GB" altLang="en-US"/>
              <a:pPr/>
              <a:t>‹#›</a:t>
            </a:fld>
            <a:endParaRPr lang="en-GB" altLang="en-US"/>
          </a:p>
        </p:txBody>
      </p:sp>
    </p:spTree>
    <p:extLst>
      <p:ext uri="{BB962C8B-B14F-4D97-AF65-F5344CB8AC3E}">
        <p14:creationId xmlns:p14="http://schemas.microsoft.com/office/powerpoint/2010/main" val="2783382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F4D9652-756C-459E-ACB6-1A720F2FB39E}" type="slidenum">
              <a:rPr lang="en-GB" altLang="en-US"/>
              <a:pPr/>
              <a:t>‹#›</a:t>
            </a:fld>
            <a:endParaRPr lang="en-GB" altLang="en-US"/>
          </a:p>
        </p:txBody>
      </p:sp>
    </p:spTree>
    <p:extLst>
      <p:ext uri="{BB962C8B-B14F-4D97-AF65-F5344CB8AC3E}">
        <p14:creationId xmlns:p14="http://schemas.microsoft.com/office/powerpoint/2010/main" val="41363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EAD250E-1FBB-488F-98FA-E1FA3ABBEC66}" type="slidenum">
              <a:rPr lang="en-GB" altLang="en-US"/>
              <a:pPr/>
              <a:t>‹#›</a:t>
            </a:fld>
            <a:endParaRPr lang="en-GB" altLang="en-US"/>
          </a:p>
        </p:txBody>
      </p:sp>
    </p:spTree>
    <p:extLst>
      <p:ext uri="{BB962C8B-B14F-4D97-AF65-F5344CB8AC3E}">
        <p14:creationId xmlns:p14="http://schemas.microsoft.com/office/powerpoint/2010/main" val="3539244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AA3D4AD-D15E-4FBB-BDAE-BCAC4EA02F7A}" type="slidenum">
              <a:rPr lang="en-GB" altLang="en-US"/>
              <a:pPr/>
              <a:t>‹#›</a:t>
            </a:fld>
            <a:endParaRPr lang="en-GB" altLang="en-US"/>
          </a:p>
        </p:txBody>
      </p:sp>
    </p:spTree>
    <p:extLst>
      <p:ext uri="{BB962C8B-B14F-4D97-AF65-F5344CB8AC3E}">
        <p14:creationId xmlns:p14="http://schemas.microsoft.com/office/powerpoint/2010/main" val="392025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E3BB865-F914-46FF-9894-FAB7D8A84ACD}" type="slidenum">
              <a:rPr lang="en-GB" altLang="en-US"/>
              <a:pPr/>
              <a:t>‹#›</a:t>
            </a:fld>
            <a:endParaRPr lang="en-GB" altLang="en-US"/>
          </a:p>
        </p:txBody>
      </p:sp>
    </p:spTree>
    <p:extLst>
      <p:ext uri="{BB962C8B-B14F-4D97-AF65-F5344CB8AC3E}">
        <p14:creationId xmlns:p14="http://schemas.microsoft.com/office/powerpoint/2010/main" val="2034729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E29FC72F-A945-4998-B1A8-7441FDC6F887}" type="slidenum">
              <a:rPr lang="en-GB" altLang="en-US"/>
              <a:pPr/>
              <a:t>‹#›</a:t>
            </a:fld>
            <a:endParaRPr lang="en-GB" altLang="en-US"/>
          </a:p>
        </p:txBody>
      </p:sp>
    </p:spTree>
    <p:extLst>
      <p:ext uri="{BB962C8B-B14F-4D97-AF65-F5344CB8AC3E}">
        <p14:creationId xmlns:p14="http://schemas.microsoft.com/office/powerpoint/2010/main" val="415192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FF5425E3-9290-472F-9B62-B06482616365}" type="slidenum">
              <a:rPr lang="en-GB" altLang="en-US"/>
              <a:pPr/>
              <a:t>‹#›</a:t>
            </a:fld>
            <a:endParaRPr lang="en-GB" altLang="en-US"/>
          </a:p>
        </p:txBody>
      </p:sp>
    </p:spTree>
    <p:extLst>
      <p:ext uri="{BB962C8B-B14F-4D97-AF65-F5344CB8AC3E}">
        <p14:creationId xmlns:p14="http://schemas.microsoft.com/office/powerpoint/2010/main" val="12184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ED261421-EF29-482E-8B08-206E7C1485F1}" type="slidenum">
              <a:rPr lang="en-GB" altLang="en-US"/>
              <a:pPr/>
              <a:t>‹#›</a:t>
            </a:fld>
            <a:endParaRPr lang="en-GB" altLang="en-US"/>
          </a:p>
        </p:txBody>
      </p:sp>
    </p:spTree>
    <p:extLst>
      <p:ext uri="{BB962C8B-B14F-4D97-AF65-F5344CB8AC3E}">
        <p14:creationId xmlns:p14="http://schemas.microsoft.com/office/powerpoint/2010/main" val="373638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72515F8-AD09-4E40-8F6B-2AE18404DEE8}" type="slidenum">
              <a:rPr lang="en-GB" altLang="en-US"/>
              <a:pPr/>
              <a:t>‹#›</a:t>
            </a:fld>
            <a:endParaRPr lang="en-GB" altLang="en-US"/>
          </a:p>
        </p:txBody>
      </p:sp>
    </p:spTree>
    <p:extLst>
      <p:ext uri="{BB962C8B-B14F-4D97-AF65-F5344CB8AC3E}">
        <p14:creationId xmlns:p14="http://schemas.microsoft.com/office/powerpoint/2010/main" val="1272095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C524527-B4E5-4296-A65B-CE6477A5FA5B}" type="slidenum">
              <a:rPr lang="en-GB" altLang="en-US"/>
              <a:pPr/>
              <a:t>‹#›</a:t>
            </a:fld>
            <a:endParaRPr lang="en-GB" altLang="en-US"/>
          </a:p>
        </p:txBody>
      </p:sp>
    </p:spTree>
    <p:extLst>
      <p:ext uri="{BB962C8B-B14F-4D97-AF65-F5344CB8AC3E}">
        <p14:creationId xmlns:p14="http://schemas.microsoft.com/office/powerpoint/2010/main" val="282824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BDA91D1-A8FC-4439-B11B-5627346259A2}" type="slidenum">
              <a:rPr lang="en-GB" altLang="en-US"/>
              <a:pPr/>
              <a:t>‹#›</a:t>
            </a:fld>
            <a:endParaRPr lang="en-GB" altLang="en-US"/>
          </a:p>
        </p:txBody>
      </p:sp>
    </p:spTree>
    <p:extLst>
      <p:ext uri="{BB962C8B-B14F-4D97-AF65-F5344CB8AC3E}">
        <p14:creationId xmlns:p14="http://schemas.microsoft.com/office/powerpoint/2010/main" val="1885761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53AA0B8-C6B7-470C-A4A8-86B321CD2CC0}" type="slidenum">
              <a:rPr lang="en-GB" altLang="en-US"/>
              <a:pPr/>
              <a:t>‹#›</a:t>
            </a:fld>
            <a:endParaRPr lang="en-GB" altLang="en-US"/>
          </a:p>
        </p:txBody>
      </p:sp>
    </p:spTree>
    <p:extLst>
      <p:ext uri="{BB962C8B-B14F-4D97-AF65-F5344CB8AC3E}">
        <p14:creationId xmlns:p14="http://schemas.microsoft.com/office/powerpoint/2010/main" val="221505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F199EA-09FE-4D55-BD93-5E2397EA2E2A}" type="slidenum">
              <a:rPr lang="en-GB" altLang="en-US"/>
              <a:pPr/>
              <a:t>‹#›</a:t>
            </a:fld>
            <a:endParaRPr lang="en-GB" altLang="en-US"/>
          </a:p>
        </p:txBody>
      </p:sp>
    </p:spTree>
    <p:extLst>
      <p:ext uri="{BB962C8B-B14F-4D97-AF65-F5344CB8AC3E}">
        <p14:creationId xmlns:p14="http://schemas.microsoft.com/office/powerpoint/2010/main" val="104432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E7B0C92-5048-4012-93EC-4B97427351DA}" type="slidenum">
              <a:rPr lang="en-GB" altLang="en-US"/>
              <a:pPr/>
              <a:t>‹#›</a:t>
            </a:fld>
            <a:endParaRPr lang="en-GB" altLang="en-US"/>
          </a:p>
        </p:txBody>
      </p:sp>
    </p:spTree>
    <p:extLst>
      <p:ext uri="{BB962C8B-B14F-4D97-AF65-F5344CB8AC3E}">
        <p14:creationId xmlns:p14="http://schemas.microsoft.com/office/powerpoint/2010/main" val="199054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445C2201-A916-4212-AA1A-7AD1FBF2575A}" type="slidenum">
              <a:rPr lang="en-GB" altLang="en-US"/>
              <a:pPr/>
              <a:t>‹#›</a:t>
            </a:fld>
            <a:endParaRPr lang="en-GB" altLang="en-US"/>
          </a:p>
        </p:txBody>
      </p:sp>
    </p:spTree>
    <p:extLst>
      <p:ext uri="{BB962C8B-B14F-4D97-AF65-F5344CB8AC3E}">
        <p14:creationId xmlns:p14="http://schemas.microsoft.com/office/powerpoint/2010/main" val="48768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81796BA-25E6-4098-A364-AE9A210A1E86}" type="slidenum">
              <a:rPr lang="en-GB" altLang="en-US"/>
              <a:pPr/>
              <a:t>‹#›</a:t>
            </a:fld>
            <a:endParaRPr lang="en-GB" altLang="en-US"/>
          </a:p>
        </p:txBody>
      </p:sp>
    </p:spTree>
    <p:extLst>
      <p:ext uri="{BB962C8B-B14F-4D97-AF65-F5344CB8AC3E}">
        <p14:creationId xmlns:p14="http://schemas.microsoft.com/office/powerpoint/2010/main" val="139812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0A63BADE-838E-445E-B676-89A3087B2FD8}" type="slidenum">
              <a:rPr lang="en-GB" altLang="en-US"/>
              <a:pPr/>
              <a:t>‹#›</a:t>
            </a:fld>
            <a:endParaRPr lang="en-GB" altLang="en-US"/>
          </a:p>
        </p:txBody>
      </p:sp>
    </p:spTree>
    <p:extLst>
      <p:ext uri="{BB962C8B-B14F-4D97-AF65-F5344CB8AC3E}">
        <p14:creationId xmlns:p14="http://schemas.microsoft.com/office/powerpoint/2010/main" val="41458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9E1B4C2-F607-46B4-B170-570A5CF796F1}" type="slidenum">
              <a:rPr lang="en-GB" altLang="en-US"/>
              <a:pPr/>
              <a:t>‹#›</a:t>
            </a:fld>
            <a:endParaRPr lang="en-GB" altLang="en-US"/>
          </a:p>
        </p:txBody>
      </p:sp>
    </p:spTree>
    <p:extLst>
      <p:ext uri="{BB962C8B-B14F-4D97-AF65-F5344CB8AC3E}">
        <p14:creationId xmlns:p14="http://schemas.microsoft.com/office/powerpoint/2010/main" val="16655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C096C2F2-507C-48EE-B1F2-410BF9C2422A}" type="slidenum">
              <a:rPr lang="en-GB" altLang="en-US"/>
              <a:pPr/>
              <a:t>‹#›</a:t>
            </a:fld>
            <a:endParaRPr lang="en-GB" altLang="en-US"/>
          </a:p>
        </p:txBody>
      </p:sp>
    </p:spTree>
    <p:extLst>
      <p:ext uri="{BB962C8B-B14F-4D97-AF65-F5344CB8AC3E}">
        <p14:creationId xmlns:p14="http://schemas.microsoft.com/office/powerpoint/2010/main" val="79645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100000">
              <a:schemeClr val="bg1"/>
            </a:gs>
          </a:gsLst>
          <a:lin ang="0" scaled="1"/>
        </a:gradFill>
        <a:effectLst/>
      </p:bgPr>
    </p:bg>
    <p:spTree>
      <p:nvGrpSpPr>
        <p:cNvPr id="1" name=""/>
        <p:cNvGrpSpPr/>
        <p:nvPr/>
      </p:nvGrpSpPr>
      <p:grpSpPr>
        <a:xfrm>
          <a:off x="0" y="0"/>
          <a:ext cx="0" cy="0"/>
          <a:chOff x="0" y="0"/>
          <a:chExt cx="0" cy="0"/>
        </a:xfrm>
      </p:grpSpPr>
      <p:sp>
        <p:nvSpPr>
          <p:cNvPr id="23433" name="Rectangle 905"/>
          <p:cNvSpPr>
            <a:spLocks noGrp="1" noChangeArrowheads="1"/>
          </p:cNvSpPr>
          <p:nvPr>
            <p:ph type="title"/>
          </p:nvPr>
        </p:nvSpPr>
        <p:spPr bwMode="auto">
          <a:xfrm>
            <a:off x="1042988" y="1052513"/>
            <a:ext cx="77724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3434" name="Rectangle 906"/>
          <p:cNvSpPr>
            <a:spLocks noGrp="1" noChangeArrowheads="1"/>
          </p:cNvSpPr>
          <p:nvPr>
            <p:ph type="body" idx="1"/>
          </p:nvPr>
        </p:nvSpPr>
        <p:spPr bwMode="auto">
          <a:xfrm>
            <a:off x="609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3435" name="Rectangle 90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ltLang="en-US"/>
          </a:p>
        </p:txBody>
      </p:sp>
      <p:sp>
        <p:nvSpPr>
          <p:cNvPr id="23436" name="Rectangle 90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altLang="en-US"/>
          </a:p>
        </p:txBody>
      </p:sp>
      <p:sp>
        <p:nvSpPr>
          <p:cNvPr id="23437" name="Rectangle 90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764115DA-610C-4E53-8B79-E90B7E664C70}" type="slidenum">
              <a:rPr lang="en-GB" altLang="en-US"/>
              <a:pPr/>
              <a:t>‹#›</a:t>
            </a:fld>
            <a:endParaRPr lang="en-GB" altLang="en-US"/>
          </a:p>
        </p:txBody>
      </p:sp>
      <p:pic>
        <p:nvPicPr>
          <p:cNvPr id="23448" name="Picture 920" descr="iStock_000017924327Large_cloud imag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23449" name="Text Box 921"/>
          <p:cNvSpPr txBox="1">
            <a:spLocks noChangeArrowheads="1"/>
          </p:cNvSpPr>
          <p:nvPr userDrawn="1"/>
        </p:nvSpPr>
        <p:spPr bwMode="auto">
          <a:xfrm>
            <a:off x="468313" y="188913"/>
            <a:ext cx="359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FF3300"/>
                </a:solidFill>
              </a:rPr>
              <a:t>Learning for everyone…</a:t>
            </a:r>
          </a:p>
        </p:txBody>
      </p:sp>
      <p:pic>
        <p:nvPicPr>
          <p:cNvPr id="23453" name="Picture 925" descr="FW Solutions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05663" y="6188075"/>
            <a:ext cx="1938337" cy="6699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Narrow" panose="020B0606020202030204" pitchFamily="34" charset="0"/>
        </a:defRPr>
      </a:lvl2pPr>
      <a:lvl3pPr algn="ctr" rtl="0" fontAlgn="base">
        <a:spcBef>
          <a:spcPct val="0"/>
        </a:spcBef>
        <a:spcAft>
          <a:spcPct val="0"/>
        </a:spcAft>
        <a:defRPr sz="4400">
          <a:solidFill>
            <a:schemeClr val="tx2"/>
          </a:solidFill>
          <a:latin typeface="Arial Narrow" panose="020B0606020202030204" pitchFamily="34" charset="0"/>
        </a:defRPr>
      </a:lvl3pPr>
      <a:lvl4pPr algn="ctr" rtl="0" fontAlgn="base">
        <a:spcBef>
          <a:spcPct val="0"/>
        </a:spcBef>
        <a:spcAft>
          <a:spcPct val="0"/>
        </a:spcAft>
        <a:defRPr sz="4400">
          <a:solidFill>
            <a:schemeClr val="tx2"/>
          </a:solidFill>
          <a:latin typeface="Arial Narrow" panose="020B0606020202030204" pitchFamily="34" charset="0"/>
        </a:defRPr>
      </a:lvl4pPr>
      <a:lvl5pPr algn="ctr" rtl="0" fontAlgn="base">
        <a:spcBef>
          <a:spcPct val="0"/>
        </a:spcBef>
        <a:spcAft>
          <a:spcPct val="0"/>
        </a:spcAft>
        <a:defRPr sz="4400">
          <a:solidFill>
            <a:schemeClr val="tx2"/>
          </a:solidFill>
          <a:latin typeface="Arial Narrow" panose="020B0606020202030204" pitchFamily="34" charset="0"/>
        </a:defRPr>
      </a:lvl5pPr>
      <a:lvl6pPr marL="457200" algn="ctr" rtl="0" fontAlgn="base">
        <a:spcBef>
          <a:spcPct val="0"/>
        </a:spcBef>
        <a:spcAft>
          <a:spcPct val="0"/>
        </a:spcAft>
        <a:defRPr sz="4400">
          <a:solidFill>
            <a:schemeClr val="tx2"/>
          </a:solidFill>
          <a:latin typeface="Arial Narrow" panose="020B0606020202030204" pitchFamily="34" charset="0"/>
        </a:defRPr>
      </a:lvl6pPr>
      <a:lvl7pPr marL="914400" algn="ctr" rtl="0" fontAlgn="base">
        <a:spcBef>
          <a:spcPct val="0"/>
        </a:spcBef>
        <a:spcAft>
          <a:spcPct val="0"/>
        </a:spcAft>
        <a:defRPr sz="4400">
          <a:solidFill>
            <a:schemeClr val="tx2"/>
          </a:solidFill>
          <a:latin typeface="Arial Narrow" panose="020B0606020202030204" pitchFamily="34" charset="0"/>
        </a:defRPr>
      </a:lvl7pPr>
      <a:lvl8pPr marL="1371600" algn="ctr" rtl="0" fontAlgn="base">
        <a:spcBef>
          <a:spcPct val="0"/>
        </a:spcBef>
        <a:spcAft>
          <a:spcPct val="0"/>
        </a:spcAft>
        <a:defRPr sz="4400">
          <a:solidFill>
            <a:schemeClr val="tx2"/>
          </a:solidFill>
          <a:latin typeface="Arial Narrow" panose="020B0606020202030204" pitchFamily="34" charset="0"/>
        </a:defRPr>
      </a:lvl8pPr>
      <a:lvl9pPr marL="1828800" algn="ctr" rtl="0" fontAlgn="base">
        <a:spcBef>
          <a:spcPct val="0"/>
        </a:spcBef>
        <a:spcAft>
          <a:spcPct val="0"/>
        </a:spcAft>
        <a:defRPr sz="4400">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Blip>
          <a:blip r:embed="rId15"/>
        </a:buBlip>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DDDDD"/>
            </a:gs>
            <a:gs pos="100000">
              <a:schemeClr val="bg1"/>
            </a:gs>
          </a:gsLst>
          <a:lin ang="0" scaled="1"/>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36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Narrow" panose="020B0606020202030204" pitchFamily="34" charset="0"/>
              </a:defRPr>
            </a:lvl1pPr>
          </a:lstStyle>
          <a:p>
            <a:endParaRPr lang="en-GB" altLang="en-US"/>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Narrow" panose="020B0606020202030204" pitchFamily="34" charset="0"/>
              </a:defRPr>
            </a:lvl1pPr>
          </a:lstStyle>
          <a:p>
            <a:endParaRPr lang="en-GB" altLang="en-US"/>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Narrow" panose="020B0606020202030204" pitchFamily="34" charset="0"/>
              </a:defRPr>
            </a:lvl1pPr>
          </a:lstStyle>
          <a:p>
            <a:fld id="{60F06DF8-55A8-4774-9B74-6B6349E03E4C}" type="slidenum">
              <a:rPr lang="en-GB" altLang="en-US"/>
              <a:pPr/>
              <a:t>‹#›</a:t>
            </a:fld>
            <a:endParaRPr lang="en-GB" altLang="en-US"/>
          </a:p>
        </p:txBody>
      </p:sp>
      <p:pic>
        <p:nvPicPr>
          <p:cNvPr id="136199" name="Picture 7" descr="iStock_000017924327Large_cloud imag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836613"/>
          </a:xfrm>
          <a:prstGeom prst="rect">
            <a:avLst/>
          </a:prstGeom>
          <a:noFill/>
          <a:extLst>
            <a:ext uri="{909E8E84-426E-40DD-AFC4-6F175D3DCCD1}">
              <a14:hiddenFill xmlns:a14="http://schemas.microsoft.com/office/drawing/2010/main">
                <a:solidFill>
                  <a:srgbClr val="FFFFFF"/>
                </a:solidFill>
              </a14:hiddenFill>
            </a:ext>
          </a:extLst>
        </p:spPr>
      </p:pic>
      <p:sp>
        <p:nvSpPr>
          <p:cNvPr id="136200" name="Text Box 8"/>
          <p:cNvSpPr txBox="1">
            <a:spLocks noChangeArrowheads="1"/>
          </p:cNvSpPr>
          <p:nvPr userDrawn="1"/>
        </p:nvSpPr>
        <p:spPr bwMode="auto">
          <a:xfrm>
            <a:off x="323850" y="115888"/>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FF3300"/>
                </a:solidFill>
              </a:rPr>
              <a:t>Learning for everyone…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1403350" y="1773238"/>
            <a:ext cx="7315200" cy="1243012"/>
          </a:xfrm>
        </p:spPr>
        <p:txBody>
          <a:bodyPr anchor="ctr"/>
          <a:lstStyle/>
          <a:p>
            <a:r>
              <a:rPr lang="en-GB" altLang="en-US" sz="3200" dirty="0" smtClean="0">
                <a:latin typeface="+mn-lt"/>
              </a:rPr>
              <a:t>The Care System and Its Impact on Children and Young People</a:t>
            </a:r>
            <a:endParaRPr lang="en-GB" altLang="en-US" sz="3200" dirty="0">
              <a:latin typeface="+mn-lt"/>
            </a:endParaRPr>
          </a:p>
        </p:txBody>
      </p:sp>
      <p:sp>
        <p:nvSpPr>
          <p:cNvPr id="3" name="Rectangle 2"/>
          <p:cNvSpPr txBox="1">
            <a:spLocks noChangeArrowheads="1"/>
          </p:cNvSpPr>
          <p:nvPr/>
        </p:nvSpPr>
        <p:spPr bwMode="auto">
          <a:xfrm>
            <a:off x="1085702" y="3429000"/>
            <a:ext cx="7632848"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Narrow" panose="020B0606020202030204" pitchFamily="34" charset="0"/>
              </a:defRPr>
            </a:lvl2pPr>
            <a:lvl3pPr algn="ctr" rtl="0" fontAlgn="base">
              <a:spcBef>
                <a:spcPct val="0"/>
              </a:spcBef>
              <a:spcAft>
                <a:spcPct val="0"/>
              </a:spcAft>
              <a:defRPr sz="4400">
                <a:solidFill>
                  <a:schemeClr val="tx2"/>
                </a:solidFill>
                <a:latin typeface="Arial Narrow" panose="020B0606020202030204" pitchFamily="34" charset="0"/>
              </a:defRPr>
            </a:lvl3pPr>
            <a:lvl4pPr algn="ctr" rtl="0" fontAlgn="base">
              <a:spcBef>
                <a:spcPct val="0"/>
              </a:spcBef>
              <a:spcAft>
                <a:spcPct val="0"/>
              </a:spcAft>
              <a:defRPr sz="4400">
                <a:solidFill>
                  <a:schemeClr val="tx2"/>
                </a:solidFill>
                <a:latin typeface="Arial Narrow" panose="020B0606020202030204" pitchFamily="34" charset="0"/>
              </a:defRPr>
            </a:lvl4pPr>
            <a:lvl5pPr algn="ctr" rtl="0" fontAlgn="base">
              <a:spcBef>
                <a:spcPct val="0"/>
              </a:spcBef>
              <a:spcAft>
                <a:spcPct val="0"/>
              </a:spcAft>
              <a:defRPr sz="4400">
                <a:solidFill>
                  <a:schemeClr val="tx2"/>
                </a:solidFill>
                <a:latin typeface="Arial Narrow" panose="020B0606020202030204" pitchFamily="34" charset="0"/>
              </a:defRPr>
            </a:lvl5pPr>
            <a:lvl6pPr marL="457200" algn="ctr" rtl="0" fontAlgn="base">
              <a:spcBef>
                <a:spcPct val="0"/>
              </a:spcBef>
              <a:spcAft>
                <a:spcPct val="0"/>
              </a:spcAft>
              <a:defRPr sz="4400">
                <a:solidFill>
                  <a:schemeClr val="tx2"/>
                </a:solidFill>
                <a:latin typeface="Arial Narrow" panose="020B0606020202030204" pitchFamily="34" charset="0"/>
              </a:defRPr>
            </a:lvl6pPr>
            <a:lvl7pPr marL="914400" algn="ctr" rtl="0" fontAlgn="base">
              <a:spcBef>
                <a:spcPct val="0"/>
              </a:spcBef>
              <a:spcAft>
                <a:spcPct val="0"/>
              </a:spcAft>
              <a:defRPr sz="4400">
                <a:solidFill>
                  <a:schemeClr val="tx2"/>
                </a:solidFill>
                <a:latin typeface="Arial Narrow" panose="020B0606020202030204" pitchFamily="34" charset="0"/>
              </a:defRPr>
            </a:lvl7pPr>
            <a:lvl8pPr marL="1371600" algn="ctr" rtl="0" fontAlgn="base">
              <a:spcBef>
                <a:spcPct val="0"/>
              </a:spcBef>
              <a:spcAft>
                <a:spcPct val="0"/>
              </a:spcAft>
              <a:defRPr sz="4400">
                <a:solidFill>
                  <a:schemeClr val="tx2"/>
                </a:solidFill>
                <a:latin typeface="Arial Narrow" panose="020B0606020202030204" pitchFamily="34" charset="0"/>
              </a:defRPr>
            </a:lvl8pPr>
            <a:lvl9pPr marL="1828800" algn="ctr" rtl="0" fontAlgn="base">
              <a:spcBef>
                <a:spcPct val="0"/>
              </a:spcBef>
              <a:spcAft>
                <a:spcPct val="0"/>
              </a:spcAft>
              <a:defRPr sz="4400">
                <a:solidFill>
                  <a:schemeClr val="tx2"/>
                </a:solidFill>
                <a:latin typeface="Arial Narrow" panose="020B0606020202030204" pitchFamily="34" charset="0"/>
              </a:defRPr>
            </a:lvl9pPr>
          </a:lstStyle>
          <a:p>
            <a:pPr algn="l"/>
            <a:r>
              <a:rPr lang="en-GB" altLang="en-US" sz="2000" dirty="0" smtClean="0">
                <a:latin typeface="Arial" panose="020B0604020202020204" pitchFamily="34" charset="0"/>
                <a:cs typeface="Arial" panose="020B0604020202020204" pitchFamily="34" charset="0"/>
              </a:rPr>
              <a:t>Diploma for Residential Childcare</a:t>
            </a:r>
          </a:p>
          <a:p>
            <a:pPr algn="l"/>
            <a:r>
              <a:rPr lang="en-GB" altLang="en-US" sz="2000" dirty="0" smtClean="0">
                <a:latin typeface="Arial" panose="020B0604020202020204" pitchFamily="34" charset="0"/>
                <a:cs typeface="Arial" panose="020B0604020202020204" pitchFamily="34" charset="0"/>
              </a:rPr>
              <a:t>Unit 17</a:t>
            </a:r>
          </a:p>
          <a:p>
            <a:pPr algn="l"/>
            <a:r>
              <a:rPr lang="en-GB" altLang="en-US" sz="3200" dirty="0" smtClean="0">
                <a:latin typeface="Arial" panose="020B0604020202020204" pitchFamily="34" charset="0"/>
                <a:cs typeface="Arial" panose="020B0604020202020204" pitchFamily="34" charset="0"/>
              </a:rPr>
              <a:t>Understanding Social Pedagogy</a:t>
            </a:r>
            <a:endParaRPr lang="en-GB" alt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0800000" flipV="1">
            <a:off x="398179" y="915987"/>
            <a:ext cx="7886700" cy="904875"/>
          </a:xfrm>
        </p:spPr>
        <p:txBody>
          <a:bodyPr/>
          <a:lstStyle/>
          <a:p>
            <a:r>
              <a:rPr lang="en-GB" sz="3200" dirty="0" smtClean="0">
                <a:latin typeface="Arial" panose="020B0604020202020204" pitchFamily="34" charset="0"/>
                <a:cs typeface="Arial" panose="020B0604020202020204" pitchFamily="34" charset="0"/>
              </a:rPr>
              <a:t>Philosophical Roots</a:t>
            </a:r>
            <a:endParaRPr lang="en-GB" sz="3200" dirty="0">
              <a:latin typeface="Arial" panose="020B0604020202020204" pitchFamily="34" charset="0"/>
              <a:cs typeface="Arial" panose="020B0604020202020204" pitchFamily="34" charset="0"/>
            </a:endParaRPr>
          </a:p>
        </p:txBody>
      </p:sp>
      <p:pic>
        <p:nvPicPr>
          <p:cNvPr id="12" name="Picture 4"/>
          <p:cNvPicPr>
            <a:picLocks noChangeAspect="1" noChangeArrowheads="1"/>
          </p:cNvPicPr>
          <p:nvPr/>
        </p:nvPicPr>
        <p:blipFill>
          <a:blip r:embed="rId2" cstate="screen">
            <a:duotone>
              <a:prstClr val="black"/>
              <a:srgbClr val="D9C3A5">
                <a:tint val="50000"/>
                <a:satMod val="180000"/>
              </a:srgbClr>
            </a:duotone>
          </a:blip>
          <a:srcRect/>
          <a:stretch>
            <a:fillRect/>
          </a:stretch>
        </p:blipFill>
        <p:spPr bwMode="auto">
          <a:xfrm>
            <a:off x="388144" y="2357437"/>
            <a:ext cx="1439862" cy="190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2"/>
          <p:cNvSpPr txBox="1">
            <a:spLocks noChangeArrowheads="1"/>
          </p:cNvSpPr>
          <p:nvPr/>
        </p:nvSpPr>
        <p:spPr bwMode="auto">
          <a:xfrm>
            <a:off x="2027747" y="2465706"/>
            <a:ext cx="2718296" cy="500062"/>
          </a:xfrm>
          <a:prstGeom prst="rect">
            <a:avLst/>
          </a:prstGeom>
          <a:noFill/>
          <a:ln w="9525">
            <a:noFill/>
            <a:miter lim="800000"/>
            <a:headEnd/>
            <a:tailEnd/>
          </a:ln>
        </p:spPr>
        <p:txBody>
          <a:bodyPr/>
          <a:lstStyle/>
          <a:p>
            <a:pPr marL="271463" indent="-271463"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smtClean="0">
                <a:solidFill>
                  <a:srgbClr val="1E5A62"/>
                </a:solidFill>
                <a:ea typeface="+mn-ea"/>
                <a:cs typeface="+mn-cs"/>
              </a:rPr>
              <a:t>Jean-Jacques Rousseau</a:t>
            </a:r>
          </a:p>
          <a:p>
            <a:pPr marL="271463" indent="-271463"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smtClean="0">
                <a:solidFill>
                  <a:srgbClr val="1E5A62"/>
                </a:solidFill>
              </a:rPr>
              <a:t>(1712-1778)</a:t>
            </a:r>
            <a:endParaRPr lang="en-GB" dirty="0">
              <a:solidFill>
                <a:srgbClr val="1E5A62"/>
              </a:solidFill>
              <a:ea typeface="+mn-ea"/>
              <a:cs typeface="+mn-cs"/>
            </a:endParaRPr>
          </a:p>
        </p:txBody>
      </p:sp>
      <p:sp>
        <p:nvSpPr>
          <p:cNvPr id="1026" name="AutoShape 2"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889125"/>
            <a:ext cx="2714625" cy="39433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58" name="AutoShape 2"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 name="Text Placeholder 1"/>
          <p:cNvSpPr>
            <a:spLocks noGrp="1"/>
          </p:cNvSpPr>
          <p:nvPr>
            <p:ph type="body" idx="1"/>
          </p:nvPr>
        </p:nvSpPr>
        <p:spPr>
          <a:xfrm>
            <a:off x="3779912" y="3140968"/>
            <a:ext cx="4801202" cy="936104"/>
          </a:xfrm>
        </p:spPr>
        <p:txBody>
          <a:bodyPr>
            <a:normAutofit/>
          </a:bodyPr>
          <a:lstStyle/>
          <a:p>
            <a:pPr>
              <a:buClr>
                <a:schemeClr val="tx1">
                  <a:lumMod val="60000"/>
                  <a:lumOff val="40000"/>
                </a:schemeClr>
              </a:buClr>
            </a:pPr>
            <a:r>
              <a:rPr lang="en-GB" sz="2400" dirty="0" smtClean="0"/>
              <a:t>Upbringing and education in harmony with nature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fill="hold" nodeType="withEffect">
                                  <p:stCondLst>
                                    <p:cond delay="0"/>
                                  </p:stCondLst>
                                  <p:childTnLst>
                                    <p:set>
                                      <p:cBhvr additive="repl">
                                        <p:cTn id="6" dur="1" fill="hold">
                                          <p:stCondLst>
                                            <p:cond delay="0"/>
                                          </p:stCondLst>
                                        </p:cTn>
                                        <p:tgtEl>
                                          <p:spTgt spid="12"/>
                                        </p:tgtEl>
                                        <p:attrNameLst>
                                          <p:attrName>style.visibility</p:attrName>
                                        </p:attrNameLst>
                                      </p:cBhvr>
                                      <p:to>
                                        <p:strVal val="visible"/>
                                      </p:to>
                                    </p:set>
                                    <p:animEffect transition="in" filter="wedge">
                                      <p:cBhvr additive="repl">
                                        <p:cTn id="7" dur="2000"/>
                                        <p:tgtEl>
                                          <p:spTgt spid="12"/>
                                        </p:tgtEl>
                                      </p:cBhvr>
                                    </p:animEffect>
                                  </p:childTnLst>
                                </p:cTn>
                              </p:par>
                              <p:par>
                                <p:cTn id="8" presetID="10" presetClass="entr" fill="hold" nodeType="withEffect">
                                  <p:stCondLst>
                                    <p:cond delay="0"/>
                                  </p:stCondLst>
                                  <p:childTnLst>
                                    <p:set>
                                      <p:cBhvr additive="repl">
                                        <p:cTn id="9" dur="1" fill="hold">
                                          <p:stCondLst>
                                            <p:cond delay="0"/>
                                          </p:stCondLst>
                                        </p:cTn>
                                        <p:tgtEl>
                                          <p:spTgt spid="13"/>
                                        </p:tgtEl>
                                        <p:attrNameLst>
                                          <p:attrName>style.visibility</p:attrName>
                                        </p:attrNameLst>
                                      </p:cBhvr>
                                      <p:to>
                                        <p:strVal val="visible"/>
                                      </p:to>
                                    </p:set>
                                    <p:animEffect transition="in" filter="fade">
                                      <p:cBhvr additive="repl">
                                        <p:cTn id="10" dur="2000"/>
                                        <p:tgtEl>
                                          <p:spTgt spid="1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902" y="755717"/>
            <a:ext cx="7886700" cy="974234"/>
          </a:xfrm>
        </p:spPr>
        <p:txBody>
          <a:bodyPr/>
          <a:lstStyle/>
          <a:p>
            <a:r>
              <a:rPr lang="en-GB" sz="3200" dirty="0">
                <a:latin typeface="Arial" panose="020B0604020202020204" pitchFamily="34" charset="0"/>
                <a:cs typeface="Arial" panose="020B0604020202020204" pitchFamily="34" charset="0"/>
              </a:rPr>
              <a:t>Philosophical Roots</a:t>
            </a:r>
            <a:endParaRPr lang="en-GB" sz="32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5225702" y="4450154"/>
            <a:ext cx="3301107" cy="500063"/>
          </a:xfrm>
          <a:prstGeom prst="rect">
            <a:avLst/>
          </a:prstGeom>
        </p:spPr>
        <p:txBody>
          <a:bodyPr vert="horz" lIns="82296" tIns="45720" bIns="0" anchor="t">
            <a:noAutofit/>
          </a:bodyPr>
          <a:lstStyle/>
          <a:p>
            <a:pPr marL="54864" marR="0" lvl="0" indent="0" algn="r" defTabSz="912813" rtl="0" eaLnBrk="1" fontAlgn="auto" latinLnBrk="0" hangingPunct="1">
              <a:lnSpc>
                <a:spcPct val="100000"/>
              </a:lnSpc>
              <a:spcBef>
                <a:spcPts val="500"/>
              </a:spcBef>
              <a:spcAft>
                <a:spcPts val="0"/>
              </a:spcAft>
              <a:buClr>
                <a:schemeClr val="tx2"/>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kumimoji="0" lang="en-GB" i="0" u="none" strike="noStrike" kern="1200" cap="none" spc="0" normalizeH="0" baseline="0" noProof="0" dirty="0" smtClean="0">
                <a:ln>
                  <a:noFill/>
                </a:ln>
                <a:solidFill>
                  <a:srgbClr val="1E5A62"/>
                </a:solidFill>
                <a:effectLst/>
                <a:uLnTx/>
                <a:uFillTx/>
                <a:ea typeface="+mn-ea"/>
                <a:cs typeface="+mn-cs"/>
              </a:rPr>
              <a:t>Johann Heinrich Pestalozzi</a:t>
            </a:r>
            <a:br>
              <a:rPr kumimoji="0" lang="en-GB" i="0" u="none" strike="noStrike" kern="1200" cap="none" spc="0" normalizeH="0" baseline="0" noProof="0" dirty="0" smtClean="0">
                <a:ln>
                  <a:noFill/>
                </a:ln>
                <a:solidFill>
                  <a:srgbClr val="1E5A62"/>
                </a:solidFill>
                <a:effectLst/>
                <a:uLnTx/>
                <a:uFillTx/>
                <a:ea typeface="+mn-ea"/>
                <a:cs typeface="+mn-cs"/>
              </a:rPr>
            </a:br>
            <a:r>
              <a:rPr kumimoji="0" lang="en-GB" i="0" u="none" strike="noStrike" kern="1200" cap="none" spc="0" normalizeH="0" baseline="0" noProof="0" dirty="0" smtClean="0">
                <a:ln>
                  <a:noFill/>
                </a:ln>
                <a:solidFill>
                  <a:srgbClr val="1E5A62"/>
                </a:solidFill>
                <a:effectLst/>
                <a:uLnTx/>
                <a:uFillTx/>
                <a:ea typeface="+mn-ea"/>
                <a:cs typeface="+mn-cs"/>
              </a:rPr>
              <a:t>(1746-1827)</a:t>
            </a:r>
          </a:p>
        </p:txBody>
      </p:sp>
      <p:pic>
        <p:nvPicPr>
          <p:cNvPr id="5" name="Picture 4"/>
          <p:cNvPicPr>
            <a:picLocks noChangeAspect="1" noChangeArrowheads="1"/>
          </p:cNvPicPr>
          <p:nvPr/>
        </p:nvPicPr>
        <p:blipFill>
          <a:blip r:embed="rId2" cstate="screen">
            <a:duotone>
              <a:prstClr val="black"/>
              <a:srgbClr val="D9C3A5">
                <a:tint val="50000"/>
                <a:satMod val="180000"/>
              </a:srgbClr>
            </a:duotone>
          </a:blip>
          <a:srcRect/>
          <a:stretch>
            <a:fillRect/>
          </a:stretch>
        </p:blipFill>
        <p:spPr bwMode="auto">
          <a:xfrm>
            <a:off x="6876256" y="1916832"/>
            <a:ext cx="1439862" cy="2132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8" name="AutoShape 4"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889125"/>
            <a:ext cx="2714625" cy="39433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58" name="AutoShape 2"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 name="Text Placeholder 1"/>
          <p:cNvSpPr>
            <a:spLocks noGrp="1"/>
          </p:cNvSpPr>
          <p:nvPr>
            <p:ph type="body" idx="1"/>
          </p:nvPr>
        </p:nvSpPr>
        <p:spPr>
          <a:xfrm>
            <a:off x="469599" y="2131260"/>
            <a:ext cx="4801202" cy="2797408"/>
          </a:xfrm>
        </p:spPr>
        <p:txBody>
          <a:bodyPr>
            <a:normAutofit/>
          </a:bodyPr>
          <a:lstStyle/>
          <a:p>
            <a:pPr>
              <a:buClr>
                <a:schemeClr val="tx1">
                  <a:lumMod val="60000"/>
                  <a:lumOff val="40000"/>
                </a:schemeClr>
              </a:buClr>
            </a:pPr>
            <a:r>
              <a:rPr lang="en-GB" sz="2400" dirty="0" smtClean="0"/>
              <a:t>Educating is a holistic process addressing head, heart, and hands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edge">
                                      <p:cBhvr additive="repl">
                                        <p:cTn id="7" dur="2000"/>
                                        <p:tgtEl>
                                          <p:spTgt spid="5"/>
                                        </p:tgtEl>
                                      </p:cBhvr>
                                    </p:animEffect>
                                  </p:childTnLst>
                                </p:cTn>
                              </p:par>
                              <p:par>
                                <p:cTn id="8" presetID="10" presetClass="entr" fill="hold" nodeType="withEffect">
                                  <p:stCondLst>
                                    <p:cond delay="0"/>
                                  </p:stCondLst>
                                  <p:childTnLst>
                                    <p:set>
                                      <p:cBhvr additive="repl">
                                        <p:cTn id="9" dur="1" fill="hold">
                                          <p:stCondLst>
                                            <p:cond delay="0"/>
                                          </p:stCondLst>
                                        </p:cTn>
                                        <p:tgtEl>
                                          <p:spTgt spid="4"/>
                                        </p:tgtEl>
                                        <p:attrNameLst>
                                          <p:attrName>style.visibility</p:attrName>
                                        </p:attrNameLst>
                                      </p:cBhvr>
                                      <p:to>
                                        <p:strVal val="visible"/>
                                      </p:to>
                                    </p:set>
                                    <p:animEffect transition="in" filter="fade">
                                      <p:cBhvr additive="repl">
                                        <p:cTn id="10" dur="2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980727"/>
            <a:ext cx="7886700" cy="772257"/>
          </a:xfrm>
        </p:spPr>
        <p:txBody>
          <a:bodyPr/>
          <a:lstStyle/>
          <a:p>
            <a:r>
              <a:rPr lang="en-GB" sz="3200" dirty="0">
                <a:latin typeface="Arial" panose="020B0604020202020204" pitchFamily="34" charset="0"/>
                <a:cs typeface="Arial" panose="020B0604020202020204" pitchFamily="34" charset="0"/>
              </a:rPr>
              <a:t>Philosophical Roots</a:t>
            </a:r>
            <a:endParaRPr lang="en-GB" sz="3200" dirty="0">
              <a:latin typeface="Arial" panose="020B0604020202020204" pitchFamily="34" charset="0"/>
              <a:cs typeface="Arial" panose="020B0604020202020204" pitchFamily="34" charset="0"/>
            </a:endParaRPr>
          </a:p>
        </p:txBody>
      </p:sp>
      <p:pic>
        <p:nvPicPr>
          <p:cNvPr id="6" name="Picture 6"/>
          <p:cNvPicPr>
            <a:picLocks noChangeAspect="1" noChangeArrowheads="1"/>
          </p:cNvPicPr>
          <p:nvPr/>
        </p:nvPicPr>
        <p:blipFill>
          <a:blip r:embed="rId2" cstate="screen">
            <a:duotone>
              <a:prstClr val="black"/>
              <a:srgbClr val="D9C3A5">
                <a:tint val="50000"/>
                <a:satMod val="180000"/>
              </a:srgbClr>
            </a:duotone>
          </a:blip>
          <a:srcRect l="5147" t="2939" r="6735" b="3674"/>
          <a:stretch>
            <a:fillRect/>
          </a:stretch>
        </p:blipFill>
        <p:spPr bwMode="auto">
          <a:xfrm>
            <a:off x="596436" y="1498025"/>
            <a:ext cx="1584176"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2"/>
          <p:cNvSpPr txBox="1">
            <a:spLocks noChangeArrowheads="1"/>
          </p:cNvSpPr>
          <p:nvPr/>
        </p:nvSpPr>
        <p:spPr bwMode="auto">
          <a:xfrm>
            <a:off x="-252536" y="3826614"/>
            <a:ext cx="2886075" cy="500062"/>
          </a:xfrm>
          <a:prstGeom prst="rect">
            <a:avLst/>
          </a:prstGeom>
          <a:noFill/>
          <a:ln w="9525">
            <a:noFill/>
            <a:miter lim="800000"/>
            <a:headEnd/>
            <a:tailEnd/>
          </a:ln>
        </p:spPr>
        <p:txBody>
          <a:bodyPr/>
          <a:lstStyle/>
          <a:p>
            <a:pPr marL="271463" indent="-271463" algn="r"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a:solidFill>
                  <a:srgbClr val="1E5A62"/>
                </a:solidFill>
                <a:ea typeface="+mn-ea"/>
                <a:cs typeface="+mn-cs"/>
              </a:rPr>
              <a:t>Maria </a:t>
            </a:r>
            <a:r>
              <a:rPr lang="en-GB" dirty="0" smtClean="0">
                <a:solidFill>
                  <a:srgbClr val="1E5A62"/>
                </a:solidFill>
                <a:ea typeface="+mn-ea"/>
                <a:cs typeface="+mn-cs"/>
              </a:rPr>
              <a:t>Montessori</a:t>
            </a:r>
          </a:p>
          <a:p>
            <a:pPr marL="271463" indent="-271463" algn="r"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smtClean="0">
                <a:solidFill>
                  <a:srgbClr val="1E5A62"/>
                </a:solidFill>
              </a:rPr>
              <a:t>(1870-1952)</a:t>
            </a:r>
            <a:endParaRPr lang="en-GB" dirty="0">
              <a:solidFill>
                <a:srgbClr val="1E5A62"/>
              </a:solidFill>
              <a:ea typeface="+mn-ea"/>
              <a:cs typeface="+mn-cs"/>
            </a:endParaRPr>
          </a:p>
        </p:txBody>
      </p:sp>
      <p:sp>
        <p:nvSpPr>
          <p:cNvPr id="1026" name="AutoShape 2"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889125"/>
            <a:ext cx="2714625" cy="39433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58" name="AutoShape 2"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 name="Text Placeholder 1"/>
          <p:cNvSpPr>
            <a:spLocks noGrp="1"/>
          </p:cNvSpPr>
          <p:nvPr>
            <p:ph type="body" idx="1"/>
          </p:nvPr>
        </p:nvSpPr>
        <p:spPr>
          <a:xfrm>
            <a:off x="3491880" y="2317670"/>
            <a:ext cx="4801202" cy="2797408"/>
          </a:xfrm>
          <a:noFill/>
          <a:ln w="9525">
            <a:noFill/>
            <a:round/>
            <a:headEnd/>
            <a:tailEnd/>
          </a:ln>
        </p:spPr>
        <p:txBody>
          <a:bodyPr lIns="90000" tIns="46800" rIns="90000" bIns="46800" anchor="ctr"/>
          <a:lstStyle/>
          <a:p>
            <a:pPr marL="0" algn="ctr">
              <a:buClr>
                <a:srgbClr val="808080"/>
              </a:buClr>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dirty="0" smtClean="0">
                <a:solidFill>
                  <a:srgbClr val="000000"/>
                </a:solidFill>
                <a:latin typeface="Bradley Hand ITC" pitchFamily="66" charset="0"/>
                <a:cs typeface="Arial Unicode MS" charset="0"/>
              </a:rPr>
              <a:t>‘The essential thing is for the task to arouse such interest that it engages the child’s whole personality.’</a:t>
            </a:r>
            <a:endParaRPr lang="en-GB" dirty="0">
              <a:solidFill>
                <a:srgbClr val="000000"/>
              </a:solidFill>
              <a:latin typeface="Bradley Hand ITC" pitchFamily="66" charset="0"/>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10" presetClass="entr" fill="hold" nodeType="withEffect">
                                  <p:stCondLst>
                                    <p:cond delay="0"/>
                                  </p:stCondLst>
                                  <p:childTnLst>
                                    <p:set>
                                      <p:cBhvr additive="repl">
                                        <p:cTn id="9" dur="1" fill="hold">
                                          <p:stCondLst>
                                            <p:cond delay="0"/>
                                          </p:stCondLst>
                                        </p:cTn>
                                        <p:tgtEl>
                                          <p:spTgt spid="9"/>
                                        </p:tgtEl>
                                        <p:attrNameLst>
                                          <p:attrName>style.visibility</p:attrName>
                                        </p:attrNameLst>
                                      </p:cBhvr>
                                      <p:to>
                                        <p:strVal val="visible"/>
                                      </p:to>
                                    </p:set>
                                    <p:animEffect transition="in" filter="fade">
                                      <p:cBhvr additive="repl">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51159" y="2857985"/>
            <a:ext cx="3301107" cy="500063"/>
          </a:xfrm>
          <a:prstGeom prst="rect">
            <a:avLst/>
          </a:prstGeom>
        </p:spPr>
        <p:txBody>
          <a:bodyPr vert="horz" lIns="82296" tIns="45720" bIns="0" anchor="t">
            <a:noAutofit/>
          </a:bodyPr>
          <a:lstStyle/>
          <a:p>
            <a:pPr marL="54864" marR="0" lvl="0" indent="0" algn="r" defTabSz="912813" rtl="0" eaLnBrk="1" fontAlgn="auto" latinLnBrk="0" hangingPunct="1">
              <a:lnSpc>
                <a:spcPct val="100000"/>
              </a:lnSpc>
              <a:spcBef>
                <a:spcPts val="500"/>
              </a:spcBef>
              <a:spcAft>
                <a:spcPts val="0"/>
              </a:spcAft>
              <a:buClr>
                <a:schemeClr val="tx2"/>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kumimoji="0" lang="en-GB" b="1" i="0" u="none" strike="noStrike" kern="1200" cap="none" spc="0" normalizeH="0" baseline="0" noProof="0" dirty="0" smtClean="0">
                <a:ln>
                  <a:noFill/>
                </a:ln>
                <a:effectLst/>
                <a:uLnTx/>
                <a:uFillTx/>
                <a:ea typeface="+mn-ea"/>
                <a:cs typeface="+mn-cs"/>
              </a:rPr>
              <a:t>Johann Heinrich Pestalozzi</a:t>
            </a:r>
            <a:br>
              <a:rPr kumimoji="0" lang="en-GB" b="1" i="0" u="none" strike="noStrike" kern="1200" cap="none" spc="0" normalizeH="0" baseline="0" noProof="0" dirty="0" smtClean="0">
                <a:ln>
                  <a:noFill/>
                </a:ln>
                <a:effectLst/>
                <a:uLnTx/>
                <a:uFillTx/>
                <a:ea typeface="+mn-ea"/>
                <a:cs typeface="+mn-cs"/>
              </a:rPr>
            </a:br>
            <a:r>
              <a:rPr kumimoji="0" lang="en-GB" b="1" i="0" u="none" strike="noStrike" kern="1200" cap="none" spc="0" normalizeH="0" baseline="0" noProof="0" dirty="0" smtClean="0">
                <a:ln>
                  <a:noFill/>
                </a:ln>
                <a:effectLst/>
                <a:uLnTx/>
                <a:uFillTx/>
                <a:ea typeface="+mn-ea"/>
                <a:cs typeface="+mn-cs"/>
              </a:rPr>
              <a:t>(1746-1827)</a:t>
            </a:r>
          </a:p>
        </p:txBody>
      </p:sp>
      <p:pic>
        <p:nvPicPr>
          <p:cNvPr id="5" name="Picture 4"/>
          <p:cNvPicPr>
            <a:picLocks noChangeAspect="1" noChangeArrowheads="1"/>
          </p:cNvPicPr>
          <p:nvPr/>
        </p:nvPicPr>
        <p:blipFill>
          <a:blip r:embed="rId2" cstate="screen">
            <a:duotone>
              <a:prstClr val="black"/>
              <a:srgbClr val="D9C3A5">
                <a:tint val="50000"/>
                <a:satMod val="180000"/>
              </a:srgbClr>
            </a:duotone>
          </a:blip>
          <a:srcRect/>
          <a:stretch>
            <a:fillRect/>
          </a:stretch>
        </p:blipFill>
        <p:spPr bwMode="auto">
          <a:xfrm>
            <a:off x="4040771" y="828805"/>
            <a:ext cx="1439862" cy="2132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6"/>
          <p:cNvPicPr>
            <a:picLocks noChangeAspect="1" noChangeArrowheads="1"/>
          </p:cNvPicPr>
          <p:nvPr/>
        </p:nvPicPr>
        <p:blipFill>
          <a:blip r:embed="rId3" cstate="screen">
            <a:duotone>
              <a:prstClr val="black"/>
              <a:srgbClr val="D9C3A5">
                <a:tint val="50000"/>
                <a:satMod val="180000"/>
              </a:srgbClr>
            </a:duotone>
          </a:blip>
          <a:srcRect l="5147" t="2939" r="6735" b="3674"/>
          <a:stretch>
            <a:fillRect/>
          </a:stretch>
        </p:blipFill>
        <p:spPr bwMode="auto">
          <a:xfrm>
            <a:off x="7306020" y="4584988"/>
            <a:ext cx="1735531" cy="2208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7"/>
          <p:cNvPicPr>
            <a:picLocks noChangeAspect="1" noChangeArrowheads="1"/>
          </p:cNvPicPr>
          <p:nvPr/>
        </p:nvPicPr>
        <p:blipFill>
          <a:blip r:embed="rId4" cstate="screen">
            <a:duotone>
              <a:prstClr val="black"/>
              <a:srgbClr val="D9C3A5">
                <a:tint val="50000"/>
                <a:satMod val="180000"/>
              </a:srgbClr>
            </a:duotone>
          </a:blip>
          <a:srcRect/>
          <a:stretch>
            <a:fillRect/>
          </a:stretch>
        </p:blipFill>
        <p:spPr bwMode="auto">
          <a:xfrm>
            <a:off x="867457" y="3593113"/>
            <a:ext cx="1500198" cy="2382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2"/>
          <p:cNvSpPr txBox="1">
            <a:spLocks noChangeArrowheads="1"/>
          </p:cNvSpPr>
          <p:nvPr/>
        </p:nvSpPr>
        <p:spPr bwMode="auto">
          <a:xfrm>
            <a:off x="355568" y="5926974"/>
            <a:ext cx="2214562" cy="500062"/>
          </a:xfrm>
          <a:prstGeom prst="rect">
            <a:avLst/>
          </a:prstGeom>
          <a:noFill/>
          <a:ln w="9525">
            <a:noFill/>
            <a:miter lim="800000"/>
            <a:headEnd/>
            <a:tailEnd/>
          </a:ln>
        </p:spPr>
        <p:txBody>
          <a:bodyPr/>
          <a:lstStyle/>
          <a:p>
            <a:pPr marL="271463" indent="-271463"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err="1">
                <a:solidFill>
                  <a:srgbClr val="1E5A62"/>
                </a:solidFill>
                <a:ea typeface="+mn-ea"/>
                <a:cs typeface="+mn-cs"/>
              </a:rPr>
              <a:t>Janusz</a:t>
            </a:r>
            <a:r>
              <a:rPr lang="en-GB" dirty="0">
                <a:solidFill>
                  <a:srgbClr val="1E5A62"/>
                </a:solidFill>
                <a:ea typeface="+mn-ea"/>
                <a:cs typeface="+mn-cs"/>
              </a:rPr>
              <a:t> </a:t>
            </a:r>
            <a:r>
              <a:rPr lang="en-GB" dirty="0" err="1" smtClean="0">
                <a:solidFill>
                  <a:srgbClr val="1E5A62"/>
                </a:solidFill>
                <a:ea typeface="+mn-ea"/>
                <a:cs typeface="+mn-cs"/>
              </a:rPr>
              <a:t>Korczak</a:t>
            </a:r>
            <a:endParaRPr lang="en-GB" dirty="0" smtClean="0">
              <a:solidFill>
                <a:srgbClr val="1E5A62"/>
              </a:solidFill>
              <a:ea typeface="+mn-ea"/>
              <a:cs typeface="+mn-cs"/>
            </a:endParaRPr>
          </a:p>
          <a:p>
            <a:pPr marL="271463" indent="-271463"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smtClean="0">
                <a:solidFill>
                  <a:srgbClr val="1E5A62"/>
                </a:solidFill>
              </a:rPr>
              <a:t>(1878-1942)</a:t>
            </a:r>
            <a:endParaRPr lang="en-GB" dirty="0">
              <a:solidFill>
                <a:srgbClr val="1E5A62"/>
              </a:solidFill>
              <a:ea typeface="+mn-ea"/>
              <a:cs typeface="+mn-cs"/>
            </a:endParaRPr>
          </a:p>
        </p:txBody>
      </p:sp>
      <p:sp>
        <p:nvSpPr>
          <p:cNvPr id="9" name="Rectangle 2"/>
          <p:cNvSpPr txBox="1">
            <a:spLocks noChangeArrowheads="1"/>
          </p:cNvSpPr>
          <p:nvPr/>
        </p:nvSpPr>
        <p:spPr bwMode="auto">
          <a:xfrm>
            <a:off x="6215351" y="3721487"/>
            <a:ext cx="2886075" cy="500062"/>
          </a:xfrm>
          <a:prstGeom prst="rect">
            <a:avLst/>
          </a:prstGeom>
          <a:noFill/>
          <a:ln w="9525">
            <a:noFill/>
            <a:miter lim="800000"/>
            <a:headEnd/>
            <a:tailEnd/>
          </a:ln>
        </p:spPr>
        <p:txBody>
          <a:bodyPr/>
          <a:lstStyle/>
          <a:p>
            <a:pPr marL="271463" indent="-271463" algn="r"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a:solidFill>
                  <a:srgbClr val="1E5A62"/>
                </a:solidFill>
                <a:ea typeface="+mn-ea"/>
                <a:cs typeface="+mn-cs"/>
              </a:rPr>
              <a:t>Maria </a:t>
            </a:r>
            <a:r>
              <a:rPr lang="en-GB" dirty="0" smtClean="0">
                <a:solidFill>
                  <a:srgbClr val="1E5A62"/>
                </a:solidFill>
                <a:ea typeface="+mn-ea"/>
                <a:cs typeface="+mn-cs"/>
              </a:rPr>
              <a:t>Montessori</a:t>
            </a:r>
          </a:p>
          <a:p>
            <a:pPr marL="271463" indent="-271463" algn="r"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smtClean="0">
                <a:solidFill>
                  <a:srgbClr val="1E5A62"/>
                </a:solidFill>
              </a:rPr>
              <a:t>(1870-1952)</a:t>
            </a:r>
            <a:endParaRPr lang="en-GB" dirty="0">
              <a:solidFill>
                <a:srgbClr val="1E5A62"/>
              </a:solidFill>
              <a:ea typeface="+mn-ea"/>
              <a:cs typeface="+mn-cs"/>
            </a:endParaRPr>
          </a:p>
        </p:txBody>
      </p:sp>
      <p:pic>
        <p:nvPicPr>
          <p:cNvPr id="10" name="Picture 9" descr="natorp.jpg"/>
          <p:cNvPicPr>
            <a:picLocks noChangeAspect="1"/>
          </p:cNvPicPr>
          <p:nvPr/>
        </p:nvPicPr>
        <p:blipFill>
          <a:blip r:embed="rId5" cstate="screen">
            <a:duotone>
              <a:prstClr val="black"/>
              <a:srgbClr val="D9C3A5">
                <a:tint val="50000"/>
                <a:satMod val="180000"/>
              </a:srgbClr>
            </a:duotone>
          </a:blip>
          <a:stretch>
            <a:fillRect/>
          </a:stretch>
        </p:blipFill>
        <p:spPr>
          <a:xfrm>
            <a:off x="2089621" y="841097"/>
            <a:ext cx="1548169"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2"/>
          <p:cNvSpPr txBox="1">
            <a:spLocks noChangeArrowheads="1"/>
          </p:cNvSpPr>
          <p:nvPr/>
        </p:nvSpPr>
        <p:spPr bwMode="auto">
          <a:xfrm>
            <a:off x="1996709" y="2331090"/>
            <a:ext cx="1854200" cy="500062"/>
          </a:xfrm>
          <a:prstGeom prst="rect">
            <a:avLst/>
          </a:prstGeom>
          <a:noFill/>
          <a:ln w="9525">
            <a:noFill/>
            <a:miter lim="800000"/>
            <a:headEnd/>
            <a:tailEnd/>
          </a:ln>
        </p:spPr>
        <p:txBody>
          <a:bodyPr/>
          <a:lstStyle/>
          <a:p>
            <a:pPr marL="271463" indent="-271463" defTabSz="912813">
              <a:spcBef>
                <a:spcPts val="500"/>
              </a:spcBef>
              <a:buClr>
                <a:srgbClr val="0BD0D9"/>
              </a:buClr>
              <a:buSzPct val="95000"/>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b="1" dirty="0">
                <a:solidFill>
                  <a:schemeClr val="bg1"/>
                </a:solidFill>
              </a:rPr>
              <a:t>Paul </a:t>
            </a:r>
            <a:r>
              <a:rPr lang="en-GB" b="1" dirty="0">
                <a:solidFill>
                  <a:schemeClr val="bg1"/>
                </a:solidFill>
              </a:rPr>
              <a:t>Natorp</a:t>
            </a:r>
          </a:p>
          <a:p>
            <a:pPr marL="271463" indent="-271463" defTabSz="912813">
              <a:spcBef>
                <a:spcPts val="500"/>
              </a:spcBef>
              <a:buClr>
                <a:srgbClr val="0BD0D9"/>
              </a:buClr>
              <a:buSzPct val="95000"/>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b="1" dirty="0">
                <a:solidFill>
                  <a:schemeClr val="bg1"/>
                </a:solidFill>
              </a:rPr>
              <a:t>(1854-1924)</a:t>
            </a:r>
            <a:endParaRPr lang="en-GB" b="1" dirty="0">
              <a:solidFill>
                <a:schemeClr val="bg1"/>
              </a:solidFill>
            </a:endParaRPr>
          </a:p>
        </p:txBody>
      </p:sp>
      <p:pic>
        <p:nvPicPr>
          <p:cNvPr id="12" name="Picture 4"/>
          <p:cNvPicPr>
            <a:picLocks noChangeAspect="1" noChangeArrowheads="1"/>
          </p:cNvPicPr>
          <p:nvPr/>
        </p:nvPicPr>
        <p:blipFill>
          <a:blip r:embed="rId6" cstate="screen">
            <a:duotone>
              <a:prstClr val="black"/>
              <a:srgbClr val="D9C3A5">
                <a:tint val="50000"/>
                <a:satMod val="180000"/>
              </a:srgbClr>
            </a:duotone>
          </a:blip>
          <a:srcRect/>
          <a:stretch>
            <a:fillRect/>
          </a:stretch>
        </p:blipFill>
        <p:spPr bwMode="auto">
          <a:xfrm>
            <a:off x="66347" y="841097"/>
            <a:ext cx="1439862" cy="190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2"/>
          <p:cNvSpPr txBox="1">
            <a:spLocks noChangeArrowheads="1"/>
          </p:cNvSpPr>
          <p:nvPr/>
        </p:nvSpPr>
        <p:spPr bwMode="auto">
          <a:xfrm>
            <a:off x="-32751" y="2119221"/>
            <a:ext cx="2718296" cy="500062"/>
          </a:xfrm>
          <a:prstGeom prst="rect">
            <a:avLst/>
          </a:prstGeom>
          <a:noFill/>
          <a:ln w="9525">
            <a:noFill/>
            <a:miter lim="800000"/>
            <a:headEnd/>
            <a:tailEnd/>
          </a:ln>
        </p:spPr>
        <p:txBody>
          <a:bodyPr/>
          <a:lstStyle/>
          <a:p>
            <a:pPr marL="271463" indent="-271463"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b="1" dirty="0" smtClean="0">
                <a:solidFill>
                  <a:schemeClr val="bg1"/>
                </a:solidFill>
              </a:rPr>
              <a:t>Jean-Jacques Rousseau</a:t>
            </a:r>
          </a:p>
          <a:p>
            <a:pPr marL="271463" indent="-271463"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b="1" dirty="0" smtClean="0">
                <a:solidFill>
                  <a:schemeClr val="bg1"/>
                </a:solidFill>
              </a:rPr>
              <a:t>(1712-1778)</a:t>
            </a:r>
            <a:endParaRPr lang="en-GB" b="1" dirty="0">
              <a:solidFill>
                <a:schemeClr val="bg1"/>
              </a:solidFill>
            </a:endParaRPr>
          </a:p>
        </p:txBody>
      </p:sp>
      <p:sp>
        <p:nvSpPr>
          <p:cNvPr id="1026" name="AutoShape 2"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889125"/>
            <a:ext cx="2714625" cy="39433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 name="Picture 15" descr="Comenius1.jpg"/>
          <p:cNvPicPr>
            <a:picLocks noChangeAspect="1"/>
          </p:cNvPicPr>
          <p:nvPr/>
        </p:nvPicPr>
        <p:blipFill>
          <a:blip r:embed="rId7" cstate="screen">
            <a:duotone>
              <a:prstClr val="black"/>
              <a:srgbClr val="D9C3A5">
                <a:tint val="50000"/>
                <a:satMod val="180000"/>
              </a:srgbClr>
            </a:duotone>
          </a:blip>
          <a:stretch>
            <a:fillRect/>
          </a:stretch>
        </p:blipFill>
        <p:spPr>
          <a:xfrm>
            <a:off x="5712246" y="768973"/>
            <a:ext cx="1450472" cy="2106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2"/>
          <p:cNvSpPr txBox="1">
            <a:spLocks noChangeArrowheads="1"/>
          </p:cNvSpPr>
          <p:nvPr/>
        </p:nvSpPr>
        <p:spPr>
          <a:xfrm>
            <a:off x="7213736" y="1295089"/>
            <a:ext cx="1920101" cy="2133911"/>
          </a:xfrm>
          <a:prstGeom prst="rect">
            <a:avLst/>
          </a:prstGeom>
        </p:spPr>
        <p:txBody>
          <a:bodyPr vert="horz" lIns="82296" tIns="45720" bIns="0" anchor="t">
            <a:noAutofit/>
          </a:bodyPr>
          <a:lstStyle/>
          <a:p>
            <a:pPr marL="54864" marR="0" lvl="0" indent="0" algn="l" defTabSz="912813" rtl="0" eaLnBrk="1" fontAlgn="auto" latinLnBrk="0" hangingPunct="1">
              <a:lnSpc>
                <a:spcPct val="100000"/>
              </a:lnSpc>
              <a:spcBef>
                <a:spcPts val="500"/>
              </a:spcBef>
              <a:spcAft>
                <a:spcPts val="0"/>
              </a:spcAft>
              <a:buClr>
                <a:schemeClr val="tx2"/>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kumimoji="0" lang="en-GB" i="0" u="none" strike="noStrike" kern="1200" cap="none" spc="0" normalizeH="0" baseline="0" noProof="0" dirty="0" smtClean="0">
                <a:ln>
                  <a:noFill/>
                </a:ln>
                <a:solidFill>
                  <a:srgbClr val="1E5A62"/>
                </a:solidFill>
                <a:effectLst/>
                <a:uLnTx/>
                <a:uFillTx/>
                <a:ea typeface="+mn-ea"/>
                <a:cs typeface="+mn-cs"/>
              </a:rPr>
              <a:t>John Amos </a:t>
            </a:r>
            <a:endParaRPr kumimoji="0" lang="en-GB" i="0" u="none" strike="noStrike" kern="1200" cap="none" spc="0" normalizeH="0" baseline="0" noProof="0" dirty="0" smtClean="0">
              <a:ln>
                <a:noFill/>
              </a:ln>
              <a:solidFill>
                <a:srgbClr val="1E5A62"/>
              </a:solidFill>
              <a:effectLst/>
              <a:uLnTx/>
              <a:uFillTx/>
              <a:ea typeface="+mn-ea"/>
              <a:cs typeface="+mn-cs"/>
            </a:endParaRPr>
          </a:p>
          <a:p>
            <a:pPr marL="54864" marR="0" lvl="0" indent="0" algn="l" defTabSz="912813" rtl="0" eaLnBrk="1" fontAlgn="auto" latinLnBrk="0" hangingPunct="1">
              <a:lnSpc>
                <a:spcPct val="100000"/>
              </a:lnSpc>
              <a:spcBef>
                <a:spcPts val="500"/>
              </a:spcBef>
              <a:spcAft>
                <a:spcPts val="0"/>
              </a:spcAft>
              <a:buClr>
                <a:schemeClr val="tx2"/>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kumimoji="0" lang="en-GB" i="0" u="none" strike="noStrike" kern="1200" cap="none" spc="0" normalizeH="0" baseline="0" noProof="0" dirty="0" smtClean="0">
                <a:ln>
                  <a:noFill/>
                </a:ln>
                <a:solidFill>
                  <a:srgbClr val="1E5A62"/>
                </a:solidFill>
                <a:effectLst/>
                <a:uLnTx/>
                <a:uFillTx/>
                <a:ea typeface="+mn-ea"/>
                <a:cs typeface="+mn-cs"/>
              </a:rPr>
              <a:t>Comenius </a:t>
            </a:r>
            <a:r>
              <a:rPr kumimoji="0" lang="en-GB" i="0" u="none" strike="noStrike" kern="1200" cap="none" spc="0" normalizeH="0" baseline="0" noProof="0" dirty="0" smtClean="0">
                <a:ln>
                  <a:noFill/>
                </a:ln>
                <a:solidFill>
                  <a:srgbClr val="1E5A62"/>
                </a:solidFill>
                <a:effectLst/>
                <a:uLnTx/>
                <a:uFillTx/>
                <a:ea typeface="+mn-ea"/>
                <a:cs typeface="+mn-cs"/>
              </a:rPr>
              <a:t/>
            </a:r>
            <a:br>
              <a:rPr kumimoji="0" lang="en-GB" i="0" u="none" strike="noStrike" kern="1200" cap="none" spc="0" normalizeH="0" baseline="0" noProof="0" dirty="0" smtClean="0">
                <a:ln>
                  <a:noFill/>
                </a:ln>
                <a:solidFill>
                  <a:srgbClr val="1E5A62"/>
                </a:solidFill>
                <a:effectLst/>
                <a:uLnTx/>
                <a:uFillTx/>
                <a:ea typeface="+mn-ea"/>
                <a:cs typeface="+mn-cs"/>
              </a:rPr>
            </a:br>
            <a:r>
              <a:rPr kumimoji="0" lang="en-GB" i="0" u="none" strike="noStrike" kern="1200" cap="none" spc="0" normalizeH="0" baseline="0" noProof="0" dirty="0" smtClean="0">
                <a:ln>
                  <a:noFill/>
                </a:ln>
                <a:solidFill>
                  <a:srgbClr val="1E5A62"/>
                </a:solidFill>
                <a:effectLst/>
                <a:uLnTx/>
                <a:uFillTx/>
                <a:ea typeface="+mn-ea"/>
                <a:cs typeface="+mn-cs"/>
              </a:rPr>
              <a:t>(1592-1670)</a:t>
            </a:r>
          </a:p>
        </p:txBody>
      </p:sp>
      <p:sp>
        <p:nvSpPr>
          <p:cNvPr id="19458" name="AutoShape 2"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2" name="Picture 6" descr="http://www1.chapman.edu/library/archives/paulo_freire.jpg"/>
          <p:cNvPicPr>
            <a:picLocks noChangeAspect="1" noChangeArrowheads="1"/>
          </p:cNvPicPr>
          <p:nvPr/>
        </p:nvPicPr>
        <p:blipFill>
          <a:blip r:embed="rId8" cstate="screen">
            <a:duotone>
              <a:prstClr val="black"/>
              <a:srgbClr val="D9C3A5">
                <a:tint val="50000"/>
                <a:satMod val="180000"/>
              </a:srgbClr>
            </a:duotone>
          </a:blip>
          <a:srcRect/>
          <a:stretch>
            <a:fillRect/>
          </a:stretch>
        </p:blipFill>
        <p:spPr bwMode="auto">
          <a:xfrm>
            <a:off x="3617963" y="4130729"/>
            <a:ext cx="1429809" cy="1891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Rectangle 2"/>
          <p:cNvSpPr txBox="1">
            <a:spLocks noChangeArrowheads="1"/>
          </p:cNvSpPr>
          <p:nvPr/>
        </p:nvSpPr>
        <p:spPr bwMode="auto">
          <a:xfrm>
            <a:off x="3563888" y="5932758"/>
            <a:ext cx="1854200" cy="500062"/>
          </a:xfrm>
          <a:prstGeom prst="rect">
            <a:avLst/>
          </a:prstGeom>
          <a:noFill/>
          <a:ln w="9525">
            <a:noFill/>
            <a:miter lim="800000"/>
            <a:headEnd/>
            <a:tailEnd/>
          </a:ln>
        </p:spPr>
        <p:txBody>
          <a:bodyPr/>
          <a:lstStyle/>
          <a:p>
            <a:pPr marL="271463" indent="-271463"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smtClean="0">
                <a:solidFill>
                  <a:srgbClr val="1E5A62"/>
                </a:solidFill>
                <a:ea typeface="+mn-ea"/>
                <a:cs typeface="+mn-cs"/>
              </a:rPr>
              <a:t>Paulo </a:t>
            </a:r>
            <a:r>
              <a:rPr lang="en-GB" dirty="0" err="1" smtClean="0">
                <a:solidFill>
                  <a:srgbClr val="1E5A62"/>
                </a:solidFill>
                <a:ea typeface="+mn-ea"/>
                <a:cs typeface="+mn-cs"/>
              </a:rPr>
              <a:t>Freire</a:t>
            </a:r>
            <a:endParaRPr lang="en-GB" dirty="0" smtClean="0">
              <a:solidFill>
                <a:srgbClr val="1E5A62"/>
              </a:solidFill>
              <a:ea typeface="+mn-ea"/>
              <a:cs typeface="+mn-cs"/>
            </a:endParaRPr>
          </a:p>
          <a:p>
            <a:pPr marL="271463" indent="-271463" defTabSz="912813">
              <a:spcBef>
                <a:spcPts val="500"/>
              </a:spcBef>
              <a:buClr>
                <a:srgbClr val="0BD0D9"/>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lang="en-GB" dirty="0" smtClean="0">
                <a:solidFill>
                  <a:srgbClr val="1E5A62"/>
                </a:solidFill>
              </a:rPr>
              <a:t>(1921-1997)</a:t>
            </a:r>
            <a:endParaRPr lang="en-GB" dirty="0">
              <a:solidFill>
                <a:srgbClr val="1E5A62"/>
              </a:solidFil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edge">
                                      <p:cBhvr additive="repl">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2000"/>
                                        <p:tgtEl>
                                          <p:spTgt spid="10"/>
                                        </p:tgtEl>
                                      </p:cBhvr>
                                    </p:animEffect>
                                  </p:childTnLst>
                                </p:cTn>
                              </p:par>
                              <p:par>
                                <p:cTn id="17" presetID="20" presetClass="entr" fill="hold" nodeType="withEffect">
                                  <p:stCondLst>
                                    <p:cond delay="0"/>
                                  </p:stCondLst>
                                  <p:childTnLst>
                                    <p:set>
                                      <p:cBhvr additive="repl">
                                        <p:cTn id="18" dur="1" fill="hold">
                                          <p:stCondLst>
                                            <p:cond delay="0"/>
                                          </p:stCondLst>
                                        </p:cTn>
                                        <p:tgtEl>
                                          <p:spTgt spid="12"/>
                                        </p:tgtEl>
                                        <p:attrNameLst>
                                          <p:attrName>style.visibility</p:attrName>
                                        </p:attrNameLst>
                                      </p:cBhvr>
                                      <p:to>
                                        <p:strVal val="visible"/>
                                      </p:to>
                                    </p:set>
                                    <p:animEffect transition="in" filter="wedge">
                                      <p:cBhvr additive="repl">
                                        <p:cTn id="19" dur="2000"/>
                                        <p:tgtEl>
                                          <p:spTgt spid="12"/>
                                        </p:tgtEl>
                                      </p:cBhvr>
                                    </p:animEffect>
                                  </p:childTnLst>
                                </p:cTn>
                              </p:par>
                              <p:par>
                                <p:cTn id="20" presetID="2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edge">
                                      <p:cBhvr>
                                        <p:cTn id="22" dur="2000"/>
                                        <p:tgtEl>
                                          <p:spTgt spid="16"/>
                                        </p:tgtEl>
                                      </p:cBhvr>
                                    </p:animEffect>
                                  </p:childTnLst>
                                </p:cTn>
                              </p:par>
                              <p:par>
                                <p:cTn id="23" presetID="20" presetClass="entr" presetSubtype="0" fill="hold" nodeType="with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wedge">
                                      <p:cBhvr>
                                        <p:cTn id="25" dur="2000"/>
                                        <p:tgtEl>
                                          <p:spTgt spid="19462"/>
                                        </p:tgtEl>
                                      </p:cBhvr>
                                    </p:animEffect>
                                  </p:childTnLst>
                                </p:cTn>
                              </p:par>
                              <p:par>
                                <p:cTn id="26" presetID="10" presetClass="entr" fill="hold" nodeType="withEffect">
                                  <p:stCondLst>
                                    <p:cond delay="0"/>
                                  </p:stCondLst>
                                  <p:childTnLst>
                                    <p:set>
                                      <p:cBhvr additive="repl">
                                        <p:cTn id="27" dur="1" fill="hold">
                                          <p:stCondLst>
                                            <p:cond delay="0"/>
                                          </p:stCondLst>
                                        </p:cTn>
                                        <p:tgtEl>
                                          <p:spTgt spid="4"/>
                                        </p:tgtEl>
                                        <p:attrNameLst>
                                          <p:attrName>style.visibility</p:attrName>
                                        </p:attrNameLst>
                                      </p:cBhvr>
                                      <p:to>
                                        <p:strVal val="visible"/>
                                      </p:to>
                                    </p:set>
                                    <p:animEffect transition="in" filter="fade">
                                      <p:cBhvr additive="repl">
                                        <p:cTn id="28" dur="2000"/>
                                        <p:tgtEl>
                                          <p:spTgt spid="4"/>
                                        </p:tgtEl>
                                      </p:cBhvr>
                                    </p:animEffect>
                                  </p:childTnLst>
                                </p:cTn>
                              </p:par>
                              <p:par>
                                <p:cTn id="29" presetID="10" presetClass="entr" fill="hold" nodeType="withEffect">
                                  <p:stCondLst>
                                    <p:cond delay="0"/>
                                  </p:stCondLst>
                                  <p:childTnLst>
                                    <p:set>
                                      <p:cBhvr additive="repl">
                                        <p:cTn id="30" dur="1" fill="hold">
                                          <p:stCondLst>
                                            <p:cond delay="0"/>
                                          </p:stCondLst>
                                        </p:cTn>
                                        <p:tgtEl>
                                          <p:spTgt spid="8"/>
                                        </p:tgtEl>
                                        <p:attrNameLst>
                                          <p:attrName>style.visibility</p:attrName>
                                        </p:attrNameLst>
                                      </p:cBhvr>
                                      <p:to>
                                        <p:strVal val="visible"/>
                                      </p:to>
                                    </p:set>
                                    <p:animEffect transition="in" filter="fade">
                                      <p:cBhvr additive="repl">
                                        <p:cTn id="31" dur="2000"/>
                                        <p:tgtEl>
                                          <p:spTgt spid="8"/>
                                        </p:tgtEl>
                                      </p:cBhvr>
                                    </p:animEffect>
                                  </p:childTnLst>
                                </p:cTn>
                              </p:par>
                              <p:par>
                                <p:cTn id="32" presetID="10" presetClass="entr" fill="hold" nodeType="withEffect">
                                  <p:stCondLst>
                                    <p:cond delay="0"/>
                                  </p:stCondLst>
                                  <p:childTnLst>
                                    <p:set>
                                      <p:cBhvr additive="repl">
                                        <p:cTn id="33" dur="1" fill="hold">
                                          <p:stCondLst>
                                            <p:cond delay="0"/>
                                          </p:stCondLst>
                                        </p:cTn>
                                        <p:tgtEl>
                                          <p:spTgt spid="9"/>
                                        </p:tgtEl>
                                        <p:attrNameLst>
                                          <p:attrName>style.visibility</p:attrName>
                                        </p:attrNameLst>
                                      </p:cBhvr>
                                      <p:to>
                                        <p:strVal val="visible"/>
                                      </p:to>
                                    </p:set>
                                    <p:animEffect transition="in" filter="fade">
                                      <p:cBhvr additive="repl">
                                        <p:cTn id="34" dur="2000"/>
                                        <p:tgtEl>
                                          <p:spTgt spid="9"/>
                                        </p:tgtEl>
                                      </p:cBhvr>
                                    </p:animEffect>
                                  </p:childTnLst>
                                </p:cTn>
                              </p:par>
                              <p:par>
                                <p:cTn id="35" presetID="10" presetClass="entr" fill="hold" nodeType="withEffect">
                                  <p:stCondLst>
                                    <p:cond delay="0"/>
                                  </p:stCondLst>
                                  <p:childTnLst>
                                    <p:set>
                                      <p:cBhvr additive="repl">
                                        <p:cTn id="36" dur="1" fill="hold">
                                          <p:stCondLst>
                                            <p:cond delay="0"/>
                                          </p:stCondLst>
                                        </p:cTn>
                                        <p:tgtEl>
                                          <p:spTgt spid="11"/>
                                        </p:tgtEl>
                                        <p:attrNameLst>
                                          <p:attrName>style.visibility</p:attrName>
                                        </p:attrNameLst>
                                      </p:cBhvr>
                                      <p:to>
                                        <p:strVal val="visible"/>
                                      </p:to>
                                    </p:set>
                                    <p:animEffect transition="in" filter="fade">
                                      <p:cBhvr additive="repl">
                                        <p:cTn id="37" dur="2000"/>
                                        <p:tgtEl>
                                          <p:spTgt spid="11"/>
                                        </p:tgtEl>
                                      </p:cBhvr>
                                    </p:animEffect>
                                  </p:childTnLst>
                                </p:cTn>
                              </p:par>
                              <p:par>
                                <p:cTn id="38" presetID="10" presetClass="entr" fill="hold" nodeType="withEffect">
                                  <p:stCondLst>
                                    <p:cond delay="0"/>
                                  </p:stCondLst>
                                  <p:childTnLst>
                                    <p:set>
                                      <p:cBhvr additive="repl">
                                        <p:cTn id="39" dur="1" fill="hold">
                                          <p:stCondLst>
                                            <p:cond delay="0"/>
                                          </p:stCondLst>
                                        </p:cTn>
                                        <p:tgtEl>
                                          <p:spTgt spid="13"/>
                                        </p:tgtEl>
                                        <p:attrNameLst>
                                          <p:attrName>style.visibility</p:attrName>
                                        </p:attrNameLst>
                                      </p:cBhvr>
                                      <p:to>
                                        <p:strVal val="visible"/>
                                      </p:to>
                                    </p:set>
                                    <p:animEffect transition="in" filter="fade">
                                      <p:cBhvr additive="repl">
                                        <p:cTn id="40" dur="2000"/>
                                        <p:tgtEl>
                                          <p:spTgt spid="13"/>
                                        </p:tgtEl>
                                      </p:cBhvr>
                                    </p:animEffect>
                                  </p:childTnLst>
                                </p:cTn>
                              </p:par>
                              <p:par>
                                <p:cTn id="41" presetID="10" presetClass="entr" fill="hold" nodeType="withEffect">
                                  <p:stCondLst>
                                    <p:cond delay="0"/>
                                  </p:stCondLst>
                                  <p:childTnLst>
                                    <p:set>
                                      <p:cBhvr additive="repl">
                                        <p:cTn id="42" dur="1" fill="hold">
                                          <p:stCondLst>
                                            <p:cond delay="0"/>
                                          </p:stCondLst>
                                        </p:cTn>
                                        <p:tgtEl>
                                          <p:spTgt spid="17"/>
                                        </p:tgtEl>
                                        <p:attrNameLst>
                                          <p:attrName>style.visibility</p:attrName>
                                        </p:attrNameLst>
                                      </p:cBhvr>
                                      <p:to>
                                        <p:strVal val="visible"/>
                                      </p:to>
                                    </p:set>
                                    <p:animEffect transition="in" filter="fade">
                                      <p:cBhvr additive="repl">
                                        <p:cTn id="43" dur="2000"/>
                                        <p:tgtEl>
                                          <p:spTgt spid="17"/>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0" presetClass="entr" fill="hold" nodeType="withEffect">
                                  <p:stCondLst>
                                    <p:cond delay="0"/>
                                  </p:stCondLst>
                                  <p:childTnLst>
                                    <p:set>
                                      <p:cBhvr additive="repl">
                                        <p:cTn id="47" dur="1" fill="hold">
                                          <p:stCondLst>
                                            <p:cond delay="0"/>
                                          </p:stCondLst>
                                        </p:cTn>
                                        <p:tgtEl>
                                          <p:spTgt spid="21"/>
                                        </p:tgtEl>
                                        <p:attrNameLst>
                                          <p:attrName>style.visibility</p:attrName>
                                        </p:attrNameLst>
                                      </p:cBhvr>
                                      <p:to>
                                        <p:strVal val="visible"/>
                                      </p:to>
                                    </p:set>
                                    <p:animEffect transition="in" filter="fade">
                                      <p:cBhvr additive="repl">
                                        <p:cTn id="48" dur="2000"/>
                                        <p:tgtEl>
                                          <p:spTgt spid="21"/>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620688"/>
            <a:ext cx="7886700" cy="952865"/>
          </a:xfrm>
        </p:spPr>
        <p:txBody>
          <a:bodyPr/>
          <a:lstStyle/>
          <a:p>
            <a:r>
              <a:rPr lang="en-GB" sz="3200" dirty="0" smtClean="0">
                <a:latin typeface="Arial" panose="020B0604020202020204" pitchFamily="34" charset="0"/>
                <a:cs typeface="Arial" panose="020B0604020202020204" pitchFamily="34" charset="0"/>
              </a:rPr>
              <a:t>Social Pedagogy in Europe</a:t>
            </a:r>
            <a:endParaRPr lang="en-GB" sz="3200" dirty="0">
              <a:latin typeface="Arial" panose="020B0604020202020204" pitchFamily="34" charset="0"/>
              <a:cs typeface="Arial" panose="020B0604020202020204" pitchFamily="34" charset="0"/>
            </a:endParaRPr>
          </a:p>
        </p:txBody>
      </p:sp>
      <p:sp>
        <p:nvSpPr>
          <p:cNvPr id="4" name="Content Placeholder 2"/>
          <p:cNvSpPr>
            <a:spLocks noGrp="1"/>
          </p:cNvSpPr>
          <p:nvPr>
            <p:ph type="body" idx="1"/>
          </p:nvPr>
        </p:nvSpPr>
        <p:spPr>
          <a:xfrm>
            <a:off x="395536" y="1640557"/>
            <a:ext cx="8280920" cy="5245680"/>
          </a:xfrm>
        </p:spPr>
        <p:txBody>
          <a:bodyPr>
            <a:normAutofit/>
          </a:bodyPr>
          <a:lstStyle/>
          <a:p>
            <a:pPr marL="273050" indent="-219075">
              <a:buClr>
                <a:srgbClr val="FF0000"/>
              </a:buClr>
              <a:buFont typeface="Wingdings" pitchFamily="2" charset="2"/>
              <a:buChar char="Ø"/>
            </a:pPr>
            <a:r>
              <a:rPr lang="en-GB" sz="2400" dirty="0" smtClean="0"/>
              <a:t>Across most of Europe, social pedagogy is a discrete discipline with its own educational qualifications. </a:t>
            </a:r>
          </a:p>
          <a:p>
            <a:pPr marL="273050" indent="-219075">
              <a:buClr>
                <a:srgbClr val="FF0000"/>
              </a:buClr>
              <a:buFont typeface="Wingdings" pitchFamily="2" charset="2"/>
              <a:buChar char="Ø"/>
            </a:pPr>
            <a:r>
              <a:rPr lang="en-GB" sz="2400" dirty="0" smtClean="0"/>
              <a:t>Social pedagogues generally study to degree and often to Masters level, although some more practical jobs can be undertaken with an upper secondary qualification. Even this lower level qualification, however, requires two to three years of study. </a:t>
            </a:r>
          </a:p>
          <a:p>
            <a:pPr marL="273050" indent="-219075">
              <a:buClr>
                <a:srgbClr val="FF0000"/>
              </a:buClr>
              <a:buFont typeface="Wingdings" pitchFamily="2" charset="2"/>
              <a:buChar char="Ø"/>
            </a:pPr>
            <a:r>
              <a:rPr lang="en-GB" sz="2400" dirty="0" smtClean="0"/>
              <a:t>Social pedagogues are thus significantly better qualified, academically speaking, than their workforce equivalents in the UK, where vocational qualifications are considered sufficient for what are increasingly called social care jobs</a:t>
            </a:r>
            <a:r>
              <a:rPr lang="en-GB" sz="2400" dirty="0" smtClean="0"/>
              <a:t>.</a:t>
            </a:r>
            <a:endParaRPr lang="en-GB" sz="2400" dirty="0" smtClean="0"/>
          </a:p>
          <a:p>
            <a:pPr marL="273050" indent="-219075">
              <a:buClr>
                <a:schemeClr val="tx1"/>
              </a:buClr>
            </a:pPr>
            <a:r>
              <a:rPr lang="en-GB" sz="1600" i="1" dirty="0" smtClean="0"/>
              <a:t>Smith (2012)</a:t>
            </a:r>
            <a:r>
              <a:rPr lang="en-GB" sz="2400"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774312"/>
            <a:ext cx="8156448" cy="777240"/>
          </a:xfrm>
        </p:spPr>
        <p:txBody>
          <a:bodyPr/>
          <a:lstStyle/>
          <a:p>
            <a:r>
              <a:rPr lang="en-GB" sz="3200" dirty="0" smtClean="0">
                <a:latin typeface="Arial" panose="020B0604020202020204" pitchFamily="34" charset="0"/>
                <a:cs typeface="Arial" panose="020B0604020202020204" pitchFamily="34" charset="0"/>
              </a:rPr>
              <a:t>Systemic Social Pedagogy</a:t>
            </a:r>
            <a:endParaRPr lang="en-GB" sz="3200" dirty="0">
              <a:latin typeface="Arial" panose="020B0604020202020204" pitchFamily="34" charset="0"/>
              <a:cs typeface="Arial" panose="020B0604020202020204" pitchFamily="34" charset="0"/>
            </a:endParaRPr>
          </a:p>
        </p:txBody>
      </p:sp>
      <p:sp>
        <p:nvSpPr>
          <p:cNvPr id="5" name="Oval 4"/>
          <p:cNvSpPr/>
          <p:nvPr/>
        </p:nvSpPr>
        <p:spPr>
          <a:xfrm>
            <a:off x="3626545" y="1931424"/>
            <a:ext cx="4680000" cy="4680000"/>
          </a:xfrm>
          <a:prstGeom prst="ellipse">
            <a:avLst/>
          </a:prstGeom>
          <a:solidFill>
            <a:schemeClr val="tx1">
              <a:alpha val="33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513916" y="2722844"/>
            <a:ext cx="2925000" cy="29250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4689267" y="2759263"/>
            <a:ext cx="2574286" cy="1930715"/>
          </a:xfrm>
          <a:prstGeom prst="triangle">
            <a:avLst/>
          </a:prstGeom>
          <a:solidFill>
            <a:srgbClr val="F9FC8E"/>
          </a:solid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715471" y="4365105"/>
            <a:ext cx="720625" cy="338554"/>
          </a:xfrm>
          <a:prstGeom prst="rect">
            <a:avLst/>
          </a:prstGeom>
          <a:noFill/>
        </p:spPr>
        <p:txBody>
          <a:bodyPr wrap="square" rtlCol="0">
            <a:spAutoFit/>
          </a:bodyPr>
          <a:lstStyle/>
          <a:p>
            <a:r>
              <a:rPr lang="en-GB" sz="1600" b="1" cap="small" dirty="0" smtClean="0">
                <a:ln w="1905"/>
                <a:solidFill>
                  <a:schemeClr val="bg1">
                    <a:lumMod val="50000"/>
                  </a:schemeClr>
                </a:solidFill>
                <a:effectLst>
                  <a:innerShdw blurRad="69850" dist="43180" dir="5400000">
                    <a:srgbClr val="000000">
                      <a:alpha val="65000"/>
                    </a:srgbClr>
                  </a:innerShdw>
                  <a:reflection blurRad="6350" stA="50000" endA="300" endPos="50000" dist="60007" dir="5400000" sy="-100000" algn="bl" rotWithShape="0"/>
                </a:effectLst>
              </a:rPr>
              <a:t>child</a:t>
            </a:r>
            <a:endParaRPr lang="en-GB" sz="1600" b="1" cap="small" dirty="0">
              <a:ln w="1905"/>
              <a:solidFill>
                <a:schemeClr val="bg1">
                  <a:lumMod val="50000"/>
                </a:schemeClr>
              </a:solidFill>
              <a:effectLst>
                <a:innerShdw blurRad="69850" dist="43180" dir="5400000">
                  <a:srgbClr val="000000">
                    <a:alpha val="65000"/>
                  </a:srgbClr>
                </a:innerShdw>
                <a:reflection blurRad="6350" stA="50000" endA="300" endPos="50000" dist="60007" dir="5400000" sy="-100000" algn="bl" rotWithShape="0"/>
              </a:effectLst>
            </a:endParaRPr>
          </a:p>
        </p:txBody>
      </p:sp>
      <p:sp>
        <p:nvSpPr>
          <p:cNvPr id="10" name="TextBox 9"/>
          <p:cNvSpPr txBox="1"/>
          <p:nvPr/>
        </p:nvSpPr>
        <p:spPr>
          <a:xfrm>
            <a:off x="5971216" y="4365104"/>
            <a:ext cx="1270304" cy="338554"/>
          </a:xfrm>
          <a:prstGeom prst="rect">
            <a:avLst/>
          </a:prstGeom>
          <a:noFill/>
        </p:spPr>
        <p:txBody>
          <a:bodyPr wrap="square" rtlCol="0">
            <a:spAutoFit/>
          </a:bodyPr>
          <a:lstStyle/>
          <a:p>
            <a:r>
              <a:rPr lang="en-GB" sz="1600" b="1" cap="small" dirty="0" smtClean="0">
                <a:ln w="1905"/>
                <a:solidFill>
                  <a:schemeClr val="bg1">
                    <a:lumMod val="50000"/>
                  </a:schemeClr>
                </a:solidFill>
                <a:effectLst>
                  <a:innerShdw blurRad="69850" dist="43180" dir="5400000">
                    <a:srgbClr val="000000">
                      <a:alpha val="65000"/>
                    </a:srgbClr>
                  </a:innerShdw>
                  <a:reflection blurRad="6350" stA="50000" endA="300" endPos="50000" dist="60007" dir="5400000" sy="-100000" algn="bl" rotWithShape="0"/>
                </a:effectLst>
              </a:rPr>
              <a:t>pedagogue</a:t>
            </a:r>
            <a:endParaRPr lang="en-GB" sz="1600" b="1" cap="small" dirty="0">
              <a:ln w="1905"/>
              <a:solidFill>
                <a:schemeClr val="bg1">
                  <a:lumMod val="50000"/>
                </a:schemeClr>
              </a:solidFill>
              <a:effectLst>
                <a:innerShdw blurRad="69850" dist="43180" dir="5400000">
                  <a:srgbClr val="000000">
                    <a:alpha val="65000"/>
                  </a:srgbClr>
                </a:innerShdw>
                <a:reflection blurRad="6350" stA="50000" endA="300" endPos="50000" dist="60007" dir="5400000" sy="-100000" algn="bl" rotWithShape="0"/>
              </a:effectLst>
            </a:endParaRPr>
          </a:p>
        </p:txBody>
      </p:sp>
      <p:sp>
        <p:nvSpPr>
          <p:cNvPr id="11" name="TextBox 10"/>
          <p:cNvSpPr txBox="1"/>
          <p:nvPr/>
        </p:nvSpPr>
        <p:spPr>
          <a:xfrm>
            <a:off x="5653216" y="2525237"/>
            <a:ext cx="639919" cy="307777"/>
          </a:xfrm>
          <a:prstGeom prst="rect">
            <a:avLst/>
          </a:prstGeom>
          <a:solidFill>
            <a:schemeClr val="bg1">
              <a:lumMod val="50000"/>
            </a:schemeClr>
          </a:solidFill>
          <a:effectLst>
            <a:outerShdw blurRad="40000" dist="23000" dir="5400000" rotWithShape="0">
              <a:srgbClr val="000000">
                <a:alpha val="35000"/>
              </a:srgbClr>
            </a:outerShdw>
            <a:softEdge rad="31750"/>
          </a:effectLst>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GB"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TASK</a:t>
            </a:r>
            <a:endParaRPr lang="en-GB"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2" name="Oval 11"/>
          <p:cNvSpPr/>
          <p:nvPr/>
        </p:nvSpPr>
        <p:spPr>
          <a:xfrm>
            <a:off x="4075166" y="2284094"/>
            <a:ext cx="3802500" cy="38025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072626" y="2174198"/>
            <a:ext cx="1819857" cy="307777"/>
          </a:xfrm>
          <a:prstGeom prst="rect">
            <a:avLst/>
          </a:prstGeom>
          <a:solidFill>
            <a:schemeClr val="bg1">
              <a:lumMod val="50000"/>
            </a:schemeClr>
          </a:solidFill>
          <a:effectLst>
            <a:outerShdw blurRad="40000" dist="23000" dir="5400000" rotWithShape="0">
              <a:srgbClr val="000000">
                <a:alpha val="35000"/>
              </a:srgbClr>
            </a:outerShdw>
            <a:softEdge rad="31750"/>
          </a:effectLst>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GB" sz="1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EDUCATIONAL AIM</a:t>
            </a:r>
            <a:endParaRPr lang="en-GB"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4" name="TextBox 13"/>
          <p:cNvSpPr txBox="1"/>
          <p:nvPr/>
        </p:nvSpPr>
        <p:spPr>
          <a:xfrm>
            <a:off x="4823616" y="1782110"/>
            <a:ext cx="2317879" cy="338554"/>
          </a:xfrm>
          <a:prstGeom prst="rect">
            <a:avLst/>
          </a:prstGeom>
          <a:solidFill>
            <a:schemeClr val="bg1">
              <a:lumMod val="50000"/>
            </a:schemeClr>
          </a:solidFill>
          <a:effectLst>
            <a:outerShdw blurRad="40000" dist="23000" dir="5400000" rotWithShape="0">
              <a:srgbClr val="000000">
                <a:alpha val="35000"/>
              </a:srgbClr>
            </a:outerShdw>
            <a:softEdge rad="31750"/>
          </a:effectLst>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n-GB"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SENSE OF PEDAGOGY</a:t>
            </a:r>
            <a:endParaRPr lang="en-GB"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5" name="Rectangle 14"/>
          <p:cNvSpPr/>
          <p:nvPr/>
        </p:nvSpPr>
        <p:spPr>
          <a:xfrm>
            <a:off x="4971032" y="4104913"/>
            <a:ext cx="1993045" cy="1404156"/>
          </a:xfrm>
          <a:prstGeom prst="rect">
            <a:avLst/>
          </a:prstGeom>
          <a:noFill/>
        </p:spPr>
        <p:txBody>
          <a:bodyPr wrap="none" lIns="91440" tIns="45720" rIns="91440" bIns="45720">
            <a:prstTxWarp prst="textArchDown">
              <a:avLst>
                <a:gd name="adj" fmla="val 1133957"/>
              </a:avLst>
            </a:prstTxWarp>
            <a:spAutoFit/>
            <a:scene3d>
              <a:camera prst="orthographicFront">
                <a:rot lat="600000" lon="900000" rev="20999999"/>
              </a:camera>
              <a:lightRig rig="flat" dir="tl">
                <a:rot lat="0" lon="0" rev="6600000"/>
              </a:lightRig>
            </a:scene3d>
            <a:flatTx/>
          </a:bodyPr>
          <a:lstStyle/>
          <a:p>
            <a:pPr algn="ctr"/>
            <a:r>
              <a:rPr lang="en-US" sz="1600" b="1" cap="none" spc="0" dirty="0" smtClean="0">
                <a:ln w="11430"/>
                <a:solidFill>
                  <a:schemeClr val="accent3">
                    <a:lumMod val="20000"/>
                    <a:lumOff val="80000"/>
                  </a:schemeClr>
                </a:solidFill>
                <a:effectLst/>
              </a:rPr>
              <a:t>pedagogical situation</a:t>
            </a:r>
            <a:endParaRPr lang="en-US" sz="1600" b="1" cap="none" spc="0" dirty="0">
              <a:ln w="11430"/>
              <a:solidFill>
                <a:schemeClr val="accent3">
                  <a:lumMod val="20000"/>
                  <a:lumOff val="80000"/>
                </a:schemeClr>
              </a:solidFill>
              <a:effectLst/>
            </a:endParaRPr>
          </a:p>
        </p:txBody>
      </p:sp>
      <p:sp>
        <p:nvSpPr>
          <p:cNvPr id="16" name="Rectangle 15"/>
          <p:cNvSpPr/>
          <p:nvPr/>
        </p:nvSpPr>
        <p:spPr>
          <a:xfrm>
            <a:off x="4945688" y="5158030"/>
            <a:ext cx="2041715" cy="797557"/>
          </a:xfrm>
          <a:prstGeom prst="rect">
            <a:avLst/>
          </a:prstGeom>
          <a:noFill/>
        </p:spPr>
        <p:txBody>
          <a:bodyPr wrap="none" lIns="91440" tIns="45720" rIns="91440" bIns="45720">
            <a:prstTxWarp prst="textArchDown">
              <a:avLst>
                <a:gd name="adj" fmla="val 21387434"/>
              </a:avLst>
            </a:prstTxWarp>
            <a:spAutoFit/>
            <a:scene3d>
              <a:camera prst="orthographicFront">
                <a:rot lat="600000" lon="900000" rev="20999999"/>
              </a:camera>
              <a:lightRig rig="flat" dir="tl">
                <a:rot lat="0" lon="0" rev="6600000"/>
              </a:lightRig>
            </a:scene3d>
            <a:flatTx/>
          </a:bodyPr>
          <a:lstStyle/>
          <a:p>
            <a:pPr algn="ctr"/>
            <a:r>
              <a:rPr lang="en-US" sz="1600" b="1" cap="none" spc="0" dirty="0" smtClean="0">
                <a:ln w="11430"/>
                <a:solidFill>
                  <a:schemeClr val="accent3">
                    <a:lumMod val="20000"/>
                    <a:lumOff val="80000"/>
                  </a:schemeClr>
                </a:solidFill>
                <a:effectLst/>
              </a:rPr>
              <a:t>institutional framework</a:t>
            </a:r>
            <a:endParaRPr lang="en-US" sz="1600" b="1" cap="none" spc="0" dirty="0">
              <a:ln w="11430"/>
              <a:solidFill>
                <a:schemeClr val="accent3">
                  <a:lumMod val="20000"/>
                  <a:lumOff val="80000"/>
                </a:schemeClr>
              </a:solidFill>
              <a:effectLst/>
            </a:endParaRPr>
          </a:p>
        </p:txBody>
      </p:sp>
      <p:sp>
        <p:nvSpPr>
          <p:cNvPr id="17" name="Rectangle 16"/>
          <p:cNvSpPr/>
          <p:nvPr/>
        </p:nvSpPr>
        <p:spPr>
          <a:xfrm>
            <a:off x="4971032" y="5743095"/>
            <a:ext cx="1993045" cy="654339"/>
          </a:xfrm>
          <a:prstGeom prst="rect">
            <a:avLst/>
          </a:prstGeom>
          <a:noFill/>
        </p:spPr>
        <p:txBody>
          <a:bodyPr wrap="none" lIns="91440" tIns="45720" rIns="91440" bIns="45720">
            <a:prstTxWarp prst="textArchDown">
              <a:avLst>
                <a:gd name="adj" fmla="val 61054"/>
              </a:avLst>
            </a:prstTxWarp>
            <a:spAutoFit/>
            <a:scene3d>
              <a:camera prst="orthographicFront">
                <a:rot lat="600000" lon="900000" rev="20999999"/>
              </a:camera>
              <a:lightRig rig="flat" dir="tl">
                <a:rot lat="0" lon="0" rev="6600000"/>
              </a:lightRig>
            </a:scene3d>
            <a:flatTx/>
          </a:bodyPr>
          <a:lstStyle/>
          <a:p>
            <a:pPr algn="ctr"/>
            <a:r>
              <a:rPr lang="en-US" sz="1600" b="1" cap="none" spc="0" dirty="0" smtClean="0">
                <a:ln w="11430"/>
                <a:solidFill>
                  <a:schemeClr val="accent3">
                    <a:lumMod val="20000"/>
                    <a:lumOff val="80000"/>
                  </a:schemeClr>
                </a:solidFill>
                <a:effectLst/>
              </a:rPr>
              <a:t>societal-political context</a:t>
            </a:r>
            <a:endParaRPr lang="en-US" sz="1600" b="1" cap="none" spc="0" dirty="0">
              <a:ln w="11430"/>
              <a:solidFill>
                <a:schemeClr val="accent3">
                  <a:lumMod val="20000"/>
                  <a:lumOff val="80000"/>
                </a:schemeClr>
              </a:solidFill>
              <a:effectLst/>
            </a:endParaRPr>
          </a:p>
        </p:txBody>
      </p:sp>
      <p:sp>
        <p:nvSpPr>
          <p:cNvPr id="18" name="Text Placeholder 1"/>
          <p:cNvSpPr>
            <a:spLocks noGrp="1"/>
          </p:cNvSpPr>
          <p:nvPr>
            <p:ph type="body" idx="1"/>
          </p:nvPr>
        </p:nvSpPr>
        <p:spPr>
          <a:xfrm>
            <a:off x="683568" y="6364848"/>
            <a:ext cx="2640962" cy="493152"/>
          </a:xfrm>
        </p:spPr>
        <p:txBody>
          <a:bodyPr>
            <a:normAutofit/>
          </a:bodyPr>
          <a:lstStyle/>
          <a:p>
            <a:r>
              <a:rPr lang="en-GB" sz="1400" dirty="0" err="1" smtClean="0"/>
              <a:t>Badry</a:t>
            </a:r>
            <a:r>
              <a:rPr lang="en-GB" sz="1400" dirty="0" smtClean="0"/>
              <a:t> &amp; Knapp, 2003</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P spid="14" grpId="0" animBg="1"/>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2060849"/>
            <a:ext cx="7886700" cy="4028802"/>
          </a:xfrm>
        </p:spPr>
        <p:txBody>
          <a:bodyPr>
            <a:normAutofit fontScale="92500"/>
          </a:bodyPr>
          <a:lstStyle/>
          <a:p>
            <a:pPr>
              <a:buClr>
                <a:schemeClr val="tx1">
                  <a:lumMod val="60000"/>
                  <a:lumOff val="40000"/>
                </a:schemeClr>
              </a:buClr>
            </a:pPr>
            <a:r>
              <a:rPr lang="en-GB" sz="2400" dirty="0" smtClean="0"/>
              <a:t>Developing reflection individually and in teams:</a:t>
            </a:r>
          </a:p>
          <a:p>
            <a:pPr marL="355600">
              <a:buClr>
                <a:schemeClr val="tx1">
                  <a:lumMod val="60000"/>
                  <a:lumOff val="40000"/>
                </a:schemeClr>
              </a:buClr>
            </a:pPr>
            <a:r>
              <a:rPr lang="en-GB" sz="2400" i="1" dirty="0" smtClean="0"/>
              <a:t>One team has reflective group meetings each morning, while the children are at school. These have provided a forum to bring issues and develop practice. They are not just about creating a forum for social pedagogy but are also about being pedagogic with each other. This has helped develop more trust in colleagues and has led to more openness and understanding others’ actions and intentions. One of the results is also that the team is less anxious about getting things wrong but feel they can try out new ideas and make mistakes as part of the process. This has relaxed them and improved the atmosphere.</a:t>
            </a:r>
          </a:p>
          <a:p>
            <a:pPr marL="355600">
              <a:buClr>
                <a:schemeClr val="tx1">
                  <a:lumMod val="60000"/>
                  <a:lumOff val="40000"/>
                </a:schemeClr>
              </a:buClr>
            </a:pPr>
            <a:r>
              <a:rPr lang="en-GB" sz="2400" i="1" dirty="0" smtClean="0"/>
              <a:t>(Children’s home, Essex)</a:t>
            </a:r>
            <a:endParaRPr lang="en-GB" sz="2400" dirty="0"/>
          </a:p>
        </p:txBody>
      </p:sp>
      <p:sp>
        <p:nvSpPr>
          <p:cNvPr id="3" name="Title 2"/>
          <p:cNvSpPr>
            <a:spLocks noGrp="1"/>
          </p:cNvSpPr>
          <p:nvPr>
            <p:ph type="title"/>
          </p:nvPr>
        </p:nvSpPr>
        <p:spPr>
          <a:xfrm>
            <a:off x="658531" y="980728"/>
            <a:ext cx="7886700" cy="855166"/>
          </a:xfrm>
        </p:spPr>
        <p:txBody>
          <a:bodyPr/>
          <a:lstStyle/>
          <a:p>
            <a:r>
              <a:rPr lang="en-GB" sz="3200" dirty="0" smtClean="0">
                <a:latin typeface="Arial" panose="020B0604020202020204" pitchFamily="34" charset="0"/>
                <a:cs typeface="Arial" panose="020B0604020202020204" pitchFamily="34" charset="0"/>
              </a:rPr>
              <a:t>Impact of Social Pedagogy</a:t>
            </a:r>
            <a:endParaRPr lang="en-GB"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1916833"/>
            <a:ext cx="7886700" cy="4172818"/>
          </a:xfrm>
        </p:spPr>
        <p:txBody>
          <a:bodyPr>
            <a:normAutofit/>
          </a:bodyPr>
          <a:lstStyle/>
          <a:p>
            <a:r>
              <a:rPr lang="en-GB" sz="2400" dirty="0" smtClean="0"/>
              <a:t>Professional confidence and sense of purpose:</a:t>
            </a:r>
          </a:p>
          <a:p>
            <a:pPr marL="355600"/>
            <a:r>
              <a:rPr lang="en-GB" sz="2400" i="1" dirty="0" smtClean="0"/>
              <a:t>‘Social Pedagogy has provided a liberation in my thinking and very much connected me to why I became a foster carer in the first place. Although I still have lots to learn, Social Pedagogy is really starting to change my thinking about whole life education, myself, other people and ultimately to what it is to really put our foster daughter front and centre and help her to be all she can be.’</a:t>
            </a:r>
          </a:p>
          <a:p>
            <a:pPr marL="355600"/>
            <a:r>
              <a:rPr lang="en-GB" sz="2400" i="1" dirty="0" smtClean="0"/>
              <a:t>(foster carer, Capstone Foster Care)</a:t>
            </a:r>
          </a:p>
          <a:p>
            <a:endParaRPr lang="en-GB" sz="2400" dirty="0"/>
          </a:p>
        </p:txBody>
      </p:sp>
      <p:sp>
        <p:nvSpPr>
          <p:cNvPr id="3" name="Title 2"/>
          <p:cNvSpPr>
            <a:spLocks noGrp="1"/>
          </p:cNvSpPr>
          <p:nvPr>
            <p:ph type="title"/>
          </p:nvPr>
        </p:nvSpPr>
        <p:spPr>
          <a:xfrm>
            <a:off x="611312" y="908720"/>
            <a:ext cx="7886700" cy="648072"/>
          </a:xfrm>
        </p:spPr>
        <p:txBody>
          <a:bodyPr/>
          <a:lstStyle/>
          <a:p>
            <a:r>
              <a:rPr lang="en-GB" sz="3200" dirty="0" smtClean="0">
                <a:latin typeface="Arial" panose="020B0604020202020204" pitchFamily="34" charset="0"/>
                <a:cs typeface="Arial" panose="020B0604020202020204" pitchFamily="34" charset="0"/>
              </a:rPr>
              <a:t>Impact of Social Pedagogy</a:t>
            </a:r>
            <a:endParaRPr lang="en-GB"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36827" y="1988840"/>
            <a:ext cx="8113570" cy="4170026"/>
          </a:xfrm>
        </p:spPr>
        <p:txBody>
          <a:bodyPr>
            <a:normAutofit/>
          </a:bodyPr>
          <a:lstStyle/>
          <a:p>
            <a:r>
              <a:rPr lang="en-GB" sz="2400" dirty="0" smtClean="0"/>
              <a:t>Inter-professional practice:</a:t>
            </a:r>
          </a:p>
          <a:p>
            <a:pPr marL="355600"/>
            <a:r>
              <a:rPr lang="en-GB" sz="2400" i="1" dirty="0" smtClean="0"/>
              <a:t>‘According to [social pedagogy course] participants, the common language and understanding of social pedagogy is making the process of developing effective interventions much faster. They also expressed a strong sense of shared purpose as a result of the training.’</a:t>
            </a:r>
          </a:p>
          <a:p>
            <a:pPr marL="355600"/>
            <a:r>
              <a:rPr lang="en-GB" sz="2400" i="1" dirty="0" smtClean="0"/>
              <a:t>(Orkney social pedagogy evaluation report)</a:t>
            </a:r>
            <a:endParaRPr lang="en-GB" sz="2400" i="1" dirty="0"/>
          </a:p>
        </p:txBody>
      </p:sp>
      <p:sp>
        <p:nvSpPr>
          <p:cNvPr id="3" name="Title 2"/>
          <p:cNvSpPr>
            <a:spLocks noGrp="1"/>
          </p:cNvSpPr>
          <p:nvPr>
            <p:ph type="title"/>
          </p:nvPr>
        </p:nvSpPr>
        <p:spPr>
          <a:xfrm>
            <a:off x="623707" y="692696"/>
            <a:ext cx="7886700" cy="855166"/>
          </a:xfrm>
        </p:spPr>
        <p:txBody>
          <a:bodyPr/>
          <a:lstStyle/>
          <a:p>
            <a:r>
              <a:rPr lang="en-GB" sz="3200" dirty="0" smtClean="0">
                <a:latin typeface="Arial" panose="020B0604020202020204" pitchFamily="34" charset="0"/>
                <a:cs typeface="Arial" panose="020B0604020202020204" pitchFamily="34" charset="0"/>
              </a:rPr>
              <a:t>Impact of Social Pedagogy</a:t>
            </a:r>
            <a:endParaRPr lang="en-GB"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2420888"/>
            <a:ext cx="8113570" cy="4176464"/>
          </a:xfrm>
        </p:spPr>
        <p:txBody>
          <a:bodyPr>
            <a:normAutofit/>
          </a:bodyPr>
          <a:lstStyle/>
          <a:p>
            <a:r>
              <a:rPr lang="en-GB" sz="2400" dirty="0" smtClean="0"/>
              <a:t>Involvement of children using a rights-based approach:</a:t>
            </a:r>
          </a:p>
          <a:p>
            <a:pPr marL="355600"/>
            <a:r>
              <a:rPr lang="en-GB" sz="2400" i="1" dirty="0" smtClean="0"/>
              <a:t>‘Before they started to mention all this “</a:t>
            </a:r>
            <a:r>
              <a:rPr lang="en-GB" sz="2400" i="1" dirty="0" err="1" smtClean="0"/>
              <a:t>pegagogy</a:t>
            </a:r>
            <a:r>
              <a:rPr lang="en-GB" sz="2400" i="1" dirty="0" smtClean="0"/>
              <a:t>” thing, they didn't do as much involving us. Normally, the adults make the decisions but, instead, they let us help the adults to make the decisions.’</a:t>
            </a:r>
          </a:p>
          <a:p>
            <a:pPr marL="355600"/>
            <a:r>
              <a:rPr lang="en-GB" sz="2400" i="1" dirty="0" smtClean="0"/>
              <a:t>(10-year-old boy living in Essex children’s home)</a:t>
            </a:r>
            <a:endParaRPr lang="en-GB" sz="2400" i="1" dirty="0"/>
          </a:p>
        </p:txBody>
      </p:sp>
      <p:sp>
        <p:nvSpPr>
          <p:cNvPr id="3" name="Title 2"/>
          <p:cNvSpPr>
            <a:spLocks noGrp="1"/>
          </p:cNvSpPr>
          <p:nvPr>
            <p:ph type="title"/>
          </p:nvPr>
        </p:nvSpPr>
        <p:spPr>
          <a:xfrm>
            <a:off x="395536" y="908720"/>
            <a:ext cx="7886700" cy="701427"/>
          </a:xfrm>
        </p:spPr>
        <p:txBody>
          <a:bodyPr/>
          <a:lstStyle/>
          <a:p>
            <a:r>
              <a:rPr lang="en-GB" sz="3200" dirty="0" smtClean="0">
                <a:latin typeface="Arial" panose="020B0604020202020204" pitchFamily="34" charset="0"/>
                <a:cs typeface="Arial" panose="020B0604020202020204" pitchFamily="34" charset="0"/>
              </a:rPr>
              <a:t>Impact of Social Pedagogy</a:t>
            </a:r>
            <a:endParaRPr lang="en-GB"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052513"/>
            <a:ext cx="7987804" cy="711200"/>
          </a:xfrm>
        </p:spPr>
        <p:txBody>
          <a:bodyPr/>
          <a:lstStyle/>
          <a:p>
            <a:r>
              <a:rPr lang="en-GB" sz="3200" dirty="0" smtClean="0">
                <a:latin typeface="Arial" panose="020B0604020202020204" pitchFamily="34" charset="0"/>
                <a:cs typeface="Arial" panose="020B0604020202020204" pitchFamily="34" charset="0"/>
              </a:rPr>
              <a:t>Theoretical Approaches - Social Pedagogy</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9836" y="1916832"/>
            <a:ext cx="7772400" cy="4114800"/>
          </a:xfrm>
        </p:spPr>
        <p:txBody>
          <a:bodyPr/>
          <a:lstStyle/>
          <a:p>
            <a:pPr>
              <a:buClr>
                <a:srgbClr val="FF0000"/>
              </a:buClr>
              <a:buFont typeface="Wingdings" panose="05000000000000000000" pitchFamily="2" charset="2"/>
              <a:buChar char="Ø"/>
            </a:pPr>
            <a:r>
              <a:rPr lang="en-GB" sz="2000" dirty="0" smtClean="0"/>
              <a:t>Social </a:t>
            </a:r>
            <a:r>
              <a:rPr lang="en-GB" sz="2000" dirty="0"/>
              <a:t>Pedagogy is an academic discipline that draws on core theories from various related disciplines, such as Education, Sociology, Psychology and Philosophy. In essence, it is concerned with well-being, learning and </a:t>
            </a:r>
            <a:r>
              <a:rPr lang="en-GB" sz="2000" dirty="0" smtClean="0"/>
              <a:t>growth.</a:t>
            </a:r>
          </a:p>
          <a:p>
            <a:pPr>
              <a:buClr>
                <a:srgbClr val="FF0000"/>
              </a:buClr>
              <a:buFont typeface="Wingdings" panose="05000000000000000000" pitchFamily="2" charset="2"/>
              <a:buChar char="Ø"/>
            </a:pPr>
            <a:r>
              <a:rPr lang="en-GB" sz="2000" dirty="0" smtClean="0"/>
              <a:t>This </a:t>
            </a:r>
            <a:r>
              <a:rPr lang="en-GB" sz="2000" dirty="0"/>
              <a:t>is underpinned by humanistic values and principles which view people as active and resourceful agents, highlight the importance of including them into the wider community, and aim to tackle or prevent social problems and inequality</a:t>
            </a:r>
            <a:r>
              <a:rPr lang="en-GB" sz="2000" dirty="0" smtClean="0"/>
              <a:t>.</a:t>
            </a:r>
            <a:r>
              <a:rPr lang="en-GB" sz="2000" dirty="0"/>
              <a:t> </a:t>
            </a:r>
            <a:endParaRPr lang="en-GB" sz="2000" dirty="0" smtClean="0"/>
          </a:p>
          <a:p>
            <a:pPr>
              <a:buClr>
                <a:srgbClr val="FF0000"/>
              </a:buClr>
              <a:buFont typeface="Wingdings" panose="05000000000000000000" pitchFamily="2" charset="2"/>
              <a:buChar char="Ø"/>
            </a:pPr>
            <a:r>
              <a:rPr lang="en-GB" sz="2000" dirty="0" smtClean="0"/>
              <a:t>The </a:t>
            </a:r>
            <a:r>
              <a:rPr lang="en-GB" sz="2000" dirty="0"/>
              <a:t>term ‘pedagogy’ originates from the Greek </a:t>
            </a:r>
            <a:r>
              <a:rPr lang="en-GB" sz="2000" dirty="0" err="1"/>
              <a:t>país</a:t>
            </a:r>
            <a:r>
              <a:rPr lang="en-GB" sz="2000" dirty="0"/>
              <a:t> (child) and </a:t>
            </a:r>
            <a:r>
              <a:rPr lang="en-GB" sz="2000" dirty="0" err="1"/>
              <a:t>ágõ</a:t>
            </a:r>
            <a:r>
              <a:rPr lang="en-GB" sz="2000" dirty="0"/>
              <a:t> (to lead, to guide). ‘Social’ pedagogy has grown organically out of a longstanding tradition of educational philosophers, social thinkers and practitioners who were concerned with creating a more just society through educational means.</a:t>
            </a:r>
          </a:p>
        </p:txBody>
      </p:sp>
    </p:spTree>
    <p:extLst>
      <p:ext uri="{BB962C8B-B14F-4D97-AF65-F5344CB8AC3E}">
        <p14:creationId xmlns:p14="http://schemas.microsoft.com/office/powerpoint/2010/main" val="10774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79572" y="1540312"/>
            <a:ext cx="8113570" cy="5317688"/>
          </a:xfrm>
        </p:spPr>
        <p:txBody>
          <a:bodyPr>
            <a:normAutofit/>
          </a:bodyPr>
          <a:lstStyle/>
          <a:p>
            <a:r>
              <a:rPr lang="en-GB" sz="2400" dirty="0" smtClean="0"/>
              <a:t>‘Social Pedagogy, it could be argued, is all about ‘being’ – about being with others and forming relationships, being in the presence and focussing on initiating learning processes, being authentic and genuine, using one’s own personality, and about being there in a supportive, empowering manner. Social pedagogy is like an art form; it’s not just a skill to learn but needs to be brought to life through the social pedagogue’s ‘</a:t>
            </a:r>
            <a:r>
              <a:rPr lang="en-GB" sz="2400" dirty="0" err="1" smtClean="0"/>
              <a:t>Haltung</a:t>
            </a:r>
            <a:r>
              <a:rPr lang="en-GB" sz="2400" dirty="0" smtClean="0"/>
              <a:t>’ (her mind set or attitude). In other words, social pedagogy is not so much about what you do, but ‘how’ you do it. This perspective of social pedagogy means that it is dynamic, creative and process-orientated rather than mechanical, procedural and automated. This means it requires a social pedagogue to not be just a pair of hands, but a whole person.’ </a:t>
            </a:r>
          </a:p>
          <a:p>
            <a:endParaRPr lang="en-GB" sz="2400" i="1" dirty="0" smtClean="0"/>
          </a:p>
          <a:p>
            <a:r>
              <a:rPr lang="en-GB" sz="1700" i="1" dirty="0" smtClean="0"/>
              <a:t>Eichsteller &amp; Bird (2011)</a:t>
            </a:r>
            <a:endParaRPr lang="en-GB" sz="1700" dirty="0" smtClean="0"/>
          </a:p>
        </p:txBody>
      </p:sp>
      <p:sp>
        <p:nvSpPr>
          <p:cNvPr id="3" name="Title 2"/>
          <p:cNvSpPr>
            <a:spLocks noGrp="1"/>
          </p:cNvSpPr>
          <p:nvPr>
            <p:ph type="title"/>
          </p:nvPr>
        </p:nvSpPr>
        <p:spPr>
          <a:xfrm>
            <a:off x="706902" y="-1426369"/>
            <a:ext cx="7886700" cy="2852737"/>
          </a:xfrm>
        </p:spPr>
        <p:txBody>
          <a:bodyPr/>
          <a:lstStyle/>
          <a:p>
            <a:r>
              <a:rPr lang="en-GB" sz="3200" dirty="0" smtClean="0">
                <a:latin typeface="Arial" panose="020B0604020202020204" pitchFamily="34" charset="0"/>
                <a:cs typeface="Arial" panose="020B0604020202020204" pitchFamily="34" charset="0"/>
              </a:rPr>
              <a:t>The Art of Being </a:t>
            </a:r>
            <a:r>
              <a:rPr lang="en-GB" dirty="0" smtClean="0"/>
              <a:t>…</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06902" y="2143760"/>
            <a:ext cx="8113570" cy="4957648"/>
          </a:xfrm>
        </p:spPr>
        <p:txBody>
          <a:bodyPr/>
          <a:lstStyle/>
          <a:p>
            <a:pPr algn="ctr"/>
            <a:r>
              <a:rPr lang="en-GB" dirty="0" smtClean="0">
                <a:solidFill>
                  <a:schemeClr val="bg1">
                    <a:lumMod val="50000"/>
                  </a:schemeClr>
                </a:solidFill>
              </a:rPr>
              <a:t>“The </a:t>
            </a:r>
            <a:r>
              <a:rPr lang="en-GB" dirty="0">
                <a:solidFill>
                  <a:schemeClr val="bg1">
                    <a:lumMod val="50000"/>
                  </a:schemeClr>
                </a:solidFill>
              </a:rPr>
              <a:t>true measure of a man is how he treats someone </a:t>
            </a:r>
            <a:r>
              <a:rPr lang="en-GB" dirty="0" smtClean="0">
                <a:solidFill>
                  <a:schemeClr val="bg1">
                    <a:lumMod val="50000"/>
                  </a:schemeClr>
                </a:solidFill>
              </a:rPr>
              <a:t/>
            </a:r>
            <a:br>
              <a:rPr lang="en-GB" dirty="0" smtClean="0">
                <a:solidFill>
                  <a:schemeClr val="bg1">
                    <a:lumMod val="50000"/>
                  </a:schemeClr>
                </a:solidFill>
              </a:rPr>
            </a:br>
            <a:r>
              <a:rPr lang="en-GB" dirty="0" smtClean="0">
                <a:solidFill>
                  <a:schemeClr val="bg1">
                    <a:lumMod val="50000"/>
                  </a:schemeClr>
                </a:solidFill>
              </a:rPr>
              <a:t>who </a:t>
            </a:r>
            <a:r>
              <a:rPr lang="en-GB" dirty="0">
                <a:solidFill>
                  <a:schemeClr val="bg1">
                    <a:lumMod val="50000"/>
                  </a:schemeClr>
                </a:solidFill>
              </a:rPr>
              <a:t>can do him absolutely no good</a:t>
            </a:r>
            <a:r>
              <a:rPr lang="en-GB" dirty="0" smtClean="0">
                <a:solidFill>
                  <a:schemeClr val="bg1">
                    <a:lumMod val="50000"/>
                  </a:schemeClr>
                </a:solidFill>
              </a:rPr>
              <a:t>.”</a:t>
            </a:r>
            <a:endParaRPr lang="en-GB" dirty="0">
              <a:solidFill>
                <a:schemeClr val="bg1">
                  <a:lumMod val="50000"/>
                </a:schemeClr>
              </a:solidFill>
            </a:endParaRPr>
          </a:p>
          <a:p>
            <a:pPr algn="ctr"/>
            <a:r>
              <a:rPr lang="en-GB" dirty="0">
                <a:solidFill>
                  <a:schemeClr val="bg1">
                    <a:lumMod val="50000"/>
                  </a:schemeClr>
                </a:solidFill>
              </a:rPr>
              <a:t>Samuel Johnson, English essayist &amp; poet</a:t>
            </a:r>
          </a:p>
          <a:p>
            <a:endParaRPr lang="en-GB"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836712"/>
            <a:ext cx="7886700" cy="1071190"/>
          </a:xfrm>
        </p:spPr>
        <p:txBody>
          <a:bodyPr/>
          <a:lstStyle/>
          <a:p>
            <a:r>
              <a:rPr lang="en-GB" sz="3200" dirty="0" smtClean="0">
                <a:latin typeface="Arial" panose="020B0604020202020204" pitchFamily="34" charset="0"/>
                <a:cs typeface="Arial" panose="020B0604020202020204" pitchFamily="34" charset="0"/>
              </a:rPr>
              <a:t>The Importance of Lov</a:t>
            </a:r>
            <a:r>
              <a:rPr lang="en-GB" sz="3200" dirty="0">
                <a:latin typeface="Arial" panose="020B0604020202020204" pitchFamily="34" charset="0"/>
                <a:cs typeface="Arial" panose="020B0604020202020204" pitchFamily="34" charset="0"/>
              </a:rPr>
              <a:t>e</a:t>
            </a:r>
            <a:endParaRPr lang="en-GB" sz="32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1907704" y="2780928"/>
            <a:ext cx="5000625" cy="2215133"/>
          </a:xfrm>
          <a:prstGeom prst="rect">
            <a:avLst/>
          </a:prstGeom>
          <a:noFill/>
          <a:ln w="9525">
            <a:noFill/>
            <a:round/>
            <a:headEnd/>
            <a:tailEnd/>
          </a:ln>
        </p:spPr>
        <p:txBody>
          <a:bodyPr lIns="90000" tIns="46800" rIns="90000" bIns="46800" anchor="ctr"/>
          <a:lstStyle/>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sz="3200" dirty="0" smtClean="0">
                <a:solidFill>
                  <a:srgbClr val="000000"/>
                </a:solidFill>
                <a:latin typeface="Bradley Hand ITC" pitchFamily="66" charset="0"/>
              </a:rPr>
              <a:t>“I seek education for humanity, </a:t>
            </a:r>
            <a:br>
              <a:rPr lang="en-GB" sz="3200" dirty="0" smtClean="0">
                <a:solidFill>
                  <a:srgbClr val="000000"/>
                </a:solidFill>
                <a:latin typeface="Bradley Hand ITC" pitchFamily="66" charset="0"/>
              </a:rPr>
            </a:br>
            <a:r>
              <a:rPr lang="en-GB" sz="3200" dirty="0" smtClean="0">
                <a:solidFill>
                  <a:srgbClr val="000000"/>
                </a:solidFill>
                <a:latin typeface="Bradley Hand ITC" pitchFamily="66" charset="0"/>
              </a:rPr>
              <a:t>and this only emanates through love.”</a:t>
            </a:r>
            <a:endParaRPr lang="en-GB" sz="3200" dirty="0">
              <a:solidFill>
                <a:srgbClr val="000000"/>
              </a:solidFill>
              <a:latin typeface="Bradley Hand ITC" pitchFamily="66" charset="0"/>
            </a:endParaRPr>
          </a:p>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sz="3200" dirty="0">
                <a:solidFill>
                  <a:srgbClr val="000000"/>
                </a:solidFill>
                <a:latin typeface="Bradley Hand ITC" pitchFamily="66" charset="0"/>
              </a:rPr>
              <a:t/>
            </a:r>
            <a:br>
              <a:rPr lang="en-GB" sz="3200" dirty="0">
                <a:solidFill>
                  <a:srgbClr val="000000"/>
                </a:solidFill>
                <a:latin typeface="Bradley Hand ITC" pitchFamily="66" charset="0"/>
              </a:rPr>
            </a:br>
            <a:r>
              <a:rPr lang="en-GB" sz="3200" dirty="0" smtClean="0">
                <a:solidFill>
                  <a:srgbClr val="000000"/>
                </a:solidFill>
                <a:latin typeface="Bradley Hand ITC" pitchFamily="66" charset="0"/>
              </a:rPr>
              <a:t>Johann Heinrich Pestalozzi, </a:t>
            </a:r>
            <a:br>
              <a:rPr lang="en-GB" sz="3200" dirty="0" smtClean="0">
                <a:solidFill>
                  <a:srgbClr val="000000"/>
                </a:solidFill>
                <a:latin typeface="Bradley Hand ITC" pitchFamily="66" charset="0"/>
              </a:rPr>
            </a:br>
            <a:r>
              <a:rPr lang="en-GB" sz="3200" dirty="0" smtClean="0">
                <a:solidFill>
                  <a:srgbClr val="000000"/>
                </a:solidFill>
                <a:latin typeface="Bradley Hand ITC" pitchFamily="66" charset="0"/>
              </a:rPr>
              <a:t>Swiss pedagogue</a:t>
            </a:r>
            <a:endParaRPr lang="en-GB" sz="3200" dirty="0">
              <a:solidFill>
                <a:srgbClr val="000000"/>
              </a:solidFill>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9231" y="843255"/>
            <a:ext cx="7886700" cy="773435"/>
          </a:xfrm>
        </p:spPr>
        <p:txBody>
          <a:bodyPr/>
          <a:lstStyle/>
          <a:p>
            <a:r>
              <a:rPr lang="en-GB" sz="3200" dirty="0" smtClean="0">
                <a:latin typeface="Arial" panose="020B0604020202020204" pitchFamily="34" charset="0"/>
                <a:cs typeface="Arial" panose="020B0604020202020204" pitchFamily="34" charset="0"/>
              </a:rPr>
              <a:t>Changing Risk Perceptions</a:t>
            </a:r>
            <a:endParaRPr lang="en-GB" sz="3200" dirty="0">
              <a:latin typeface="Arial" panose="020B0604020202020204" pitchFamily="34" charset="0"/>
              <a:cs typeface="Arial" panose="020B0604020202020204" pitchFamily="34" charset="0"/>
            </a:endParaRPr>
          </a:p>
        </p:txBody>
      </p:sp>
      <p:pic>
        <p:nvPicPr>
          <p:cNvPr id="6" name="Picture 1"/>
          <p:cNvPicPr>
            <a:picLocks noChangeAspect="1" noChangeArrowheads="1"/>
          </p:cNvPicPr>
          <p:nvPr/>
        </p:nvPicPr>
        <p:blipFill>
          <a:blip r:embed="rId2" cstate="screen"/>
          <a:srcRect/>
          <a:stretch>
            <a:fillRect/>
          </a:stretch>
        </p:blipFill>
        <p:spPr bwMode="auto">
          <a:xfrm>
            <a:off x="5996350" y="1844824"/>
            <a:ext cx="2829581" cy="4059386"/>
          </a:xfrm>
          <a:prstGeom prst="rect">
            <a:avLst/>
          </a:prstGeom>
          <a:ln>
            <a:noFill/>
          </a:ln>
          <a:effectLst>
            <a:softEdge rad="112500"/>
          </a:effectLst>
        </p:spPr>
      </p:pic>
      <p:sp>
        <p:nvSpPr>
          <p:cNvPr id="7" name="Rectangle 2"/>
          <p:cNvSpPr>
            <a:spLocks noChangeArrowheads="1"/>
          </p:cNvSpPr>
          <p:nvPr/>
        </p:nvSpPr>
        <p:spPr bwMode="auto">
          <a:xfrm>
            <a:off x="755576" y="1988840"/>
            <a:ext cx="5000625" cy="4586963"/>
          </a:xfrm>
          <a:prstGeom prst="rect">
            <a:avLst/>
          </a:prstGeom>
          <a:noFill/>
          <a:ln w="9525">
            <a:noFill/>
            <a:round/>
            <a:headEnd/>
            <a:tailEnd/>
          </a:ln>
        </p:spPr>
        <p:txBody>
          <a:bodyPr lIns="90000" tIns="46800" rIns="90000" bIns="46800" anchor="ctr"/>
          <a:lstStyle/>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dirty="0">
                <a:solidFill>
                  <a:srgbClr val="000000"/>
                </a:solidFill>
                <a:latin typeface="Bradley Hand ITC" pitchFamily="66" charset="0"/>
              </a:rPr>
              <a:t>“One should teach children to dance </a:t>
            </a:r>
            <a:br>
              <a:rPr lang="en-GB" dirty="0">
                <a:solidFill>
                  <a:srgbClr val="000000"/>
                </a:solidFill>
                <a:latin typeface="Bradley Hand ITC" pitchFamily="66" charset="0"/>
              </a:rPr>
            </a:br>
            <a:r>
              <a:rPr lang="en-GB" dirty="0">
                <a:solidFill>
                  <a:srgbClr val="000000"/>
                </a:solidFill>
                <a:latin typeface="Bradley Hand ITC" pitchFamily="66" charset="0"/>
              </a:rPr>
              <a:t>on a tightrope without a safety net, </a:t>
            </a:r>
            <a:br>
              <a:rPr lang="en-GB" dirty="0">
                <a:solidFill>
                  <a:srgbClr val="000000"/>
                </a:solidFill>
                <a:latin typeface="Bradley Hand ITC" pitchFamily="66" charset="0"/>
              </a:rPr>
            </a:br>
            <a:r>
              <a:rPr lang="en-GB" dirty="0">
                <a:solidFill>
                  <a:srgbClr val="000000"/>
                </a:solidFill>
                <a:latin typeface="Bradley Hand ITC" pitchFamily="66" charset="0"/>
              </a:rPr>
              <a:t>to sleep at night alone under the sky,</a:t>
            </a:r>
          </a:p>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dirty="0">
                <a:solidFill>
                  <a:srgbClr val="000000"/>
                </a:solidFill>
                <a:latin typeface="Bradley Hand ITC" pitchFamily="66" charset="0"/>
              </a:rPr>
              <a:t>to row a boat out on the open sea.</a:t>
            </a:r>
          </a:p>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dirty="0">
                <a:solidFill>
                  <a:srgbClr val="000000"/>
                </a:solidFill>
                <a:latin typeface="Bradley Hand ITC" pitchFamily="66" charset="0"/>
              </a:rPr>
              <a:t>One should teach them </a:t>
            </a:r>
            <a:br>
              <a:rPr lang="en-GB" dirty="0">
                <a:solidFill>
                  <a:srgbClr val="000000"/>
                </a:solidFill>
                <a:latin typeface="Bradley Hand ITC" pitchFamily="66" charset="0"/>
              </a:rPr>
            </a:br>
            <a:r>
              <a:rPr lang="en-GB" dirty="0">
                <a:solidFill>
                  <a:srgbClr val="000000"/>
                </a:solidFill>
                <a:latin typeface="Bradley Hand ITC" pitchFamily="66" charset="0"/>
              </a:rPr>
              <a:t>to imagine castles in the sky </a:t>
            </a:r>
            <a:br>
              <a:rPr lang="en-GB" dirty="0">
                <a:solidFill>
                  <a:srgbClr val="000000"/>
                </a:solidFill>
                <a:latin typeface="Bradley Hand ITC" pitchFamily="66" charset="0"/>
              </a:rPr>
            </a:br>
            <a:r>
              <a:rPr lang="en-GB" dirty="0">
                <a:solidFill>
                  <a:srgbClr val="000000"/>
                </a:solidFill>
                <a:latin typeface="Bradley Hand ITC" pitchFamily="66" charset="0"/>
              </a:rPr>
              <a:t>instead of houses on the ground,</a:t>
            </a:r>
          </a:p>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dirty="0">
                <a:solidFill>
                  <a:srgbClr val="000000"/>
                </a:solidFill>
                <a:latin typeface="Bradley Hand ITC" pitchFamily="66" charset="0"/>
              </a:rPr>
              <a:t>to be nowhere at home but in life itself </a:t>
            </a:r>
            <a:br>
              <a:rPr lang="en-GB" dirty="0">
                <a:solidFill>
                  <a:srgbClr val="000000"/>
                </a:solidFill>
                <a:latin typeface="Bradley Hand ITC" pitchFamily="66" charset="0"/>
              </a:rPr>
            </a:br>
            <a:r>
              <a:rPr lang="en-GB" dirty="0">
                <a:solidFill>
                  <a:srgbClr val="000000"/>
                </a:solidFill>
                <a:latin typeface="Bradley Hand ITC" pitchFamily="66" charset="0"/>
              </a:rPr>
              <a:t>and to find security within themselves.“</a:t>
            </a:r>
          </a:p>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dirty="0">
                <a:solidFill>
                  <a:srgbClr val="000000"/>
                </a:solidFill>
                <a:latin typeface="Bradley Hand ITC" pitchFamily="66" charset="0"/>
              </a:rPr>
              <a:t/>
            </a:r>
            <a:br>
              <a:rPr lang="en-GB" dirty="0">
                <a:solidFill>
                  <a:srgbClr val="000000"/>
                </a:solidFill>
                <a:latin typeface="Bradley Hand ITC" pitchFamily="66" charset="0"/>
              </a:rPr>
            </a:br>
            <a:r>
              <a:rPr lang="en-GB" dirty="0">
                <a:solidFill>
                  <a:srgbClr val="000000"/>
                </a:solidFill>
                <a:latin typeface="Bradley Hand ITC" pitchFamily="66" charset="0"/>
              </a:rPr>
              <a:t>Hans-Herbert </a:t>
            </a:r>
            <a:r>
              <a:rPr lang="en-GB" dirty="0" err="1">
                <a:solidFill>
                  <a:srgbClr val="000000"/>
                </a:solidFill>
                <a:latin typeface="Bradley Hand ITC" pitchFamily="66" charset="0"/>
              </a:rPr>
              <a:t>Dreiske</a:t>
            </a:r>
            <a:r>
              <a:rPr lang="en-GB" dirty="0">
                <a:solidFill>
                  <a:srgbClr val="000000"/>
                </a:solidFill>
                <a:latin typeface="Bradley Hand ITC" pitchFamily="66" charset="0"/>
              </a:rPr>
              <a:t>, German poet and social worker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908720"/>
            <a:ext cx="7886700" cy="557411"/>
          </a:xfrm>
        </p:spPr>
        <p:txBody>
          <a:bodyPr/>
          <a:lstStyle/>
          <a:p>
            <a:r>
              <a:rPr lang="en-GB" sz="3200" dirty="0" smtClean="0">
                <a:latin typeface="Arial" panose="020B0604020202020204" pitchFamily="34" charset="0"/>
                <a:cs typeface="Arial" panose="020B0604020202020204" pitchFamily="34" charset="0"/>
              </a:rPr>
              <a:t>Children as Equals</a:t>
            </a:r>
            <a:endParaRPr lang="en-GB" sz="3200" dirty="0">
              <a:latin typeface="Arial" panose="020B0604020202020204" pitchFamily="34" charset="0"/>
              <a:cs typeface="Arial" panose="020B0604020202020204" pitchFamily="34" charset="0"/>
            </a:endParaRPr>
          </a:p>
        </p:txBody>
      </p:sp>
      <p:pic>
        <p:nvPicPr>
          <p:cNvPr id="6" name="Picture 1"/>
          <p:cNvPicPr>
            <a:picLocks noChangeAspect="1" noChangeArrowheads="1"/>
          </p:cNvPicPr>
          <p:nvPr/>
        </p:nvPicPr>
        <p:blipFill>
          <a:blip r:embed="rId2" cstate="screen"/>
          <a:stretch>
            <a:fillRect/>
          </a:stretch>
        </p:blipFill>
        <p:spPr bwMode="auto">
          <a:xfrm>
            <a:off x="2558822" y="3429000"/>
            <a:ext cx="4245425" cy="3429000"/>
          </a:xfrm>
          <a:prstGeom prst="rect">
            <a:avLst/>
          </a:prstGeom>
          <a:ln>
            <a:noFill/>
          </a:ln>
          <a:effectLst>
            <a:softEdge rad="112500"/>
          </a:effectLst>
        </p:spPr>
      </p:pic>
      <p:sp>
        <p:nvSpPr>
          <p:cNvPr id="7" name="Rectangle 2"/>
          <p:cNvSpPr>
            <a:spLocks noChangeArrowheads="1"/>
          </p:cNvSpPr>
          <p:nvPr/>
        </p:nvSpPr>
        <p:spPr bwMode="auto">
          <a:xfrm>
            <a:off x="755576" y="1052736"/>
            <a:ext cx="7848872" cy="2880320"/>
          </a:xfrm>
          <a:prstGeom prst="rect">
            <a:avLst/>
          </a:prstGeom>
          <a:noFill/>
          <a:ln w="9525">
            <a:noFill/>
            <a:round/>
            <a:headEnd/>
            <a:tailEnd/>
          </a:ln>
        </p:spPr>
        <p:txBody>
          <a:bodyPr lIns="90000" tIns="46800" rIns="90000" bIns="46800" anchor="ctr"/>
          <a:lstStyle/>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dirty="0" smtClean="0">
                <a:solidFill>
                  <a:srgbClr val="000000"/>
                </a:solidFill>
                <a:latin typeface="Bradley Hand ITC" pitchFamily="66" charset="0"/>
              </a:rPr>
              <a:t>“Children don’t become human beings, they already are. </a:t>
            </a:r>
            <a:br>
              <a:rPr lang="en-GB" dirty="0" smtClean="0">
                <a:solidFill>
                  <a:srgbClr val="000000"/>
                </a:solidFill>
                <a:latin typeface="Bradley Hand ITC" pitchFamily="66" charset="0"/>
              </a:rPr>
            </a:br>
            <a:r>
              <a:rPr lang="en-GB" dirty="0" smtClean="0">
                <a:solidFill>
                  <a:srgbClr val="000000"/>
                </a:solidFill>
                <a:latin typeface="Bradley Hand ITC" pitchFamily="66" charset="0"/>
              </a:rPr>
              <a:t>Children are not the people of tomorrow, but are people of today.”</a:t>
            </a:r>
            <a:endParaRPr lang="en-GB" dirty="0">
              <a:solidFill>
                <a:srgbClr val="000000"/>
              </a:solidFill>
              <a:latin typeface="Bradley Hand ITC" pitchFamily="66" charset="0"/>
            </a:endParaRPr>
          </a:p>
          <a:p>
            <a:pPr algn="ctr">
              <a:buClr>
                <a:srgbClr val="808080"/>
              </a:buClr>
              <a:buFont typeface="Brush Script MT" pitchFamily="66" charset="0"/>
              <a:buNone/>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dirty="0">
                <a:solidFill>
                  <a:srgbClr val="000000"/>
                </a:solidFill>
                <a:latin typeface="Bradley Hand ITC" pitchFamily="66" charset="0"/>
              </a:rPr>
              <a:t/>
            </a:r>
            <a:br>
              <a:rPr lang="en-GB" dirty="0">
                <a:solidFill>
                  <a:srgbClr val="000000"/>
                </a:solidFill>
                <a:latin typeface="Bradley Hand ITC" pitchFamily="66" charset="0"/>
              </a:rPr>
            </a:br>
            <a:r>
              <a:rPr lang="en-GB" dirty="0" err="1" smtClean="0">
                <a:solidFill>
                  <a:srgbClr val="000000"/>
                </a:solidFill>
                <a:latin typeface="Bradley Hand ITC" pitchFamily="66" charset="0"/>
              </a:rPr>
              <a:t>Janusz</a:t>
            </a:r>
            <a:r>
              <a:rPr lang="en-GB" dirty="0" smtClean="0">
                <a:solidFill>
                  <a:srgbClr val="000000"/>
                </a:solidFill>
                <a:latin typeface="Bradley Hand ITC" pitchFamily="66" charset="0"/>
              </a:rPr>
              <a:t> </a:t>
            </a:r>
            <a:r>
              <a:rPr lang="en-GB" dirty="0" err="1" smtClean="0">
                <a:solidFill>
                  <a:srgbClr val="000000"/>
                </a:solidFill>
                <a:latin typeface="Bradley Hand ITC" pitchFamily="66" charset="0"/>
              </a:rPr>
              <a:t>Korczak</a:t>
            </a:r>
            <a:r>
              <a:rPr lang="en-GB" dirty="0" smtClean="0">
                <a:solidFill>
                  <a:srgbClr val="000000"/>
                </a:solidFill>
                <a:latin typeface="Bradley Hand ITC" pitchFamily="66" charset="0"/>
              </a:rPr>
              <a:t>, Polish pedagogue and writer</a:t>
            </a:r>
            <a:endParaRPr lang="en-GB" dirty="0">
              <a:solidFill>
                <a:srgbClr val="000000"/>
              </a:solidFill>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3568" y="2276872"/>
            <a:ext cx="8113570" cy="4680520"/>
          </a:xfrm>
        </p:spPr>
        <p:txBody>
          <a:bodyPr>
            <a:normAutofit/>
          </a:bodyPr>
          <a:lstStyle/>
          <a:p>
            <a:r>
              <a:rPr lang="en-GB" sz="2400" dirty="0" smtClean="0"/>
              <a:t>‘Social Pedagogy appears to offer some promise and, in the context of this review, would exemplify a mode of professional practice that recognises the role of education in both care and learning contexts.’ </a:t>
            </a:r>
          </a:p>
          <a:p>
            <a:endParaRPr lang="en-GB" sz="2400" i="1" dirty="0" smtClean="0"/>
          </a:p>
          <a:p>
            <a:r>
              <a:rPr lang="en-GB" sz="1600" i="1" dirty="0" smtClean="0"/>
              <a:t>Centre for Excellence and Outcomes in Children and Young People’s Services (2009). </a:t>
            </a:r>
            <a:r>
              <a:rPr lang="en-GB" sz="1600" dirty="0" smtClean="0"/>
              <a:t>Improving educational outcomes for looked-after children and young people – Research Report.</a:t>
            </a:r>
          </a:p>
        </p:txBody>
      </p:sp>
      <p:sp>
        <p:nvSpPr>
          <p:cNvPr id="3" name="Title 2"/>
          <p:cNvSpPr>
            <a:spLocks noGrp="1"/>
          </p:cNvSpPr>
          <p:nvPr>
            <p:ph type="title"/>
          </p:nvPr>
        </p:nvSpPr>
        <p:spPr>
          <a:xfrm>
            <a:off x="539552" y="701626"/>
            <a:ext cx="7886700" cy="1287214"/>
          </a:xfrm>
        </p:spPr>
        <p:txBody>
          <a:bodyPr/>
          <a:lstStyle/>
          <a:p>
            <a:r>
              <a:rPr lang="en-GB" sz="3200" dirty="0" smtClean="0">
                <a:latin typeface="Arial" panose="020B0604020202020204" pitchFamily="34" charset="0"/>
                <a:cs typeface="Arial" panose="020B0604020202020204" pitchFamily="34" charset="0"/>
              </a:rPr>
              <a:t>C4EO Review Report</a:t>
            </a:r>
            <a:endParaRPr lang="en-GB"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1560" y="1682155"/>
            <a:ext cx="8113570" cy="5317688"/>
          </a:xfrm>
        </p:spPr>
        <p:txBody>
          <a:bodyPr>
            <a:normAutofit lnSpcReduction="10000"/>
          </a:bodyPr>
          <a:lstStyle/>
          <a:p>
            <a:r>
              <a:rPr lang="en-GB" sz="2400" dirty="0" smtClean="0"/>
              <a:t>‘Children’s Trust partnerships should consider adopting a consistent and holistic approach to underpin the commissioning and provision of support for children and young people across the age range, and their families. </a:t>
            </a:r>
            <a:r>
              <a:rPr lang="en-GB" sz="2400" dirty="0" smtClean="0">
                <a:solidFill>
                  <a:srgbClr val="C00000"/>
                </a:solidFill>
              </a:rPr>
              <a:t>One option might be to adopt a system-wide social pedagogical approach to every aspect of intervention and service provision in children’s services including in the professional development of the children’s services workforce. </a:t>
            </a:r>
            <a:r>
              <a:rPr lang="en-GB" sz="2400" dirty="0" smtClean="0"/>
              <a:t>Social Pedagogy is not an evidence-based programme but a conceptual model which can be used as a way of thinking and working across complex systems which in turn could help to further integrate local services - from schools, to healthcare, to specialist care provision - with a common outcomes focus.’ </a:t>
            </a:r>
          </a:p>
          <a:p>
            <a:endParaRPr lang="en-GB" sz="2400" i="1" dirty="0" smtClean="0"/>
          </a:p>
          <a:p>
            <a:r>
              <a:rPr lang="en-GB" sz="1600" i="1" dirty="0" smtClean="0"/>
              <a:t>Recommendation 5.3 from ADCS Position Statement </a:t>
            </a:r>
            <a:br>
              <a:rPr lang="en-GB" sz="1600" i="1" dirty="0" smtClean="0"/>
            </a:br>
            <a:r>
              <a:rPr lang="en-GB" sz="1600" i="1" dirty="0" smtClean="0"/>
              <a:t>‘What is Care for: Alternative Models of Care for Adolescents’ (April 2013, p.9)</a:t>
            </a:r>
          </a:p>
        </p:txBody>
      </p:sp>
      <p:sp>
        <p:nvSpPr>
          <p:cNvPr id="3" name="Title 2"/>
          <p:cNvSpPr>
            <a:spLocks noGrp="1"/>
          </p:cNvSpPr>
          <p:nvPr>
            <p:ph type="title"/>
          </p:nvPr>
        </p:nvSpPr>
        <p:spPr>
          <a:xfrm>
            <a:off x="467544" y="764704"/>
            <a:ext cx="7886700" cy="917451"/>
          </a:xfrm>
        </p:spPr>
        <p:txBody>
          <a:bodyPr/>
          <a:lstStyle/>
          <a:p>
            <a:r>
              <a:rPr lang="en-GB" sz="3200" dirty="0" smtClean="0">
                <a:latin typeface="Arial" panose="020B0604020202020204" pitchFamily="34" charset="0"/>
                <a:cs typeface="Arial" panose="020B0604020202020204" pitchFamily="34" charset="0"/>
              </a:rPr>
              <a:t>ADCS Position Statement</a:t>
            </a:r>
            <a:endParaRPr lang="en-GB"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2513"/>
            <a:ext cx="8205788" cy="711200"/>
          </a:xfrm>
        </p:spPr>
        <p:txBody>
          <a:bodyPr/>
          <a:lstStyle/>
          <a:p>
            <a:r>
              <a:rPr lang="en-GB" sz="3200" dirty="0">
                <a:latin typeface="Arial" panose="020B0604020202020204" pitchFamily="34" charset="0"/>
                <a:cs typeface="Arial" panose="020B0604020202020204" pitchFamily="34" charset="0"/>
              </a:rPr>
              <a:t>Theoretical Approaches - Social Pedagogy</a:t>
            </a:r>
          </a:p>
        </p:txBody>
      </p:sp>
      <p:sp>
        <p:nvSpPr>
          <p:cNvPr id="3" name="Content Placeholder 2"/>
          <p:cNvSpPr>
            <a:spLocks noGrp="1"/>
          </p:cNvSpPr>
          <p:nvPr>
            <p:ph idx="1"/>
          </p:nvPr>
        </p:nvSpPr>
        <p:spPr/>
        <p:txBody>
          <a:bodyPr/>
          <a:lstStyle/>
          <a:p>
            <a:pPr>
              <a:buClr>
                <a:srgbClr val="FF0000"/>
              </a:buClr>
              <a:buFont typeface="Wingdings" panose="05000000000000000000" pitchFamily="2" charset="2"/>
              <a:buChar char="Ø"/>
            </a:pPr>
            <a:r>
              <a:rPr lang="en-GB" sz="2000" dirty="0"/>
              <a:t>S</a:t>
            </a:r>
            <a:r>
              <a:rPr lang="en-GB" sz="2000" dirty="0" smtClean="0"/>
              <a:t>ocial </a:t>
            </a:r>
            <a:r>
              <a:rPr lang="en-GB" sz="2000" dirty="0"/>
              <a:t>pedagogy interacts between society and the individual. It aims to provide nurturing conditions that support human growth in two opposite directions, towards independence and towards interdependence</a:t>
            </a:r>
            <a:r>
              <a:rPr lang="en-GB" sz="2000" dirty="0" smtClean="0"/>
              <a:t>.</a:t>
            </a:r>
            <a:r>
              <a:rPr lang="en-GB" sz="2000" dirty="0"/>
              <a:t> </a:t>
            </a:r>
          </a:p>
          <a:p>
            <a:pPr>
              <a:buClr>
                <a:srgbClr val="FF0000"/>
              </a:buClr>
              <a:buFont typeface="Wingdings" panose="05000000000000000000" pitchFamily="2" charset="2"/>
              <a:buChar char="Ø"/>
            </a:pPr>
            <a:r>
              <a:rPr lang="en-GB" sz="2000" dirty="0" smtClean="0"/>
              <a:t>It </a:t>
            </a:r>
            <a:r>
              <a:rPr lang="en-GB" sz="2000" dirty="0"/>
              <a:t>provides clues about how a given society thinks about children’s upbringing, the relationship between the individual and society, and how society supports its disadvantaged or marginalised members</a:t>
            </a:r>
            <a:r>
              <a:rPr lang="en-GB" sz="2000" dirty="0" smtClean="0"/>
              <a:t>.</a:t>
            </a:r>
            <a:r>
              <a:rPr lang="en-GB" sz="2000" dirty="0"/>
              <a:t> </a:t>
            </a:r>
          </a:p>
          <a:p>
            <a:pPr>
              <a:buClr>
                <a:srgbClr val="FF0000"/>
              </a:buClr>
              <a:buFont typeface="Wingdings" panose="05000000000000000000" pitchFamily="2" charset="2"/>
              <a:buChar char="Ø"/>
            </a:pPr>
            <a:r>
              <a:rPr lang="en-GB" sz="2000" dirty="0" smtClean="0"/>
              <a:t>Social </a:t>
            </a:r>
            <a:r>
              <a:rPr lang="en-GB" sz="2000" dirty="0"/>
              <a:t>pedagogues work with all age groups, starting from the early years up to the </a:t>
            </a:r>
            <a:r>
              <a:rPr lang="en-GB" sz="2000" dirty="0" smtClean="0"/>
              <a:t>aged. They </a:t>
            </a:r>
            <a:r>
              <a:rPr lang="en-GB" sz="2000" dirty="0"/>
              <a:t>work in nurseries and kindergartens, schools, children’s and youth services, play settings, children’s homes and youth clubs; they work in adult services engaging with communities and disadvantaged adults, such as ethnic minorities, substance misusers, homeless, unemployed or imprisoned persons</a:t>
            </a:r>
          </a:p>
          <a:p>
            <a:pPr>
              <a:buClr>
                <a:srgbClr val="FF0000"/>
              </a:buClr>
              <a:buFont typeface="Wingdings" panose="05000000000000000000" pitchFamily="2" charset="2"/>
              <a:buChar char="Ø"/>
            </a:pPr>
            <a:endParaRPr lang="en-GB" sz="2000" dirty="0"/>
          </a:p>
        </p:txBody>
      </p:sp>
    </p:spTree>
    <p:extLst>
      <p:ext uri="{BB962C8B-B14F-4D97-AF65-F5344CB8AC3E}">
        <p14:creationId xmlns:p14="http://schemas.microsoft.com/office/powerpoint/2010/main" val="22004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56" y="908720"/>
            <a:ext cx="8205788" cy="711200"/>
          </a:xfrm>
        </p:spPr>
        <p:txBody>
          <a:bodyPr/>
          <a:lstStyle/>
          <a:p>
            <a:r>
              <a:rPr lang="en-GB" sz="3200" dirty="0">
                <a:latin typeface="Arial" panose="020B0604020202020204" pitchFamily="34" charset="0"/>
                <a:cs typeface="Arial" panose="020B0604020202020204" pitchFamily="34" charset="0"/>
              </a:rPr>
              <a:t>Theoretical Approaches - Social Pedagogy</a:t>
            </a:r>
          </a:p>
        </p:txBody>
      </p:sp>
      <p:sp>
        <p:nvSpPr>
          <p:cNvPr id="3" name="Content Placeholder 2"/>
          <p:cNvSpPr>
            <a:spLocks noGrp="1"/>
          </p:cNvSpPr>
          <p:nvPr>
            <p:ph idx="1"/>
          </p:nvPr>
        </p:nvSpPr>
        <p:spPr>
          <a:xfrm>
            <a:off x="614536" y="1624896"/>
            <a:ext cx="7772400" cy="4114800"/>
          </a:xfrm>
        </p:spPr>
        <p:txBody>
          <a:bodyPr/>
          <a:lstStyle/>
          <a:p>
            <a:pPr>
              <a:buClr>
                <a:srgbClr val="FF0000"/>
              </a:buClr>
              <a:buFont typeface="Wingdings" panose="05000000000000000000" pitchFamily="2" charset="2"/>
              <a:buChar char="Ø"/>
            </a:pPr>
            <a:r>
              <a:rPr lang="en-GB" sz="2000" dirty="0" smtClean="0"/>
              <a:t>Children’s </a:t>
            </a:r>
            <a:r>
              <a:rPr lang="en-GB" sz="2000" dirty="0"/>
              <a:t>homes that have developed a vibrant social pedagogical culture have generally seen the following </a:t>
            </a:r>
            <a:r>
              <a:rPr lang="en-GB" sz="2000" dirty="0" smtClean="0"/>
              <a:t>improvements: </a:t>
            </a:r>
          </a:p>
          <a:p>
            <a:pPr>
              <a:buClr>
                <a:srgbClr val="FF0000"/>
              </a:buClr>
              <a:buFont typeface="Wingdings" panose="05000000000000000000" pitchFamily="2" charset="2"/>
              <a:buChar char="Ø"/>
            </a:pPr>
            <a:r>
              <a:rPr lang="en-GB" sz="2000" dirty="0" smtClean="0">
                <a:solidFill>
                  <a:srgbClr val="FF0000"/>
                </a:solidFill>
              </a:rPr>
              <a:t>for </a:t>
            </a:r>
            <a:r>
              <a:rPr lang="en-GB" sz="2000" dirty="0">
                <a:solidFill>
                  <a:srgbClr val="FF0000"/>
                </a:solidFill>
              </a:rPr>
              <a:t>children</a:t>
            </a:r>
            <a:r>
              <a:rPr lang="en-GB" sz="2000" dirty="0"/>
              <a:t>: improved engagement with education and increased educational attainment, improved relationships with staff and peers, a higher sense of involvement and increased happiness and well-being leading to significant reductions in physical restraints, vandalism and absconding as well as improved placement </a:t>
            </a:r>
            <a:r>
              <a:rPr lang="en-GB" sz="2000" dirty="0" smtClean="0"/>
              <a:t>stability.</a:t>
            </a:r>
          </a:p>
          <a:p>
            <a:pPr>
              <a:buClr>
                <a:srgbClr val="FF0000"/>
              </a:buClr>
              <a:buFont typeface="Wingdings" panose="05000000000000000000" pitchFamily="2" charset="2"/>
              <a:buChar char="Ø"/>
            </a:pPr>
            <a:r>
              <a:rPr lang="en-GB" sz="2000" dirty="0" smtClean="0">
                <a:solidFill>
                  <a:srgbClr val="FF0000"/>
                </a:solidFill>
              </a:rPr>
              <a:t>for </a:t>
            </a:r>
            <a:r>
              <a:rPr lang="en-GB" sz="2000" dirty="0">
                <a:solidFill>
                  <a:srgbClr val="FF0000"/>
                </a:solidFill>
              </a:rPr>
              <a:t>staff members</a:t>
            </a:r>
            <a:r>
              <a:rPr lang="en-GB" sz="2000" dirty="0"/>
              <a:t>: improved well-being and motivation, better relationships with young people, colleagues and other professional groups due to increased confidence, feeling encouraged to be themselves, bring in their own interests and creativity, higher levels of trust and autonomy, and an increased ability to </a:t>
            </a:r>
            <a:r>
              <a:rPr lang="en-GB" sz="2000" dirty="0" smtClean="0"/>
              <a:t>reflect.</a:t>
            </a:r>
          </a:p>
          <a:p>
            <a:pPr>
              <a:buClr>
                <a:srgbClr val="FF0000"/>
              </a:buClr>
              <a:buFont typeface="Wingdings" panose="05000000000000000000" pitchFamily="2" charset="2"/>
              <a:buChar char="Ø"/>
            </a:pPr>
            <a:r>
              <a:rPr lang="en-GB" sz="2000" dirty="0" smtClean="0">
                <a:solidFill>
                  <a:srgbClr val="FF0000"/>
                </a:solidFill>
              </a:rPr>
              <a:t>for </a:t>
            </a:r>
            <a:r>
              <a:rPr lang="en-GB" sz="2000" dirty="0">
                <a:solidFill>
                  <a:srgbClr val="FF0000"/>
                </a:solidFill>
              </a:rPr>
              <a:t>teams</a:t>
            </a:r>
            <a:r>
              <a:rPr lang="en-GB" sz="2000" dirty="0"/>
              <a:t>: a more positive, non-judgmental culture in the home, increased sense of ownership for the home’s values and vision, improved communication and multi-agency working, and higher staff retention.</a:t>
            </a:r>
          </a:p>
          <a:p>
            <a:pPr>
              <a:buClr>
                <a:srgbClr val="FF0000"/>
              </a:buClr>
              <a:buFont typeface="Wingdings" panose="05000000000000000000" pitchFamily="2" charset="2"/>
              <a:buChar char="Ø"/>
            </a:pPr>
            <a:endParaRPr lang="en-GB" sz="2000" dirty="0"/>
          </a:p>
        </p:txBody>
      </p:sp>
    </p:spTree>
    <p:extLst>
      <p:ext uri="{BB962C8B-B14F-4D97-AF65-F5344CB8AC3E}">
        <p14:creationId xmlns:p14="http://schemas.microsoft.com/office/powerpoint/2010/main" val="34153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P1010934.JPG"/>
          <p:cNvPicPr>
            <a:picLocks noChangeAspect="1"/>
          </p:cNvPicPr>
          <p:nvPr/>
        </p:nvPicPr>
        <p:blipFill>
          <a:blip r:embed="rId2" cstate="screen"/>
          <a:stretch>
            <a:fillRect/>
          </a:stretch>
        </p:blipFill>
        <p:spPr>
          <a:xfrm>
            <a:off x="-24608" y="692696"/>
            <a:ext cx="9252520" cy="6480720"/>
          </a:xfrm>
          <a:prstGeom prst="rect">
            <a:avLst/>
          </a:prstGeom>
          <a:ln>
            <a:noFill/>
          </a:ln>
          <a:effectLst>
            <a:softEdge rad="112500"/>
          </a:effectLst>
        </p:spPr>
      </p:pic>
      <p:sp>
        <p:nvSpPr>
          <p:cNvPr id="7" name="Rectangle 2"/>
          <p:cNvSpPr txBox="1">
            <a:spLocks noChangeArrowheads="1"/>
          </p:cNvSpPr>
          <p:nvPr/>
        </p:nvSpPr>
        <p:spPr bwMode="auto">
          <a:xfrm>
            <a:off x="4027884" y="4509120"/>
            <a:ext cx="4792588" cy="1999109"/>
          </a:xfrm>
          <a:prstGeom prst="rect">
            <a:avLst/>
          </a:prstGeom>
          <a:noFill/>
          <a:ln w="9525">
            <a:noFill/>
            <a:miter lim="800000"/>
            <a:headEnd/>
            <a:tailEnd/>
          </a:ln>
        </p:spPr>
        <p:txBody>
          <a:bodyPr>
            <a:normAutofit fontScale="92500"/>
          </a:bodyPr>
          <a:lstStyle/>
          <a:p>
            <a:pPr marL="273050" indent="-273050" algn="r" defTabSz="914400">
              <a:spcBef>
                <a:spcPts val="500"/>
              </a:spcBef>
              <a:buClr>
                <a:srgbClr val="0BD0D9"/>
              </a:buClr>
              <a:buSzPct val="95000"/>
              <a:buFont typeface="Wingdings 2" pitchFamily="18"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400" dirty="0">
              <a:solidFill>
                <a:schemeClr val="tx2">
                  <a:lumMod val="50000"/>
                </a:schemeClr>
              </a:solidFill>
              <a:effectLst>
                <a:glow rad="228600">
                  <a:schemeClr val="accent3">
                    <a:satMod val="175000"/>
                    <a:alpha val="40000"/>
                  </a:schemeClr>
                </a:glow>
                <a:outerShdw blurRad="38100" dist="38100" dir="2700000" algn="tl">
                  <a:schemeClr val="bg2">
                    <a:alpha val="43000"/>
                  </a:schemeClr>
                </a:outerShdw>
              </a:effectLst>
              <a:cs typeface="Arial" charset="0"/>
            </a:endParaRPr>
          </a:p>
          <a:p>
            <a:pPr marL="274320" indent="-274320" algn="r" eaLnBrk="1" fontAlgn="auto" hangingPunct="1">
              <a:lnSpc>
                <a:spcPct val="130000"/>
              </a:lnSpc>
              <a:spcBef>
                <a:spcPts val="500"/>
              </a:spcBef>
              <a:spcAft>
                <a:spcPts val="0"/>
              </a:spcAft>
              <a:buClr>
                <a:schemeClr val="accent3"/>
              </a:buClr>
              <a:buFont typeface="Wingdings 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b="1" dirty="0" smtClean="0">
                <a:solidFill>
                  <a:schemeClr val="bg1"/>
                </a:solidFill>
                <a:effectLst>
                  <a:glow rad="228600">
                    <a:schemeClr val="accent3">
                      <a:satMod val="175000"/>
                      <a:alpha val="40000"/>
                    </a:schemeClr>
                  </a:glow>
                  <a:outerShdw blurRad="38100" dist="38100" dir="2700000" algn="tl">
                    <a:schemeClr val="bg2">
                      <a:alpha val="43000"/>
                    </a:schemeClr>
                  </a:outerShdw>
                </a:effectLst>
              </a:rPr>
              <a:t>Essentially Social Pedagogy is about </a:t>
            </a:r>
            <a:br>
              <a:rPr lang="en-GB" sz="2400" b="1" dirty="0" smtClean="0">
                <a:solidFill>
                  <a:schemeClr val="bg1"/>
                </a:solidFill>
                <a:effectLst>
                  <a:glow rad="228600">
                    <a:schemeClr val="accent3">
                      <a:satMod val="175000"/>
                      <a:alpha val="40000"/>
                    </a:schemeClr>
                  </a:glow>
                  <a:outerShdw blurRad="38100" dist="38100" dir="2700000" algn="tl">
                    <a:schemeClr val="bg2">
                      <a:alpha val="43000"/>
                    </a:schemeClr>
                  </a:outerShdw>
                </a:effectLst>
              </a:rPr>
            </a:br>
            <a:r>
              <a:rPr lang="en-GB" sz="2400" b="1" dirty="0" smtClean="0">
                <a:solidFill>
                  <a:schemeClr val="bg1"/>
                </a:solidFill>
                <a:effectLst>
                  <a:glow rad="228600">
                    <a:schemeClr val="accent3">
                      <a:satMod val="175000"/>
                      <a:alpha val="40000"/>
                    </a:schemeClr>
                  </a:glow>
                  <a:outerShdw blurRad="38100" dist="38100" dir="2700000" algn="tl">
                    <a:schemeClr val="bg2">
                      <a:alpha val="43000"/>
                    </a:schemeClr>
                  </a:outerShdw>
                </a:effectLst>
              </a:rPr>
              <a:t>helping </a:t>
            </a:r>
            <a:r>
              <a:rPr lang="en-GB" sz="2400" b="1" dirty="0">
                <a:solidFill>
                  <a:schemeClr val="bg1"/>
                </a:solidFill>
                <a:effectLst>
                  <a:glow rad="228600">
                    <a:schemeClr val="accent3">
                      <a:satMod val="175000"/>
                      <a:alpha val="40000"/>
                    </a:schemeClr>
                  </a:glow>
                  <a:outerShdw blurRad="38100" dist="38100" dir="2700000" algn="tl">
                    <a:schemeClr val="bg2">
                      <a:alpha val="43000"/>
                    </a:schemeClr>
                  </a:outerShdw>
                </a:effectLst>
              </a:rPr>
              <a:t>children </a:t>
            </a:r>
            <a:r>
              <a:rPr lang="en-GB" sz="2400" b="1" dirty="0" smtClean="0">
                <a:solidFill>
                  <a:schemeClr val="bg1"/>
                </a:solidFill>
                <a:effectLst>
                  <a:glow rad="228600">
                    <a:schemeClr val="accent3">
                      <a:satMod val="175000"/>
                      <a:alpha val="40000"/>
                    </a:schemeClr>
                  </a:glow>
                  <a:outerShdw blurRad="38100" dist="38100" dir="2700000" algn="tl">
                    <a:schemeClr val="bg2">
                      <a:alpha val="43000"/>
                    </a:schemeClr>
                  </a:outerShdw>
                </a:effectLst>
              </a:rPr>
              <a:t>unfold </a:t>
            </a:r>
            <a:r>
              <a:rPr lang="en-GB" sz="2400" b="1" dirty="0">
                <a:solidFill>
                  <a:schemeClr val="bg1"/>
                </a:solidFill>
                <a:effectLst>
                  <a:glow rad="228600">
                    <a:schemeClr val="accent3">
                      <a:satMod val="175000"/>
                      <a:alpha val="40000"/>
                    </a:schemeClr>
                  </a:glow>
                  <a:outerShdw blurRad="38100" dist="38100" dir="2700000" algn="tl">
                    <a:schemeClr val="bg2">
                      <a:alpha val="43000"/>
                    </a:schemeClr>
                  </a:outerShdw>
                </a:effectLst>
              </a:rPr>
              <a:t>their </a:t>
            </a:r>
            <a:r>
              <a:rPr lang="en-GB" sz="2400" b="1" dirty="0" smtClean="0">
                <a:solidFill>
                  <a:schemeClr val="bg1"/>
                </a:solidFill>
                <a:effectLst>
                  <a:glow rad="228600">
                    <a:schemeClr val="accent3">
                      <a:satMod val="175000"/>
                      <a:alpha val="40000"/>
                    </a:schemeClr>
                  </a:glow>
                  <a:outerShdw blurRad="38100" dist="38100" dir="2700000" algn="tl">
                    <a:schemeClr val="bg2">
                      <a:alpha val="43000"/>
                    </a:schemeClr>
                  </a:outerShdw>
                </a:effectLst>
              </a:rPr>
              <a:t>potential</a:t>
            </a:r>
            <a:endParaRPr lang="en-GB" sz="2400" b="1" dirty="0">
              <a:solidFill>
                <a:schemeClr val="bg1"/>
              </a:solidFill>
              <a:effectLst>
                <a:glow rad="228600">
                  <a:schemeClr val="accent3">
                    <a:satMod val="175000"/>
                    <a:alpha val="40000"/>
                  </a:schemeClr>
                </a:glow>
                <a:outerShdw blurRad="38100" dist="38100" dir="2700000" algn="tl">
                  <a:schemeClr val="bg2">
                    <a:alpha val="43000"/>
                  </a:schemeClr>
                </a:outerShdw>
              </a:effectLst>
            </a:endParaRPr>
          </a:p>
        </p:txBody>
      </p:sp>
      <p:sp>
        <p:nvSpPr>
          <p:cNvPr id="8" name="Title 4"/>
          <p:cNvSpPr txBox="1">
            <a:spLocks/>
          </p:cNvSpPr>
          <p:nvPr/>
        </p:nvSpPr>
        <p:spPr bwMode="auto">
          <a:xfrm>
            <a:off x="4716016" y="1268760"/>
            <a:ext cx="4104456" cy="9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Narrow" panose="020B0606020202030204" pitchFamily="34" charset="0"/>
              </a:defRPr>
            </a:lvl2pPr>
            <a:lvl3pPr algn="ctr" rtl="0" fontAlgn="base">
              <a:spcBef>
                <a:spcPct val="0"/>
              </a:spcBef>
              <a:spcAft>
                <a:spcPct val="0"/>
              </a:spcAft>
              <a:defRPr sz="4400">
                <a:solidFill>
                  <a:schemeClr val="tx2"/>
                </a:solidFill>
                <a:latin typeface="Arial Narrow" panose="020B0606020202030204" pitchFamily="34" charset="0"/>
              </a:defRPr>
            </a:lvl3pPr>
            <a:lvl4pPr algn="ctr" rtl="0" fontAlgn="base">
              <a:spcBef>
                <a:spcPct val="0"/>
              </a:spcBef>
              <a:spcAft>
                <a:spcPct val="0"/>
              </a:spcAft>
              <a:defRPr sz="4400">
                <a:solidFill>
                  <a:schemeClr val="tx2"/>
                </a:solidFill>
                <a:latin typeface="Arial Narrow" panose="020B0606020202030204" pitchFamily="34" charset="0"/>
              </a:defRPr>
            </a:lvl4pPr>
            <a:lvl5pPr algn="ctr" rtl="0" fontAlgn="base">
              <a:spcBef>
                <a:spcPct val="0"/>
              </a:spcBef>
              <a:spcAft>
                <a:spcPct val="0"/>
              </a:spcAft>
              <a:defRPr sz="4400">
                <a:solidFill>
                  <a:schemeClr val="tx2"/>
                </a:solidFill>
                <a:latin typeface="Arial Narrow" panose="020B0606020202030204" pitchFamily="34" charset="0"/>
              </a:defRPr>
            </a:lvl5pPr>
            <a:lvl6pPr marL="457200" algn="ctr" rtl="0" fontAlgn="base">
              <a:spcBef>
                <a:spcPct val="0"/>
              </a:spcBef>
              <a:spcAft>
                <a:spcPct val="0"/>
              </a:spcAft>
              <a:defRPr sz="4400">
                <a:solidFill>
                  <a:schemeClr val="tx2"/>
                </a:solidFill>
                <a:latin typeface="Arial Narrow" panose="020B0606020202030204" pitchFamily="34" charset="0"/>
              </a:defRPr>
            </a:lvl6pPr>
            <a:lvl7pPr marL="914400" algn="ctr" rtl="0" fontAlgn="base">
              <a:spcBef>
                <a:spcPct val="0"/>
              </a:spcBef>
              <a:spcAft>
                <a:spcPct val="0"/>
              </a:spcAft>
              <a:defRPr sz="4400">
                <a:solidFill>
                  <a:schemeClr val="tx2"/>
                </a:solidFill>
                <a:latin typeface="Arial Narrow" panose="020B0606020202030204" pitchFamily="34" charset="0"/>
              </a:defRPr>
            </a:lvl7pPr>
            <a:lvl8pPr marL="1371600" algn="ctr" rtl="0" fontAlgn="base">
              <a:spcBef>
                <a:spcPct val="0"/>
              </a:spcBef>
              <a:spcAft>
                <a:spcPct val="0"/>
              </a:spcAft>
              <a:defRPr sz="4400">
                <a:solidFill>
                  <a:schemeClr val="tx2"/>
                </a:solidFill>
                <a:latin typeface="Arial Narrow" panose="020B0606020202030204" pitchFamily="34" charset="0"/>
              </a:defRPr>
            </a:lvl8pPr>
            <a:lvl9pPr marL="1828800" algn="ctr" rtl="0" fontAlgn="base">
              <a:spcBef>
                <a:spcPct val="0"/>
              </a:spcBef>
              <a:spcAft>
                <a:spcPct val="0"/>
              </a:spcAft>
              <a:defRPr sz="4400">
                <a:solidFill>
                  <a:schemeClr val="tx2"/>
                </a:solidFill>
                <a:latin typeface="Arial Narrow" panose="020B0606020202030204" pitchFamily="34" charset="0"/>
              </a:defRPr>
            </a:lvl9pPr>
          </a:lstStyle>
          <a:p>
            <a:r>
              <a:rPr lang="en-GB" dirty="0" smtClean="0">
                <a:solidFill>
                  <a:srgbClr val="FF0000"/>
                </a:solidFill>
              </a:rPr>
              <a:t>In a Nutshell</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716017"/>
            <a:ext cx="7886700" cy="711150"/>
          </a:xfrm>
        </p:spPr>
        <p:txBody>
          <a:bodyPr/>
          <a:lstStyle/>
          <a:p>
            <a:r>
              <a:rPr lang="en-GB" sz="3600" dirty="0" smtClean="0"/>
              <a:t>The Hundred Languages of the Child</a:t>
            </a:r>
            <a:endParaRPr lang="en-GB" sz="3600" dirty="0"/>
          </a:p>
        </p:txBody>
      </p:sp>
      <p:sp>
        <p:nvSpPr>
          <p:cNvPr id="12" name="TextBox 11"/>
          <p:cNvSpPr txBox="1"/>
          <p:nvPr/>
        </p:nvSpPr>
        <p:spPr>
          <a:xfrm>
            <a:off x="179512" y="1916832"/>
            <a:ext cx="7128792" cy="4616648"/>
          </a:xfrm>
          <a:prstGeom prst="rect">
            <a:avLst/>
          </a:prstGeom>
          <a:noFill/>
        </p:spPr>
        <p:txBody>
          <a:bodyPr wrap="square" rtlCol="0">
            <a:spAutoFit/>
          </a:bodyPr>
          <a:lstStyle/>
          <a:p>
            <a:r>
              <a:rPr lang="en-GB" sz="1400" b="1" i="1" dirty="0" smtClean="0">
                <a:solidFill>
                  <a:schemeClr val="bg1">
                    <a:lumMod val="50000"/>
                  </a:schemeClr>
                </a:solidFill>
                <a:latin typeface="Arial" panose="020B0604020202020204" pitchFamily="34" charset="0"/>
                <a:cs typeface="Arial" panose="020B0604020202020204" pitchFamily="34" charset="0"/>
              </a:rPr>
              <a:t>The child</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is made of one hundred.</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The child has</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a hundred languages</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a hundred hands</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a hundred thoughts</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a hundred ways of thinking</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of playing, of speaking.</a:t>
            </a:r>
          </a:p>
          <a:p>
            <a:r>
              <a:rPr lang="en-GB" sz="1400" b="1" i="1" dirty="0" smtClean="0">
                <a:solidFill>
                  <a:schemeClr val="bg1">
                    <a:lumMod val="50000"/>
                  </a:schemeClr>
                </a:solidFill>
                <a:latin typeface="Arial" panose="020B0604020202020204" pitchFamily="34" charset="0"/>
                <a:cs typeface="Arial" panose="020B0604020202020204" pitchFamily="34" charset="0"/>
              </a:rPr>
              <a:t>A hundred always a hundred</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ways of listening</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of </a:t>
            </a:r>
            <a:r>
              <a:rPr lang="en-GB" sz="1400" b="1" i="1" dirty="0" smtClean="0">
                <a:solidFill>
                  <a:schemeClr val="bg1">
                    <a:lumMod val="50000"/>
                  </a:schemeClr>
                </a:solidFill>
                <a:latin typeface="Arial" panose="020B0604020202020204" pitchFamily="34" charset="0"/>
                <a:cs typeface="Arial" panose="020B0604020202020204" pitchFamily="34" charset="0"/>
              </a:rPr>
              <a:t>marvelling, </a:t>
            </a:r>
            <a:r>
              <a:rPr lang="en-GB" sz="1400" b="1" i="1" dirty="0" smtClean="0">
                <a:solidFill>
                  <a:schemeClr val="bg1">
                    <a:lumMod val="50000"/>
                  </a:schemeClr>
                </a:solidFill>
                <a:latin typeface="Arial" panose="020B0604020202020204" pitchFamily="34" charset="0"/>
                <a:cs typeface="Arial" panose="020B0604020202020204" pitchFamily="34" charset="0"/>
              </a:rPr>
              <a:t>of loving</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a hundred joys</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for singing and understanding</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a hundred worlds</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to discover</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a hundred worlds</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to invent</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a hundred worlds</a:t>
            </a:r>
            <a:br>
              <a:rPr lang="en-GB" sz="1400" b="1" i="1" dirty="0" smtClean="0">
                <a:solidFill>
                  <a:schemeClr val="bg1">
                    <a:lumMod val="50000"/>
                  </a:schemeClr>
                </a:solidFill>
                <a:latin typeface="Arial" panose="020B0604020202020204" pitchFamily="34" charset="0"/>
                <a:cs typeface="Arial" panose="020B0604020202020204" pitchFamily="34" charset="0"/>
              </a:rPr>
            </a:br>
            <a:r>
              <a:rPr lang="en-GB" sz="1400" b="1" i="1" dirty="0" smtClean="0">
                <a:solidFill>
                  <a:schemeClr val="bg1">
                    <a:lumMod val="50000"/>
                  </a:schemeClr>
                </a:solidFill>
                <a:latin typeface="Arial" panose="020B0604020202020204" pitchFamily="34" charset="0"/>
                <a:cs typeface="Arial" panose="020B0604020202020204" pitchFamily="34" charset="0"/>
              </a:rPr>
              <a:t>to dream.</a:t>
            </a:r>
          </a:p>
          <a:p>
            <a:endParaRPr lang="en-GB" sz="1400" dirty="0" smtClean="0">
              <a:solidFill>
                <a:schemeClr val="bg1">
                  <a:lumMod val="50000"/>
                </a:schemeClr>
              </a:solidFill>
              <a:latin typeface="Arial" panose="020B0604020202020204" pitchFamily="34" charset="0"/>
              <a:cs typeface="Arial" panose="020B0604020202020204" pitchFamily="34" charset="0"/>
            </a:endParaRPr>
          </a:p>
          <a:p>
            <a:r>
              <a:rPr lang="en-GB" sz="1400" i="1" dirty="0" smtClean="0">
                <a:solidFill>
                  <a:schemeClr val="bg1">
                    <a:lumMod val="50000"/>
                  </a:schemeClr>
                </a:solidFill>
                <a:latin typeface="Arial" panose="020B0604020202020204" pitchFamily="34" charset="0"/>
                <a:cs typeface="Arial" panose="020B0604020202020204" pitchFamily="34" charset="0"/>
              </a:rPr>
              <a:t>	Loris </a:t>
            </a:r>
            <a:r>
              <a:rPr lang="en-GB" sz="1400" i="1" dirty="0" err="1" smtClean="0">
                <a:solidFill>
                  <a:schemeClr val="bg1">
                    <a:lumMod val="50000"/>
                  </a:schemeClr>
                </a:solidFill>
                <a:latin typeface="Arial" panose="020B0604020202020204" pitchFamily="34" charset="0"/>
                <a:cs typeface="Arial" panose="020B0604020202020204" pitchFamily="34" charset="0"/>
              </a:rPr>
              <a:t>Malaguzzi</a:t>
            </a:r>
            <a:r>
              <a:rPr lang="en-GB" sz="1400" i="1" dirty="0" smtClean="0">
                <a:solidFill>
                  <a:schemeClr val="bg1">
                    <a:lumMod val="50000"/>
                  </a:schemeClr>
                </a:solidFill>
                <a:latin typeface="Arial" panose="020B0604020202020204" pitchFamily="34" charset="0"/>
                <a:cs typeface="Arial" panose="020B0604020202020204" pitchFamily="34" charset="0"/>
              </a:rPr>
              <a:t>, founder  of Reggio </a:t>
            </a:r>
            <a:r>
              <a:rPr lang="en-GB" sz="1400" i="1" dirty="0" smtClean="0">
                <a:solidFill>
                  <a:schemeClr val="bg1">
                    <a:lumMod val="50000"/>
                  </a:schemeClr>
                </a:solidFill>
                <a:latin typeface="Arial" panose="020B0604020202020204" pitchFamily="34" charset="0"/>
                <a:cs typeface="Arial" panose="020B0604020202020204" pitchFamily="34" charset="0"/>
              </a:rPr>
              <a:t>Emilia</a:t>
            </a:r>
            <a:endParaRPr lang="en-GB" sz="1400" i="1" dirty="0" smtClean="0">
              <a:solidFill>
                <a:schemeClr val="bg1">
                  <a:lumMod val="50000"/>
                </a:schemeClr>
              </a:solidFill>
              <a:latin typeface="Arial" panose="020B0604020202020204" pitchFamily="34" charset="0"/>
              <a:cs typeface="Arial" panose="020B0604020202020204" pitchFamily="34" charset="0"/>
            </a:endParaRPr>
          </a:p>
        </p:txBody>
      </p:sp>
      <p:pic>
        <p:nvPicPr>
          <p:cNvPr id="13" name="Picture 12" descr="P1010934.JPG"/>
          <p:cNvPicPr>
            <a:picLocks noChangeAspect="1"/>
          </p:cNvPicPr>
          <p:nvPr/>
        </p:nvPicPr>
        <p:blipFill>
          <a:blip r:embed="rId3" cstate="screen">
            <a:duotone>
              <a:prstClr val="black"/>
              <a:srgbClr val="D9C3A5">
                <a:tint val="50000"/>
                <a:satMod val="180000"/>
              </a:srgbClr>
            </a:duotone>
          </a:blip>
          <a:stretch>
            <a:fillRect/>
          </a:stretch>
        </p:blipFill>
        <p:spPr>
          <a:xfrm>
            <a:off x="5004048" y="1556792"/>
            <a:ext cx="4283968" cy="429309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11560" y="1556792"/>
            <a:ext cx="8113570" cy="4957648"/>
          </a:xfrm>
        </p:spPr>
        <p:txBody>
          <a:bodyPr>
            <a:noAutofit/>
          </a:bodyPr>
          <a:lstStyle/>
          <a:p>
            <a:pPr marL="441325" lvl="1" indent="-277813">
              <a:spcBef>
                <a:spcPts val="500"/>
              </a:spcBef>
              <a:buClr>
                <a:srgbClr val="FF0000"/>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dirty="0" smtClean="0"/>
              <a:t>Potential is unique</a:t>
            </a:r>
          </a:p>
          <a:p>
            <a:pPr marL="441325" lvl="1" indent="-277813">
              <a:spcBef>
                <a:spcPts val="500"/>
              </a:spcBef>
              <a:buClr>
                <a:srgbClr val="FF0000"/>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dirty="0" smtClean="0"/>
              <a:t>Recognise inner richness beyond behaviour</a:t>
            </a:r>
          </a:p>
          <a:p>
            <a:pPr marL="441325" lvl="1" indent="-277813">
              <a:spcBef>
                <a:spcPts val="500"/>
              </a:spcBef>
              <a:buClr>
                <a:srgbClr val="FF0000"/>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dirty="0" smtClean="0"/>
              <a:t>Holistic – both in how we see children (as whole persons) and how we work with them</a:t>
            </a:r>
          </a:p>
          <a:p>
            <a:pPr marL="441325" lvl="1" indent="-277813">
              <a:spcBef>
                <a:spcPts val="500"/>
              </a:spcBef>
              <a:buClr>
                <a:srgbClr val="FF0000"/>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dirty="0" smtClean="0"/>
              <a:t>Not doing </a:t>
            </a:r>
            <a:r>
              <a:rPr lang="en-GB" sz="2400" i="1" dirty="0" smtClean="0"/>
              <a:t>for </a:t>
            </a:r>
            <a:r>
              <a:rPr lang="en-GB" sz="2400" dirty="0" smtClean="0"/>
              <a:t>but </a:t>
            </a:r>
            <a:r>
              <a:rPr lang="en-GB" sz="2400" i="1" dirty="0" smtClean="0"/>
              <a:t>with </a:t>
            </a:r>
            <a:r>
              <a:rPr lang="en-GB" sz="2400" dirty="0" smtClean="0"/>
              <a:t>children – creating learning situations in the everyday, focussing on the here and now, and being constantly reflective</a:t>
            </a:r>
          </a:p>
          <a:p>
            <a:pPr marL="441325" lvl="1" indent="-277813">
              <a:spcBef>
                <a:spcPts val="500"/>
              </a:spcBef>
              <a:buClr>
                <a:srgbClr val="FF0000"/>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dirty="0" smtClean="0"/>
              <a:t>Strong and authentic relationships </a:t>
            </a:r>
          </a:p>
          <a:p>
            <a:pPr marL="441325" lvl="1" indent="-277813">
              <a:spcBef>
                <a:spcPts val="500"/>
              </a:spcBef>
              <a:buClr>
                <a:srgbClr val="FF0000"/>
              </a:buClr>
              <a:buFont typeface="Wingdings" pitchFamily="2" charset="2"/>
              <a:buChar char="Ø"/>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dirty="0" smtClean="0"/>
              <a:t>Attention to social issues: promoting human welfare, addressing social inequality and creating conditions in which all can unfold their potential</a:t>
            </a:r>
          </a:p>
        </p:txBody>
      </p:sp>
      <p:sp>
        <p:nvSpPr>
          <p:cNvPr id="5" name="Title 4"/>
          <p:cNvSpPr>
            <a:spLocks noGrp="1"/>
          </p:cNvSpPr>
          <p:nvPr>
            <p:ph type="title"/>
          </p:nvPr>
        </p:nvSpPr>
        <p:spPr>
          <a:xfrm>
            <a:off x="467544" y="716975"/>
            <a:ext cx="7886700" cy="707529"/>
          </a:xfrm>
        </p:spPr>
        <p:txBody>
          <a:bodyPr/>
          <a:lstStyle/>
          <a:p>
            <a:r>
              <a:rPr lang="en-GB" sz="3200" dirty="0">
                <a:latin typeface="Arial" panose="020B0604020202020204" pitchFamily="34" charset="0"/>
                <a:cs typeface="Arial" panose="020B0604020202020204" pitchFamily="34" charset="0"/>
              </a:rPr>
              <a:t>Discovering Potential Means …</a:t>
            </a:r>
            <a:endParaRPr lang="en-GB" sz="3200"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2843808" y="5517232"/>
            <a:ext cx="4248472" cy="1340768"/>
          </a:xfrm>
          <a:prstGeom prst="rect">
            <a:avLst/>
          </a:prstGeom>
          <a:noFill/>
          <a:ln w="9525">
            <a:noFill/>
            <a:round/>
            <a:headEnd/>
            <a:tailEnd/>
          </a:ln>
        </p:spPr>
        <p:txBody>
          <a:bodyPr lIns="90000" tIns="46800" rIns="90000" bIns="46800" anchor="ctr"/>
          <a:lstStyle/>
          <a:p>
            <a:pPr algn="ctr">
              <a:lnSpc>
                <a:spcPct val="75000"/>
              </a:lnSpc>
              <a:buClr>
                <a:srgbClr val="808080"/>
              </a:buClr>
              <a:buFont typeface="Brush Script MT"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b="1" dirty="0" smtClean="0">
                <a:solidFill>
                  <a:srgbClr val="000000"/>
                </a:solidFill>
                <a:effectLst/>
                <a:latin typeface="Bradley Hand ITC" pitchFamily="66" charset="0"/>
                <a:ea typeface="+mn-ea"/>
                <a:cs typeface="Arial Unicode MS" charset="0"/>
              </a:rPr>
              <a:t>“It is not possible to teach, </a:t>
            </a:r>
            <a:br>
              <a:rPr lang="en-GB" sz="2000" b="1" dirty="0" smtClean="0">
                <a:solidFill>
                  <a:srgbClr val="000000"/>
                </a:solidFill>
                <a:effectLst/>
                <a:latin typeface="Bradley Hand ITC" pitchFamily="66" charset="0"/>
                <a:ea typeface="+mn-ea"/>
                <a:cs typeface="Arial Unicode MS" charset="0"/>
              </a:rPr>
            </a:br>
            <a:r>
              <a:rPr lang="en-GB" sz="2000" b="1" dirty="0" smtClean="0">
                <a:solidFill>
                  <a:srgbClr val="000000"/>
                </a:solidFill>
                <a:effectLst/>
                <a:latin typeface="Bradley Hand ITC" pitchFamily="66" charset="0"/>
                <a:ea typeface="+mn-ea"/>
                <a:cs typeface="Arial Unicode MS" charset="0"/>
              </a:rPr>
              <a:t>but it is possible  to create situations </a:t>
            </a:r>
            <a:br>
              <a:rPr lang="en-GB" sz="2000" b="1" dirty="0" smtClean="0">
                <a:solidFill>
                  <a:srgbClr val="000000"/>
                </a:solidFill>
                <a:effectLst/>
                <a:latin typeface="Bradley Hand ITC" pitchFamily="66" charset="0"/>
                <a:ea typeface="+mn-ea"/>
                <a:cs typeface="Arial Unicode MS" charset="0"/>
              </a:rPr>
            </a:br>
            <a:r>
              <a:rPr lang="en-GB" sz="2000" b="1" dirty="0" smtClean="0">
                <a:solidFill>
                  <a:srgbClr val="000000"/>
                </a:solidFill>
                <a:effectLst/>
                <a:latin typeface="Bradley Hand ITC" pitchFamily="66" charset="0"/>
                <a:ea typeface="+mn-ea"/>
                <a:cs typeface="Arial Unicode MS" charset="0"/>
              </a:rPr>
              <a:t>in which it is impossible not to learn.”</a:t>
            </a:r>
            <a:endParaRPr lang="en-GB" sz="2000" b="1" dirty="0">
              <a:solidFill>
                <a:srgbClr val="000000"/>
              </a:solidFill>
              <a:effectLst/>
              <a:latin typeface="Bradley Hand ITC" pitchFamily="66" charset="0"/>
              <a:ea typeface="+mn-ea"/>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978" y="-189914"/>
            <a:ext cx="7886700" cy="1610896"/>
          </a:xfrm>
        </p:spPr>
        <p:txBody>
          <a:bodyPr/>
          <a:lstStyle/>
          <a:p>
            <a:r>
              <a:rPr lang="en-GB" sz="3200" dirty="0" smtClean="0">
                <a:latin typeface="Arial" panose="020B0604020202020204" pitchFamily="34" charset="0"/>
                <a:cs typeface="Arial" panose="020B0604020202020204" pitchFamily="34" charset="0"/>
              </a:rPr>
              <a:t>The Evolution of Social Pedagogy</a:t>
            </a:r>
            <a:endParaRPr lang="en-GB" sz="3200"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311659" y="1547610"/>
            <a:ext cx="7772400" cy="1571625"/>
          </a:xfrm>
          <a:prstGeom prst="rect">
            <a:avLst/>
          </a:prstGeom>
          <a:noFill/>
          <a:ln w="9525">
            <a:noFill/>
            <a:round/>
            <a:headEnd/>
            <a:tailEnd/>
          </a:ln>
        </p:spPr>
        <p:txBody>
          <a:bodyPr lIns="90000" tIns="46800" rIns="90000" bIns="46800" anchor="ctr"/>
          <a:lstStyle/>
          <a:p>
            <a:pPr algn="ctr">
              <a:buClr>
                <a:srgbClr val="808080"/>
              </a:buClr>
              <a:buFont typeface="Brush Script MT"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rgbClr val="000000"/>
                </a:solidFill>
                <a:latin typeface="Bradley Hand ITC" pitchFamily="66" charset="0"/>
                <a:ea typeface="+mn-ea"/>
                <a:cs typeface="Arial Unicode MS" charset="0"/>
              </a:rPr>
              <a:t>“Children are a key to understanding a nation,</a:t>
            </a:r>
          </a:p>
          <a:p>
            <a:pPr algn="ctr">
              <a:buClr>
                <a:srgbClr val="808080"/>
              </a:buClr>
              <a:buFont typeface="Brush Script MT"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rgbClr val="000000"/>
                </a:solidFill>
                <a:latin typeface="Bradley Hand ITC" pitchFamily="66" charset="0"/>
                <a:ea typeface="+mn-ea"/>
                <a:cs typeface="Arial Unicode MS" charset="0"/>
              </a:rPr>
              <a:t>not only to comprehend the habits of a society</a:t>
            </a:r>
          </a:p>
          <a:p>
            <a:pPr algn="ctr">
              <a:buClr>
                <a:srgbClr val="808080"/>
              </a:buClr>
              <a:buFont typeface="Brush Script MT"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rgbClr val="000000"/>
                </a:solidFill>
                <a:latin typeface="Bradley Hand ITC" pitchFamily="66" charset="0"/>
                <a:ea typeface="+mn-ea"/>
                <a:cs typeface="Arial Unicode MS" charset="0"/>
              </a:rPr>
              <a:t>but also its collective intelligence and sustainability”</a:t>
            </a:r>
          </a:p>
          <a:p>
            <a:pPr algn="ctr">
              <a:buClr>
                <a:srgbClr val="808080"/>
              </a:buClr>
              <a:buFont typeface="Brush Script MT"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000" dirty="0">
              <a:solidFill>
                <a:srgbClr val="000000"/>
              </a:solidFill>
              <a:latin typeface="Bradley Hand ITC" pitchFamily="66" charset="0"/>
              <a:ea typeface="+mn-ea"/>
              <a:cs typeface="Arial Unicode MS" charset="0"/>
            </a:endParaRPr>
          </a:p>
          <a:p>
            <a:pPr algn="ctr">
              <a:buClr>
                <a:srgbClr val="808080"/>
              </a:buClr>
              <a:buFont typeface="Brush Script MT" pitchFamily="6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rgbClr val="000000"/>
                </a:solidFill>
                <a:latin typeface="Bradley Hand ITC" pitchFamily="66" charset="0"/>
                <a:ea typeface="+mn-ea"/>
                <a:cs typeface="Arial Unicode MS" charset="0"/>
              </a:rPr>
              <a:t>(</a:t>
            </a:r>
            <a:r>
              <a:rPr lang="en-GB" sz="2000" dirty="0" err="1">
                <a:solidFill>
                  <a:srgbClr val="000000"/>
                </a:solidFill>
                <a:latin typeface="Bradley Hand ITC" pitchFamily="66" charset="0"/>
                <a:ea typeface="+mn-ea"/>
                <a:cs typeface="Arial Unicode MS" charset="0"/>
              </a:rPr>
              <a:t>Donata</a:t>
            </a:r>
            <a:r>
              <a:rPr lang="en-GB" sz="2000" dirty="0">
                <a:solidFill>
                  <a:srgbClr val="000000"/>
                </a:solidFill>
                <a:latin typeface="Bradley Hand ITC" pitchFamily="66" charset="0"/>
                <a:ea typeface="+mn-ea"/>
                <a:cs typeface="Arial Unicode MS" charset="0"/>
              </a:rPr>
              <a:t> </a:t>
            </a:r>
            <a:r>
              <a:rPr lang="en-GB" sz="2000" dirty="0" err="1">
                <a:solidFill>
                  <a:srgbClr val="000000"/>
                </a:solidFill>
                <a:latin typeface="Bradley Hand ITC" pitchFamily="66" charset="0"/>
                <a:ea typeface="+mn-ea"/>
                <a:cs typeface="Arial Unicode MS" charset="0"/>
              </a:rPr>
              <a:t>Elschenbroich</a:t>
            </a:r>
            <a:r>
              <a:rPr lang="en-GB" sz="2000" dirty="0">
                <a:solidFill>
                  <a:srgbClr val="000000"/>
                </a:solidFill>
                <a:latin typeface="Bradley Hand ITC" pitchFamily="66" charset="0"/>
                <a:ea typeface="+mn-ea"/>
                <a:cs typeface="Arial Unicode MS" charset="0"/>
              </a:rPr>
              <a:t>, German sociologist)</a:t>
            </a:r>
          </a:p>
        </p:txBody>
      </p:sp>
      <p:sp>
        <p:nvSpPr>
          <p:cNvPr id="7" name="Textplatzhalter 4"/>
          <p:cNvSpPr txBox="1">
            <a:spLocks/>
          </p:cNvSpPr>
          <p:nvPr/>
        </p:nvSpPr>
        <p:spPr>
          <a:xfrm>
            <a:off x="314200" y="3255660"/>
            <a:ext cx="8362256" cy="1512168"/>
          </a:xfrm>
          <a:prstGeom prst="rect">
            <a:avLst/>
          </a:prstGeom>
        </p:spPr>
        <p:txBody>
          <a:bodyPr vert="horz" lIns="82296" tIns="45720" bIns="0" anchor="t">
            <a:noAutofit/>
          </a:bodyPr>
          <a:lstStyle/>
          <a:p>
            <a:pPr marL="54864" marR="0" lvl="0" indent="0" algn="l" defTabSz="912813" rtl="0" eaLnBrk="1" fontAlgn="auto" latinLnBrk="0" hangingPunct="1">
              <a:lnSpc>
                <a:spcPct val="100000"/>
              </a:lnSpc>
              <a:spcBef>
                <a:spcPts val="700"/>
              </a:spcBef>
              <a:spcAft>
                <a:spcPts val="0"/>
              </a:spcAft>
              <a:buClr>
                <a:srgbClr val="FF0000"/>
              </a:buClr>
              <a:buSzPct val="95000"/>
              <a:buFont typeface="Wingdings"/>
              <a:buNone/>
              <a:tabLst/>
              <a:defRPr/>
            </a:pPr>
            <a:r>
              <a:rPr kumimoji="0" lang="en-GB" sz="2400" b="0" i="0" u="none" strike="noStrike" kern="1200" cap="none" spc="0" normalizeH="0" baseline="0" noProof="0" dirty="0" smtClean="0">
                <a:ln>
                  <a:noFill/>
                </a:ln>
                <a:effectLst/>
                <a:uLnTx/>
                <a:uFillTx/>
                <a:ea typeface="+mn-ea"/>
                <a:cs typeface="Tahoma" pitchFamily="34" charset="0"/>
              </a:rPr>
              <a:t>Social pedagogy is a ‘function of society’ </a:t>
            </a:r>
            <a:r>
              <a:rPr kumimoji="0" lang="en-GB" b="0" i="0" u="none" strike="noStrike" kern="1200" cap="none" spc="0" normalizeH="0" baseline="0" noProof="0" dirty="0" smtClean="0">
                <a:ln>
                  <a:noFill/>
                </a:ln>
                <a:effectLst/>
                <a:uLnTx/>
                <a:uFillTx/>
                <a:ea typeface="+mn-ea"/>
                <a:cs typeface="Tahoma" pitchFamily="34" charset="0"/>
              </a:rPr>
              <a:t>(</a:t>
            </a:r>
            <a:r>
              <a:rPr kumimoji="0" lang="en-GB" b="0" i="0" u="none" strike="noStrike" kern="1200" cap="none" spc="0" normalizeH="0" baseline="0" noProof="0" dirty="0" err="1" smtClean="0">
                <a:ln>
                  <a:noFill/>
                </a:ln>
                <a:effectLst/>
                <a:uLnTx/>
                <a:uFillTx/>
                <a:ea typeface="+mn-ea"/>
                <a:cs typeface="Tahoma" pitchFamily="34" charset="0"/>
              </a:rPr>
              <a:t>Mollenhauer</a:t>
            </a:r>
            <a:r>
              <a:rPr kumimoji="0" lang="en-GB" b="0" i="0" u="none" strike="noStrike" kern="1200" cap="none" spc="0" normalizeH="0" baseline="0" noProof="0" dirty="0" smtClean="0">
                <a:ln>
                  <a:noFill/>
                </a:ln>
                <a:effectLst/>
                <a:uLnTx/>
                <a:uFillTx/>
                <a:ea typeface="+mn-ea"/>
                <a:cs typeface="Tahoma" pitchFamily="34" charset="0"/>
              </a:rPr>
              <a:t>) </a:t>
            </a:r>
            <a:r>
              <a:rPr kumimoji="0" lang="en-GB" sz="2400" b="0" i="0" u="none" strike="noStrike" kern="1200" cap="none" spc="0" normalizeH="0" baseline="0" noProof="0" dirty="0" smtClean="0">
                <a:ln>
                  <a:noFill/>
                </a:ln>
                <a:effectLst/>
                <a:uLnTx/>
                <a:uFillTx/>
                <a:ea typeface="+mn-ea"/>
                <a:cs typeface="Tahoma" pitchFamily="34" charset="0"/>
              </a:rPr>
              <a:t>that reflects:</a:t>
            </a:r>
          </a:p>
          <a:p>
            <a:pPr marL="269875" marR="0" lvl="0" indent="-269875" algn="l" defTabSz="912813" rtl="0" eaLnBrk="1" fontAlgn="auto" latinLnBrk="0" hangingPunct="1">
              <a:lnSpc>
                <a:spcPct val="100000"/>
              </a:lnSpc>
              <a:spcBef>
                <a:spcPts val="700"/>
              </a:spcBef>
              <a:spcAft>
                <a:spcPts val="0"/>
              </a:spcAft>
              <a:buClr>
                <a:srgbClr val="FF0000"/>
              </a:buClr>
              <a:buSzPct val="95000"/>
              <a:buFont typeface="Wingdings" pitchFamily="2" charset="2"/>
              <a:buChar char="Ø"/>
              <a:tabLst/>
              <a:defRPr/>
            </a:pPr>
            <a:r>
              <a:rPr kumimoji="0" lang="en-GB" sz="2400" b="0" i="0" u="none" strike="noStrike" kern="1200" cap="none" spc="0" normalizeH="0" baseline="0" noProof="0" dirty="0" smtClean="0">
                <a:ln>
                  <a:noFill/>
                </a:ln>
                <a:effectLst/>
                <a:uLnTx/>
                <a:uFillTx/>
                <a:ea typeface="+mn-ea"/>
                <a:cs typeface="Tahoma" pitchFamily="34" charset="0"/>
              </a:rPr>
              <a:t>how society thinks about children, their education and upbringing (concepts of children);</a:t>
            </a:r>
          </a:p>
          <a:p>
            <a:pPr marL="269875" marR="0" lvl="0" indent="-269875" algn="l" defTabSz="912813" rtl="0" eaLnBrk="1" fontAlgn="auto" latinLnBrk="0" hangingPunct="1">
              <a:lnSpc>
                <a:spcPct val="100000"/>
              </a:lnSpc>
              <a:spcBef>
                <a:spcPts val="700"/>
              </a:spcBef>
              <a:spcAft>
                <a:spcPts val="0"/>
              </a:spcAft>
              <a:buClr>
                <a:srgbClr val="FF0000"/>
              </a:buClr>
              <a:buSzPct val="95000"/>
              <a:buFont typeface="Wingdings" pitchFamily="2" charset="2"/>
              <a:buChar char="Ø"/>
              <a:tabLst/>
              <a:defRPr/>
            </a:pPr>
            <a:r>
              <a:rPr kumimoji="0" lang="en-GB" sz="2400" b="0" i="0" u="none" strike="noStrike" kern="1200" cap="none" spc="0" normalizeH="0" baseline="0" noProof="0" dirty="0" smtClean="0">
                <a:ln>
                  <a:noFill/>
                </a:ln>
                <a:effectLst/>
                <a:uLnTx/>
                <a:uFillTx/>
                <a:ea typeface="+mn-ea"/>
                <a:cs typeface="Tahoma" pitchFamily="34" charset="0"/>
              </a:rPr>
              <a:t>the relationship between the individual and society;</a:t>
            </a:r>
          </a:p>
          <a:p>
            <a:pPr marL="269875" marR="0" lvl="0" indent="-269875" algn="l" defTabSz="912813" rtl="0" eaLnBrk="1" fontAlgn="auto" latinLnBrk="0" hangingPunct="1">
              <a:lnSpc>
                <a:spcPct val="100000"/>
              </a:lnSpc>
              <a:spcBef>
                <a:spcPts val="700"/>
              </a:spcBef>
              <a:spcAft>
                <a:spcPts val="0"/>
              </a:spcAft>
              <a:buClr>
                <a:srgbClr val="FF0000"/>
              </a:buClr>
              <a:buSzPct val="95000"/>
              <a:buFont typeface="Wingdings" pitchFamily="2" charset="2"/>
              <a:buChar char="Ø"/>
              <a:tabLst/>
              <a:defRPr/>
            </a:pPr>
            <a:r>
              <a:rPr kumimoji="0" lang="en-GB" sz="2400" b="0" i="0" u="none" strike="noStrike" kern="1200" cap="none" spc="0" normalizeH="0" baseline="0" noProof="0" dirty="0" smtClean="0">
                <a:ln>
                  <a:noFill/>
                </a:ln>
                <a:effectLst/>
                <a:uLnTx/>
                <a:uFillTx/>
                <a:ea typeface="+mn-ea"/>
                <a:cs typeface="Tahoma" pitchFamily="34" charset="0"/>
              </a:rPr>
              <a:t>notions around social welfare and the welfare state.</a:t>
            </a:r>
          </a:p>
          <a:p>
            <a:pPr marL="54864" marR="0" lvl="0" indent="0" algn="l" defTabSz="912813" rtl="0" eaLnBrk="1" fontAlgn="auto" latinLnBrk="0" hangingPunct="1">
              <a:lnSpc>
                <a:spcPct val="100000"/>
              </a:lnSpc>
              <a:spcBef>
                <a:spcPts val="700"/>
              </a:spcBef>
              <a:spcAft>
                <a:spcPts val="0"/>
              </a:spcAft>
              <a:buClr>
                <a:srgbClr val="FF0000"/>
              </a:buClr>
              <a:buSzPct val="95000"/>
              <a:buFont typeface="Wingdings"/>
              <a:buNone/>
              <a:tabLst/>
              <a:defRPr/>
            </a:pPr>
            <a:r>
              <a:rPr kumimoji="0" lang="de-DE" sz="2400" b="0" i="0" u="none" strike="noStrike" kern="1200" cap="none" spc="0" normalizeH="0" baseline="0" noProof="0" dirty="0" smtClean="0">
                <a:ln>
                  <a:noFill/>
                </a:ln>
                <a:effectLst/>
                <a:uLnTx/>
                <a:uFillTx/>
                <a:ea typeface="+mn-ea"/>
                <a:cs typeface="Tahoma" pitchFamily="34" charset="0"/>
              </a:rPr>
              <a:t>Therefore, social pedagogy is closely related to society at a given time and place – it is context specific.</a:t>
            </a:r>
            <a:endParaRPr kumimoji="0" lang="en-GB" sz="2400" b="0" i="0" u="none" strike="noStrike" kern="1200" cap="none" spc="0" normalizeH="0" baseline="0" noProof="0" dirty="0" smtClean="0">
              <a:ln>
                <a:noFill/>
              </a:ln>
              <a:effectLst/>
              <a:uLnTx/>
              <a:uFillTx/>
              <a:ea typeface="+mn-ea"/>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82" y="827038"/>
            <a:ext cx="7886700" cy="929927"/>
          </a:xfrm>
        </p:spPr>
        <p:txBody>
          <a:bodyPr/>
          <a:lstStyle/>
          <a:p>
            <a:r>
              <a:rPr lang="en-GB" sz="3200" dirty="0" smtClean="0">
                <a:latin typeface="Arial" panose="020B0604020202020204" pitchFamily="34" charset="0"/>
                <a:cs typeface="Arial" panose="020B0604020202020204" pitchFamily="34" charset="0"/>
              </a:rPr>
              <a:t>Philosophical Roots</a:t>
            </a:r>
            <a:endParaRPr lang="en-GB" sz="3200" dirty="0">
              <a:latin typeface="Arial" panose="020B0604020202020204" pitchFamily="34" charset="0"/>
              <a:cs typeface="Arial" panose="020B0604020202020204" pitchFamily="34" charset="0"/>
            </a:endParaRPr>
          </a:p>
        </p:txBody>
      </p:sp>
      <p:sp>
        <p:nvSpPr>
          <p:cNvPr id="1026" name="AutoShape 2"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TEhUUExQVFhUXGB8bGRgYFyAbIBobHxkcFxwdHRsdHighIBslHBoaITEhJSorLi4uGCAzODMsNygtLisBCgoKBQUFDgUFDisZExkrKysrKysrKysrKysrKysrKysrKysrKysrKysrKysrKysrKysrKysrKysrKysrKysrK//AABEIAQ8AugMBIgACEQEDEQH/xAAcAAACAwEBAQEAAAAAAAAAAAAFBgMEBwIBAAj/xABWEAACAgECBAMEBAkHCAULBQABAgMREgQhAAUiMRNBUQYjMmEUQnGBM0NSYpGhscHUByRTY3KTlBVzkqTE0dPkNHSDo7JEVGSChKK0w9Lw8RbC1eHj/8QAFAEBAAAAAAAAAAAAAAAAAAAAAP/EABQRAQAAAAAAAAAAAAAAAAAAAAD/2gAMAwEAAhEDEQA/ALgQDbxGseXjEf7RxKsdnZ5PX8Oxv5gjUji2xJ+tX2M/7hx68ZJ3Z7/tyj93b9PAVXUkfhZQfnO/7PpXEIRi1eK399J3/wAXwSjiarDNsfJnr/w8dFt6LH0rOS/0Y8AOCN5Of72T9p1fHoX0kb++c/7XxeYN2Bf72kXb9HHBkfbel8/eSfvG/wBt8BTUHzkf++f+KvjxYtr8SX/ESV94+lcXbv8AOHmc3NfoP7eI7Jusj5Vbj9x4CJe20jfP3r/xHHqRNYp5K/zzD/5/EqFwO7fYGk/VSD9/FkxNVgE+n4Q9/l4Z4CnLCRuHffzMr/tE/HIhIF5yk/52T+I4uhTVAAn0GV/PYRceU9fC3pdSft8Efq4CoMq+OQH+3If26nbjiO96eQ/bJJ/E8XJI32OL/wCjJ/wL49ETGug180kv9HgcBVUt2JevLqe/0mcnj0mjZ8YHtWch/V4nbiw0LFtkP2GKWu3/AFb9/HR0jNdRsCP6p/36TgKzg3dSfIkH9W/EEpa6pz9iyftxI+7i20T1+CYt84ZN/tI0fHLwPsPAa9r9xLX69CeA4j0tkUst/nJL+r+b/vPHk2gIa8HF/mP39erS+fr58TR8tYEjwRQO2OnA/TWg4kfl93cRJ8vdeX+C/dwFGTRXv4bEX/Qsdvu0h4gbRtYAhf0/AOP9h4Jpyj0hU/MQqa+3+Yd+IpeSpYBgRtu5069jv/5jwEX0CQD8C9/5lv4E8efQ5B+Ib+4f+A4sjk4B/ApXYe4j/gePTys/0Y/uYv4LgJzGx7I3zuOW/tBMJ4+XSuSAF/THKD9xwFH7vu49+j33iJ+RgJH6Dov2cdDSVsYfsuDb7/5l+zgPEgbe1a/7Mhv7fdcd+CTtgfvjc/pAQfpFccrpQPxJ/uTt/qXbjw6ffaM/M+C36/5lvwHUelbcqjCu1I4/QMO/Hngv6Sb+qyg/pCf7+JDpKH4EEjz8E/wXHscXSR4R2/qW/R/0LtwEAgaj0ydvJJv/AKNzxymmfc4yte4BR/8Ahk8TLpARtDe17wH9+h78SDRbUYjv/Un9+jrgIV0zgfBJ9yPf6tPx8mlbzRz5dSyH9Z036+AHP+cxQkpFB48oNOqRRUhIJHiM2kAB27Xfa6vhc1PMOaspCQ6NLOzfzUMNvmw38waB24DQ307DvGfl0Sf8DjhoCRZjJB/q5GB9bB054yDW8t5o5954z5VsJwyn7FRzfmNvL7dhX0ExCnV4yQPiUpfYjdjdbr9XzbyHAbt4BAoRP5fiZPu/8m+7j2TSX+JJ384nP6P5p2/VxjWn5a9Bh4hWrGRNE7kUXwsml+Fb6z8hwU5fzqaJsWCkV8D6WNzVgAkPH4lbMbYgD9XAabJoz2MPb+ob+Eo/q44Xl61j4C/P3B3+ZP0Or4CezntVp5yFkRI3ut0iKZV2zGmGLb1TVvsL4bJNItg4Akf1cNj9Me32cAPj0IH4iMX/AOj/ALjo+IF5chbAadNvP6Kv6LOgrgq+lRgQUUbb0kQP6RH+scR+BHQ2j+8RA2PlhwA5uTIJN9PGP/Z4/tBsaDf9PnxL9DBO8QF+YhjN/b/MuLUmmi71GPn7nb50RfHbLGRuyGx+VDv/AO5/v4ClJoQe8I2PnDFX3H6Hxy2lAO0agH8yIX/qvbi9FgNhjXrlCL/RXb7Pv4kEkYP4v1NvF+vqu/nwAxEAcMFANfEI4wa+36J+/j0yL+V+qD+F4InUJuQ0Rrf4orPzG+36eI21qX8af6cX/E4Ct/kxe3hL9v0Ud/8AAcdjlgb8X2/9HUfZ30HEn+Sb/ELv3qAb/bWk3H28cryoE/gAfKjpx+/RE/r8+A9Tloo+5H3wDy/9g4im5Up2EP3/AEddj676A78ejk42HgqK9NMv6v5h/u47/wAmqbHgL/hV3H36HgPNPyxR2hPbz04H6/8AJ449j5SMr8IX6jTr+3/J/Hx5X5mIf4dfu/8AIOKGuKRtgsS5ncnwIukVe6tpUsnbYHz9SoYJOaukAuRRZ2VPCjBY7dstCB3I3JAF78c8s5XNNvSRJdYtBCzAWNwYolYGvUIR5eoM+y/s6CxmmSPMkEJ4S0tCjVADPsLrbqrdmPDnAqjtfod/TgFfRexOlpTLGJShNeIoK7tZIS8bJu2Is3uTwdk5NBhj4MYX8kIAPTcCuCQPy4+va+Azfn38mcbAmAskh3DKxQn0Dlfi+TEEihs3Vkr8oj1By07PJDOhIUsqosu9EEooIlB2IyIIIruuW3uNuA3OvZ6LUghwwJFZKaPyIPkw9fPsbAAAY9rOaS6SVV1On05YnHNS0ZF9rZhIaPewQNjews3OcaeAlU1SDTeICY5GcvExHSSXZQySjsTIrBTXqLu+1/JnXGKVS4FU/exYBIF33xNXV71GQpMPK9MdRA2lnW1BAQnfBj0ROL3Au0+alhsEFgm+1XJptOxY9SMpIcdwts3xWco8mXe3UmsippeIOQe3Wp0fRk7wAn3LGgALHSSpZCCBsABuekXfBuJJYEpUJGZEsDMQviqCSyGvdyldwybE+ICCENgedcqUr4sAIBIBioKb/CVSj4itsANiOqOwSihsfI+fx6qESxMa7MGNFT5hhX/5773xdfXN2Br1PiAAfP4x+rjB/YXnT6TUxtlUchCyDsCDRs1v0k2D2q/K63jUai9rXbtUlfsq9vU3wELa07bmx6TAfdXjD9nHw5hZBDMf+2NfcDOOI21ddnX7PEB/UX46l1Vd3F+Y8Qfb5ycB0+va7y29fFP6P+kD9nHf+UyaF1frJ2+djVdvsviq+qUU3iAH/PV+v6QOPhr1XcSizvfjjf7vpVH7xwFltSSQcx8h4rfq/nO/fjo6o+rf3v8AzXFc80U/j4yTdqZwDt/2/wA+23EY1y/00f8Apr/x+A8Tlik34VN5j6Mu32H6FfHT8pUkXEQB6aZTX2Xob45fQr/RZet6cfwXHw0AGwiI9K06j/YTwHScuA+of8Ov8Dxyugr6m3lcC/wPfj46JvKNv7lP4DiNdGws+GQPMmFPTzP0EbcBHqmjhXKSMDyX3CjI1eIvRAbgHv6cLvJ5zLIClbuxC1QBLE2KBqmDUcapGPeJCIva/mONQx4pNN0ZYopjTvYISOiPjNjagLBTjv2Qh8NgyDdeyY4EUikK47K59xHlS3nLu2V8Bqmg1AUY7XtuBV/VBoDbsAQe1H8nghDOCtj7/wBt7bVX7eAemDkU1bG7K/apJUDEB1V2s+cg++3pbxDHbYfWO2RyIF+V4rVDa/s4AwZwBfHYl/T6fqv9XFWJyAPuPf5358UE1JwsEfBkL+H4Lu+6m3F2bobcAaDcfEeXFNGYjYGsqNjHYMBd/YD9oI7cWY2Nb/tvfgKPN9IkkZDpkFBNfr2/R24SeX8qYyzDIhggF3RIZnRGv+0JZPW5ONGbcb8I3NJm00iSOSEHupKF9JwUMf7NKwrznryPAdSaeOco+KqZAVkB7qQp2rsWVlcb7Usg+seE6X2ekCygKmUAxAYnqjJLFGrdogRkD8SkllIrEu3O9CQ2SEe9tgPqk0CfuJAb7Gm/K4pzatmIaMdciriaFnDrW/n7zH7SAdr4DEvaeAdTojIciJUIFhgReVD4vh3GzAhhuXA0n+S72jE2mMMslyQUAcquM/ALaVRtWNDyCk7ngR7e8vv3yCo3UqQAKBAqht5fVvujqAN2PCx/JvzePT665GYJIDHkHxC5EFSxV1AF1fUKO/lwGzvMMjb1/wBr2P8AiwP1cRK6ns5Iuvw36v8ApvBWTK7tv7w/xQ4rnUuDRJ/vP+b78BWic3+Eo+VTV/tnE3ji78U/3/f13+m/u47fUOT+E+z3p/jRf6OOZdS90H/RLVf67wFdtZZIEh9f+kDYfZ9N/Xx99P8Azz/ff89x2dQ/fxCPtmP7fp3Hv0h/6X/vm/j+Aq/QTe0exP8ARJ5fL6F+3j2TQ4/iwo8/cr+7QkcfDRA7BV38vDir/wCFO3z47GmUdkU3+ZEP9nG/AV15eb/Bg+nuVo/6jtxBqtOxZUwFsbIaJFGIIHUfoqHEuyKaYGmJ8jxbGmUN+DQk+eMQP6BAb48RlAm2+LoChQt4hgxsKtKTIFyrpIvspPAZvMq6nWyMWJQIwFgElTYZt6BuMSuTYIbPdeGzkmvXTnfpwBsLZAO7SY2LRbWc17oHBfi4C8gaMyzySFSviBC2ONkLjI4HkcZmfYkgAm9tuue6qIRuVcuw6ioBBU14hJbuDvMMgpIyBJrgNY5TzOOdVcYgsSALBuh5Hz6d9j2+zifmMhVL6xTKegXsGBN/IgUfkeMC9j/bgafVxmQYoCq3lYAvAswO20bOLAH37k7SvO/pEMbwjPckqLG4ikIG2494oF/LgCUerqPIna68vWuw7X+r7uIuW6vIBaCmgNqAGyqR28jkAPzeKHtPqTFpsyAAGIZjdLayBDsPyyguvrffxmHtl7ZWqrBL8Zv4PiHjSON+42bGqBtSL2YENzjmsDcWd67Ej7L9COJ1kHax+n/79D+jj808o59LIVCzarTuACrYtIlZoUAULSrnQBogg7+QL5yrlepOL6jUtMjKhdBsQ2ImzF32LhaBC0zAqQxBDXMz22vgdzbR+Ih6Vc1TKw2cUQR8jRIB+fC67aiIxxAuy7YsTZZLKVkzWCA4FsWNtGbPVgw6aQlfLv8AM0fMWe+978ApQ5xxiIsXjBBiZviW2KPG3zwZxX1SjdgVAo/SmN47sjGvlkWmXf5eCt78M/PYahlevqlxfk2Jv9OK/ffCT7OjKSeKqJCAbUBapGAB2G8rdtySSasWHMcol6ZBcOqAkTpBIegp+02wXuOloV2yY8IXtb7L+CxdBZAyKg2pStmT7gTv9UMRurqjhyeSVJJNMxDIqLKjVeDFUU7fktnuO/vGHnakdU/jAhlIljkxsFbZqzx7UVlUsp2oPCzV1GwKexPP21GkiZ3pwMGLSb5KO5vUgmwVPbz4NGZjv4h7f0p9f+t19/AHkWmTS9GmYnTynNCGYYkqrEMfHjX4GjKtVkGjuNyn04liviOCvkzSIT8xlqwCv2efAStqGo+8P3TN9n/nnHHinuZH3/r3/Z9M/XxwvMCT+F7d/fE19o+mcSjVm93/AO8b92qJvgKrub3le78tRIP9u7fq4gJ/rZf8ZL//ACHFltZZ/CV6e9f92rA/+zx0da39If71v4zgImVzfS1/5r/fpDxI8rAEtkKG9qQK+f8ANxxXxN/CCP8ANr/C8SIq5C1UFRkLVfkt7RJ5Ftr+7gK3NteYIPHa2Ddo+ntZpvwaPZrsGXuBRJrgWmqcaYSEgSOK7bKcHdV2AGCuoHYWpYefHvtHcqxxouTBsNt8WKrZLdj1P/6yk+u3vP8AUJpNOzA2y4rF+S7B0ttidlUY35l/mLDN59Y8KeEt5zEkKbyUviO53yJRd+4wABsEm5F7KCR44nedpXVckiUUhJSrYiq958vsFixnIZGaZZTusILny2jiZyL7jLEA97J8hQ4J6fn8ajKaXwyRWEQZcRVBXKC7PhJe6sCxYbjcC3M/5MlMeUWYYpagtlZxVhe31jJGm1bkmjxz/IrrZItc+lPSCpsd6ZZEsbmgKz+83vwV0vtBosoo45pBLirxs+QDNeS2LCblV6TQGXkI14n/AJPZ0m53JLGnfSsshBsK4eNVqwDvGgPz6vMGg1bWQq6FHUMjgqykWGBBsH5EXxmsPJIdHNKY5mjhYMqocXojFLFi/iYLlYtkUMWJHGiz6geJW1rtW/oGNjYecdHf4yNr4Tvb3kcBiad5GhIrqBCrlkQCbFBi8gN+qDyyBC1o+eaMWU8SQg74oXO7KfhUE/iw33D8oWa0nMclChQsmFiNqUnYXiDviG27eX2cYt/+rptHp1bSaZVgLYq8gIMrGPHJVFGsY7s/lLtxc0H8qE0yomo08U+eTAwZI0RGRNBtjJuD0t2x8+4alHzbxEfpJePeWE7MhALBhdWuSijXnfy470a+GowYtEw92dzQLGu/ezIBv5KOEL2Y9pl1EyFXcYjo1Dkkm7Kw6kX1KCWVWG4IsE5Neq6TTKEIwxBYmttyD8W1jegf/wC+AFe0cp8Fh2tGP6Co/wD3cZv7D6ktqpmYrXiB6XtWYksEGmUlFo0CdyfKtD9roSIGPmsdepN2f2ov6OEX2PiIklaiCWPcAXvgSV/LttyOnsB2PAXoIlTW2NvF06JXzBxH30o/RwH14YJrCCbX6LifRh4pPUK3Kve3r8+L+ocrqFf8iOFyT+S8uP8A8y+PtPH9I+nIopgNO47mx4DADfYbsAQO1jzPAS8jlM0WNkGlC7VjazFftqPxBfqY/wAnhg0GkJxItWuhTUMWDFgFjaNSLT4tj0i7I3CezcJGnNVmhCv+bvAWJ/sIwPzDH7iWi1jwqY+stmSq4NnRPbbEGgFUEEr2JNdRAo1qaLn0rNib+/VcR5N2LNf2vX/xJ3+zjrQTtgtlyy7Nldhh8V9V3f2d+JsnBJ7n7/2k/vPAVaN738j17fp1P7OPMj6/rb+I4ld29CT8+37dvsHEZc/k/py/3cBUjAG5Cjzu4/2YcCfafmfgQXHs8mZY7XsxTHYAUALAPeyTR4Nhx2yO/wDWn/6uAHtNqEjg8GU+5cY5BQwH2peJ3s0erdijLsAE+lq1DfhPCAfcgWg8CQj0NjY/M+p4zb209oZNRN1EhapEGwRfJcR577+ZPyocFOYc7YT9+lmYkCiKZ8yu/l2F/b3sDhW54C2okC7W522FWxK7g1VMKJ337eoMXLoYoNK7SZFpFCAA13bNT3u7jA7Ae87UbPvJfZ+PURBopIvESmZJegEE0RkQRRDsPM9Kiuq+C/KOVw6tEidrVbYqpG/SgoAHpe/Cjpb8wK8Mnhl0vsnLp7ETKA7V1ENjjZLNQ+raliWIuHGzkAQFcg9gNOizxO8HiSxlF8NvEEYD5ZkkAk2qnesQrb9uC/8AIxHHWqlQlhJNirkAFkReknCl3JkNV8u4489r9UNPpHjViCylTlkSEKgkd7B8JVSsloz3wW/km5YYtPZvqtm38yxYHtv0Mu/qDdngGfVoHYMdypNU3oVasa/Kh7DfpPzoT7TaNJNPhKivHXUDe1DdlIIfJVybY2QrC974OPGSCCe9+djcHbqG95Ht6fdxC+lyQqSRZO6kgjewRd9tvl8q24DOObQafw49K2mnEdDwjH70RuvSuLyXW5ZBYKkSIfrDi/yT2U08LGREeYspUNMWYAbPslDuKbvfQyijsWnR6adAEpcAKBUbV1UQt7UQhq6qQj6o4IwRjHI7HuQTZsHKu57HyHY9uArck0sarS6eOIKAvSigfMAAbAMLA3sFTe+xVDQ+XlxHYFBaA9B6fZ6eXHjviCe/y4Cnz+BniYDzFfrB/wDCW/VxkXsTMYyEdvhQEnsK8aOUdJ3Hu42OIsAb7FuNY1uqoFNi7ggEegdUF35gSqf08ZHzu4tWTjUbghtz8EihCfQFUMPpZnXvXAXJyfFxYgiXTGBwPxZRERAT6h43Pl3+XHnKeZDTauCZ2bwZkMUhO2LELKp28wSqD/NP6cDNdrGLEsFs2WUEgAm2cHyJ8f6U3lSwnfc8de0bJPpRKhAa8Wpr3Az+IbWM2FjuGk26RYaHiYp3PlIi9SC/hyxkULu1BqYeaYH6rgB+ac1n0oDBdM0Zq2sFZLOyj6oat9lQHJSOxHCn7Oc8ZlCTSEmIUrDZgu7giuxUK5U1sQo7FgzTy3mwkmUEABiEkjPYl1Vgw89y5DC/xV1bE8AX03MloSI6FZKZmZGaiFWPvd0VRQek0QTbDieDWGSQBVdVIJ+FTsK3tInHcihfkbra62v5PpM/DdKLHupIGw8Ri1HA+7KHcbm+JuW8hGnd1QMxNbvTEA7gDHTMBRyHezQvyAAm2nb+jsf2T2/w/fiMaY/0Tf6Dfw/Eb6VydlP3xj0/6keOTon/ACB/oD+C4CDT5E0HYk+jfuWf9nAjnWmGrR9Pk1Egsx+FQpyJyaVgWBHw9wd624k5nrkGSg3goZwGvLqXpJV2q0Lm9uw79uAmm1WpmClWRVoG2HegSCFAIBAUsLBC4t2XZQWPaHlbIAIlBINoCdwoGVX59BXcVYsiuxDe0ahpyTucypPkbYkAVewBx2327XYLLzLmqV0v4hNkyDqBq2O5sY92O+wy3s2yfqk6tz59ibxrb1vpNd/lv2PANfs7r8WEuRQbvYLnCsuusd8VaUd9zrFP1RWo6bmGa5UqhNih7K6USjV+JhFFmHxuduwBw32e1AUrWCk0cioKqVOxIwsqCMit2TEBuXXh7h5iYtM5GwiQBSx3UhsQj9BDGORsRYOUrWdkJ4AJ7Z8xfUakqpk6tl8mpbd23AKy9ywBA3jFe7PG7ckb3S4EVe4rYWcrHb6p7/MfZx+bNLzQIXtTZSoyu5y32yBokbdQosLb6w40z+TH27RlEMxIlGIVgMs1p9sRZBUAX2JN+nAaPq87KqCSzbbkbfaCKAI32Ng13bYfr9YY2TrslgKobfVFffYP5pY3sOEfn/8AKRqTI8XL9LNOykK7mNiFYMQw6R38vKt/TiH2d1Gq5jqwHjeOOMSHUMfhyeIxpGprdlyuwfK/TgNN0+qWRLBoEWd/hFA7+QoEcVopGbYGjv3+rVgeosEYmu6up4C6CR4yxdbPcqL3PUzUPPf6SAO3TH8uCkbWCFJe/MUOtQHUllrZ1w37UPnwFwyKq2So2LEeQWxn1HuLN/fwOm5kAeo0AQpyNC/EaAmh82Q72NxsCL4hm1DM2NjHxAu1bxywMV7bH3ooH5cKPNNU0kqbk2VYKDXWW0MnfdXeyxEZoC7byoJYeaszK4N2FxDbA9Gidje5A6C5HkoZj5cLfMdPn0MDnipxYXiAkSsSzGrt4JCPqJCR6cEHhCRL8OWDMQwIPVpz2ANFmJivt4jDyVa4Cc15gyTWc6EpyR6kUoTqY2AYUTkqNfmzNscUHAcl7iV6BlRsSCa+IqtkqbUh8AwvcT6gevFWbSSRxSFy3hl0eJ2HdQky5UbP4xNiTXiLwS02gElkdXiHF33N4qAznEjqMTJWJ3fUSV5Hhll08CggZSS0oBYKbLbr1MponasaUF12W6AKHshygySNkuMZSTJnsbGPdrPkMo7Yflr8uHPkugjm1Ukx6IY3UqSaJdQE89qzDjbubr4TVxUVELyPYABc/wBkeIK88VUhwDZLzR2SwJKx7SzTxxFYziojUDEbKxRVZgPTFGP22LpmBCp7Rc8MmsFSUEbpFVkbx9OzxqikDcGh3FF95VqEEKmYqHbdsxdDytjC6jbvRq7PnfGd+z0giUNsFIBYu6AkkAkmSS0bv2kVWA7Ejfg1zLncBNhkEi3QjjG9E2Gk7ZAj41DV5Dz4B/PLmuwF7fVVT+v6IeOfon5i/wB3/wAnwqaeMSCOEnC2JIVUo3Xopy+vsb3dSbxotQQDYeJX+aH8LwCc8oVZnchn8RmPUCSEMyqPwshvqhWydw+173DzCJn0jRFASFxeiBtvsoO1FxHfkPF3oXwaeIeKVkJeOS2pGVmV1W7AfVSDsgPwneMdwa4oy6hYXSMsoZmKhSfiPag+1MSx2W2IYkk5gMCLqOTkDwjQxJ3CmmKqaoje/KzVZVS4mlXmMLIafuOj5bIFajZHp8IFbXW1arzOHISIWxYEMANqWwqjpG1MQvTuN8b6SqZ7TcvHhrv1BSDSjIgflFekGyoJ88SBYFEAPK5GKjbu1LRXc2oqiO+TLV/W8Nu0XDV9Iy0+5sHfpIG2NAgldg63v9XFq65hwtcs+A7gjKtyaqj3ptlKk5GtkMx4n12tYIFOVsTRbpIJ+LY2ASSCwFUxB+qOAppGSSBYI3BqvU2oBrbY3YCE1YpeLXKtFO5eWFeqIZEEdwTuQFqyPShfpxBoHDMTQu/zfmAaBrYmyaFV33LKf9nPaNYZPBVUMEnRk/S5JYYHPE4C1BxKEEAkjc0Gn8l1R0cGkZlEcTIlkefRuWrzaRl7k2W874bYebI2KgjqyAr8pO6geZ6XP2Aeo4y3Ve3oR3SYxz6RlAMNKWjXpVSrWCfU5m+3UpoGjp+eaZlw0k70N48+l42WgtE3ZoIBZNgDKxH1Br3MNH4wVonAIvcH5Zr94cRtv5X68AfEMXYFQQCqn1QGYKPLZROh+UacRco5y5VVNLJ3rurMCFoHyXKRQPzYm+fBWd45qKgg5ZAX3DXGx/0XBPykHrwAqWTwh9jIvoAsWroEnsBhKN+BWgtcSy4kCNxtvjiHe1ItF/me19T5WQMeCbRWEf4mGNGrot9DYlQdgfzjsOBHi5E791JNdz/NZdzfxfGfebDsqjueAqc108mYWzi1IRWS7/Q4SCncghWXbqPUBgLPCnrUYKWBVMxZ36W2jyBFUhB1BBb4V2ReNB5pF5kkYykefb6YRQrq7ILCbtsLq+EORCVUsAwAVTZskCPTGlKimrEjA7JfdmPAeeys6LOFdrjyxLi6XFxJlY7HJFsb2orLa+CmwYuJCTkSvzXwoYz+uNmBHrt2NcwcukmciIBQtL9WlY3SqAhcHG68Jh64FaZrOp5GunIVXDPZLymvqnKlAJxUHqazka3CilcJObatpZUAK43n1EgEkrOoCqCzdUvYDvpUvhh08CrEr6tYm07sFyR/E8M5WobYdmJux3JuwQEWoNI7w6iSNTa4iifxYIYDY7qMwSdwbvcAcWuX6pvB1KyMGV1jCKDuGXqW/wA4l7IG1R0PQBz7a+xkfjeNHbxYE1fY450PQMpyuq2c7EdQiT2bdZF8KzeOPw2NuzNQr7Wo0qXR+F7j1yJGsDOo8mPoFkvL5DBkb5BhwqQzlhallWyqi66br4BkW22xKkHzMewIG5VEKxKalmUdWA8TG28Qkg9NlmNWexTY1fBZIJiAagF+TRxqfvW9j8vLgd7PzRQg5wtNIbJUgWAdi1SGj82LXW2+7NZX2ihXpGrZQuwVoJbUDaj0dx2PAXFnViA75LYsNMCO97g6w/sPCTq9A06KzMwKFJCSd81AsNVlSvWuewFKSKYEvUbuTs0lf22P6/pf7uKnMfBpi7Rhj5hrcmqUUdQSxuqUg7134BQ9opFj1EJR1aRlshGDA5JigoeWQWh3t0HpwK9oIVwEVhiVjIXasPEW++xO3Y0OCHLdCCx1ErM1sQWdQrjFihFKxpy2SjqsANRVtisHVmaWRnNgC8VGy0ymlBFE9J7gZG9h2AB+XA2wBF3bXZHbckV8IA3AG6eMOPucKM1ADCxTWfIkfEAi2wvJj5k/LjiI4yPZBJ/K86NXbC68rJ2ysnpIMul0RknUgMzWKHa2NhVq7HXsRvua81sItLoS5KAmxY+LbalI2ry9e/38afouRtBp/o508blmFkK7KzW8YJCqTeSq+52yIs2bHSezpTUpGqBlOopjlQUhwGC+gw3Bo2ABTeWvXErhWxrYH1yWRAhy+1jt57+h4BH9iIdSXptHEqOoJBpRRu6G/mqmvze/FnX/AMlmklOfgxwbNvEWFAn4cV6fgLL28h3uuHTQyxqI/CAVSQNvTGQgfpB4ifUdDgA3EMiPVQWUgH1KWR82X58BmevURK0aszSQEdfYshQlGBCkZlHksAfDO7fUF96DnUhJKGiLyNHZz0jyGxYW1bXGALAvhs5ryRAq3Iq0QMzsoOBhQt6WoC3ezInqeEx+SCGZWOUZRbdABlj12AxbAIMCb9a7jHgGydxQxPQyqw7bdWkUfFt2B7+nCvE/Rs25iyG/rpWSyG72VIyBF/Cg7ngpqdWMHDKRhQ2qhiZGFk7LQiU9QB8yBsOBOgQOSq/g8lBZbP4RtRAHAIt1JZFDjqcClAWzwBP2h1WGYLfXdgPPafVv2BDVUe9EbDcgbFLij8SeKNa8qIa8sfdK2QAyCuiiyoC2KFWTZ9pdWHJ2oSbkHc0RLXSfQakG1JArpRqy4q8pzBfUOCqlGoMepg974/FRZ9mb02LVsD1y7WRRwk1SIrBTRFqCMmc7N1MV6FILs2BoREgJqPZ+eSNtRqUMcZPQkjgPKO6KFFBU7e7AUCjsze84aNHpY0EZfdYwC2QvqQMg2r6pKyfbLIfM8KftTq9a7LjJOsedYrJjVk9LV1FgVZSxu2R9gMeAl5VHqYInZ08UPbMd2AOIoUoVitWMUIAAs18IGw6wLJ4kt1lXhoMFQ70bJUqbv4yfkwPUDvLuezeJDBrEKmQDFnayA2yHxVNsuQIy2cWx2FBqvtJyRXZgM76kD3jsEEwyqtx4iKSKDGMnYs3ABOca5jailZwQTZJCixliASLGQBpRiz0Aoj4q6H2gl034OJKbYF0yB2QmjasF64+n84b+nGg5ehOJfplQWWYgMxv4SFK5EeIFBvcVYJ4ceScnjVGMiowdaC7YkNuGjK0QMiigirQwsCGRl4DrlHPPHhScqq4sUwUt8WLFSoYsUyKuKyNUCCMmXi63tNoFJVxOGXZgglCgjYhQNgt9q2rhU1GqCSNHHA0USORUZPvKJII/PYN3HSuRobEPG/shr3JbCMZb0dUi1e9Y5GvsvbgNRSWtwRR9WB+78NXEOr0yy1dit7QIGH9liWK2NrG/oRxL4e5on0NX38q923EgiI8v/dYX63WmN8Bn2i5eVg1CSq6jOZkropGYAdbWATRaxYDDy7hX8JNLCUBHjOTdi2PmARsuxA7bG2W7cVrOrhHwFZMmDkeGrBthff6Mu1kDuBuL4yzn3IWjlzQpKtEnEAoq1YvGgNtuyg7dSnbgFSZHDLV5ZCgLs2Qv27jbt5jfvxrPsb7OLH14qzoLaRiL7AWB2VAO7KQWAoAhhIUfUw+FgwK5oGkojdWWN2QUKAOYQkeTVsSSo172TgVosVJZ1CsRXmolVQ1gDHxULjYble3AUdRGsJziUMwNgNIA2XlgPDxB9CSVH1TZDcL/ADtZyvjSqFXOgAxO4IILNiGW2oksSAxIPxmmrWxjLIMHI3Ydyu2TFkP1iAy0RRYpsRYNXmWmUqPGckI97KOtlRnYKdqQYPQFD3f1slQAQ5Hl9HBXZASFb1HgSkP9hyj+9+CUDnxnjRhfUaYjyMi1t5BpIQL8lPnxQ9n+Zqhhjqo5E2U1YGKIrH5GlNd6m/MPBHlvJsXaR2A3a9xeK5IhyH5lH7RfcngPRq/EiSUXThvLt6qV89lBx+sMqo42oe1OkDw+MF2jWQoFOxDRMki2B3RqYVW0clUOxpNYEWWJukODXkFbshB+qcwoA8vsTdZ5t7QoVeFOwyBO1KAXShYIYkS1QBO6NRF2C3reYln8Pp3kUA7UPeuNz9ShqBRAcbXbnt3PzplwMYyYhSEVQ9vUs1jFsmYtLFeXUfPEHBq6qzTeHCM5usRqvxKQHi+Oy8YA8IkN2C90rE6B7LeySaRSbD6hxj4ioDQIHu4xsAgUDc0W2JwSgQVuWez5GJlHvtj4YJZY/hVbBu5D4SfelKCQzRNcPst7sySj62VHfM96vc71uVsmvxpp+HDQ+z0UVO27dze4sgA70L7bnawANlAUUPa/m+n00fjamQrtSRis3PyU/Z2O35V0AATZtePDKkgsDZIOxtFQb+hZZF77K2fkMquv9o0YE0DPJQFkArhkwKriGZwzk0SaBNBScQtn2hErkOuCuzEHJqomiCxAYmgvUoseEoA78eazSumSKzEEAgKgB9CQig9J3qrIs2LvgGbRRJqZIZX7pMtAtfTihWr7hZhk3yKN2IHE2p1JU5lgpaOTG96oqq+e5K4Lv3CHtm1r3s7qI4VOW5AKAMSGo7MNwKBBIsEsATSsTXHHOtXs8kuVt1FEHoGBWgelbBDEdvCO5ZVZwHQc1TxFAWwCMrsg0Szeble5ogm8VJAO4+Xn8rS2CyKQLC0cjmGJoFdrkZhjkOq6PkMi0jCiaAFElRddiGy7GgpIxb8UwPfhg5PoVHUekbk7eIFAJJuJFkBoURZW/Bc32PAE/Z9JYJYJ5hWcnTTAfGcMaEgYZLm1MFHu/wBOpHVr+U395/8A78ZlreZIts7W0DAlgpCkqVkxViB09c4xBJBju6rjTkksAhtj26j/ABHACzA9bBj9of8Ab9GY8V20zk7xgn+wx/WdFx02mKm/C/REx/2E8ctFv+D+33J/geApc05PNIF8Oo5AckYxFhZsUy/Q1FG98jQ77GiF7mPO5EQBljWUbCUCKsh3KJh0Nse5IU977cOKQD+j/wC6/wB+jF8R6mkRsVUE9so1oHtkctOtgDerF1XAZbz/AE8mKTLGQmQogHJmJS6umJYFaFrsOnEEDhj/AJN/F6Y3AGDYlWFMEJjUAgqDQGHcAUGPkeLGjgjlZ5pndY8lUBKYsR0kgqbChiqgqVPvQekErwT0HMi8KamIsoWQL4TJa5dGIUE7GnAoeYIGPxgGDW19HMTE+II3KHzVgokCg966wtHyXhT5rMZExY9LFFVx5mQNEt7bX1CwKCtIaBC8R+2XOZIJJR0sHZaYCsRIuYI23ILee5ya6FY0eW64HVHS1YMB2s+7bATht6LFZC67X8YGx7ge9nYIpJ4ZmY4CPw8WFdlkia/TsGr0J9ONBlkUWCRYIH/h77erAffwrtokTLUEB6Ujw1OIyf3jE36qSoq7y+8WG00s0ZsqJJlkIo9g0IUAHsQGVfnsD58B3zblSN1N3Bsm8a+qWuiAMKLBgRtYoizjmr5bqW1MkUIBIbqkboUDGjk1kikILb0CpBU5reyc5lBSYqwreyewUxOoJvsMiov5fbSfyDSAu4LU2eUhBIBY7hrNm6DYDsoWSYgkxjgCHsh7MLp7VOqQgB5G2Z6q7G+EYOwj3qhlk5xTQdHpFjBO2R7n9frsLN187Nkk8D+W6dY0ugcaAUCrYbKK+V7Dsvc2bPEPN/aCPSwmeYkgkhEUW0rV8MY7ldu577saHAXue86h0sJklbYCwoGTN9iiyft7DuePz/zrVSazUyTOMnahivXgAHAUBWWUAd8cT5lqBo+cx5hLq9Q00uBlYjGMquSDcKirOkbEAEGlfY257irEWl8Q4ybAAsS4YhFvLIxTqZKt6XwpDkSPVRwFDTcrVg7iTBVPUSSbIBZt1VWAUCyWQnqQAdQPEcXPGFrGorstli19x2IH2begJJNmX2k5ogqFAQqgZsxJYUbxOXdg+7sCbfa8Y14paaFkHUMWa1UEsDH9agDubO3nWVXZJQDUPNyqlSlyVuyEsbob5dwt3ZIlA2obi6eplaZlBIV1NBF2ZWJVdgAHMilVTpBG2wAQA+cl0pcZVcY27ZU538MiivVfSSUFjM0FWymi05kZY42CqygKFdVpDaqRczEMrHAEoDjbmywHAWeS+z88jLaBAezUV2vLEWiMo6AwY2FU+eJDMEnLYwihFfyw6mJFYKrKvibNiUcDviIUO7vXGn0hjRkVcUNZAxnqUi7kEaoCMVeYqWor4K/ImomWJH/LVCwViSlsHCOMrdZCVdJFBNNI3fvwCTzhLcxKDgLJAxbqa2O/ignEJIF2GSopNiTg1pfa94kWN+YaRGRQrI4kyUqMSrVLWQIo1tY4h5ppXJSkZl3b4EfMkJqiVDbsCkk7UNsjHGPhPHmn0s+K4CJ1oYsFhIYVsQfD3BG98A4jS+sI/uj+/QcefRP6tQfQRf8AIji22lF/CR/2R/hOOPoYBHT/AN2R+2AcBB9FXYYqTfbw/wDleKPPZFiCMR0hgCqhQxJZTQBjT6qsO/dxdCzxBzD2m08ayCMiV4+6rYC/2mEdbdyoDNXZTxnOu5o00pkZyQaGbBRte5rLpQdwu+K27FyFyC7HqWjZ4AFLEkBs9wcgWJS/FZ7H4MJYoBgNyDWo54REsKgp5kvTWMlLyO/1rpAWXLd3C5dAdUm5sBKAWtwKZAaW9xiVNb1Rob7gbMCBfl10SIZSuYDBVUjDrpWypmyxVSALAIwNBWYOAa+eqGRWoHw1jkws54L7uLPcVePiNvtiQT5ij/J9ycNI2om6UvoNHKVhKGtVHcnAA7GyRR3rgXo+fuIJZo3jWfp8S/q2Qt7jYAlCB3otVkE8dvzJ9Lr0fUtIY2QK7DcbHIspvr6o7JAOIW7o8BpMC+KjBSoDyMxyOzqEMdJR7KSvX26LHcHgodQIvwzqqliVG92cmNXXYNX/AKl7CwEzR+0kAjqB1YwAdN0GXMqtCqIIkrHuCUsbgizNziN5oYSxHidYDW28cmVHbsGiFW23i+nAEtVpUorkC0a9DYdS0hZd+4YhCbFbgWGy4g5RoMZHcm5HNEgWEC4jBbHkQv2t4Y7K44C8k5/EzyTyvUQUSBifq5LBGdvN2ogHf3V110Er2i9r9UdRKujnqJiAPDZd8V7h6LUFy/R+cLDcMTYBFBRSqD5G7N+bMbUE/VDttfGNfyhe0K6zXFRRigBjWwjFnyBdljkKhlNYgBgWwHkTwA0Xt5zPTlcpXdTsFnTMHZb3IDkgbEi9iB58CoNQzZEqCCSWA3q92taZdg53ZBiB3vgCfj4gAmx5q1gfVJuPUhkPUhBCuM2NA0OC/NZxFo0BULJIxKqoUbUMWK23UqFCuJxDT3VoKo+z0fiPXSuG7lGMaqLGIOOowByJUAgbEk+dD+f8yfVT2DmPgUVQNnuBkwBZmvyxLKNseAm5LpQCZmIpOoYixnXx4AWVVcWo1uY1vqPHSDMnpDFmtkFsrDqpwbDn6wJQEgLI1nLi1MigpGWOKr8Ssqtv1GRDkqsCSWpsd5IfiC7HNAmm0+KSJM8hIcLFGuDkkJaiUjIUMCUh3VGrLckI+XcoeYj3ZYlsWJAYhiAQrs3hviUpstyihVAJNcOWh9n5Yy7O7NexLCRVIugDm1CPdqokqpYjJ3ATz2X9ooJHGn8EKWLKGZ2kU0czkpijXFnI3Xz2NEAcMsUvjB2SQmlVxUS5iNutAOkUbVgPMAq2x7gOk0ixYYsACzM7NtbkhmLDekFK7AkUscMfmeAHKZzPKZFIq0LKWIGRMckTVVg+Oj+ICLy1FWSp4I6ubxgcApQpTbnEKCnu8vT30csrC7MZXfyraeRcF7hKybcWjOv0hsvmsqSTMdqJVReNALyaTPxPDeSlcMkbEBVpRq9PXTmIwfESrqwRVCuK2o04ybw59OsdnBfFAxW+kV5UKFcDvbL2rGmUCFcZnGV7gxwiRnUNSEZrjMKN1kx3884h12qCgIshShiQ8QBFbEBkyAryO/rwG8toULfAO/bwxv8A6twme1utWRXjhEYiVgkjFRTk2uAGCnHLppd3YFRQDstv2m5krl7xWBfjBKjKmK+i7MRgAzBdpWa1jIZAGpn1JwwRhkQkasKOUZGJXIC+kbkCgKNKrRqBTwEMCvFI7tIjl8iVAC5VQVDtaSG6oCPoUWGATmPiqsljrFlelukENkQGjHZ0a9z1KWFlfE4adbDGqRQE5yYAEllt7ViD1Ek+I5mI2YkTR+vCV7Y6mpVhSsYlssvmelsrwWyERG7L8Xn5gI0xbcrdVZNFgBuVZiPIEEE472fUcW508EVOJFJsrGhUkKdyxY9KqWGwoghn2Gx4p6bmUwBAkcKR14knpFXuobagqZCtzv58QSxVkfM0b2PVf5W4IzNZX9Q2OAmfWs/SnSgukBy+sCMq3IBW6Cigtgb8Ff8AL0r6V9NI5ZAiLGhHUtHPekyYBVyYi+61W/ABdwdib79+1An8o3jiL8szfBDVaYrtIKAOJukBevFlpZD0tjigpKOw9AQK8i52sUJheMuSyPEQTYOSEKenZSI87BvtW42l5PqyPE1GRfUOSqlztGpxuS8Ac3DMEC7AHf4RS/PDRogUAS9AEWwDyVjHYAGKfmk7HixJpdt0phfcMu9gMNwnd3SL5eGT2PAGtTrq8UMaQ6YRIgLNbLPETWIKhrLKp7BiASd+F4vIobEt6EqCoClwG/FjZpAqDf6jAiiOO4oA5PUpNgAuyA2Sws27eSyu353hnzHH0FWuLKjWMcinRYODHFWOCx2zihTMD34C7ynmrxB45VDxkEuKs2ptiVAxYZWBe+RByFcWpNCHLGCmRALC22GxAClhZonYdB6ScOx44i0j9OwU+7CAk7dJeMW2NBEBnJOxyVTXE5VI0L2wBFDqAaqzsAzg5BGDV+XqiO6Cgm5uxhhMV+8eg95bZfVJkOSq4LAZGwokah4o4o8r0pwadmZacRo2WLGRlLMbx+NYs32NEvH3O3FCRjJJslyykDpPcswDhT9cMxEY6yRTHz4a+b6bHw9KhQ42hcEm3L3LktE+G8iYr8Rx0p6TYJCLlahQ0pJGJ3A6AAhUsR8CqwkIBCyxkiNek3tPqdLmyFGjvG2KrKwBVcAxKRyoVAbIgsTZBBHnHPpnH4FcY46XNttlcE3JIVwIC/WeJt/h4k0/KAUtnVrAair0xUk5CfwSAB0gFZjsu5bbgDXsnoR4y4jHwMnJKlQGRfEUMzQJszMrHqGQ7gkXw4jnhh1aRRgV4RVrBFYx+JH8mZlYMe2IQ/lcLfszIZGaLALI0MigqARkw3BdVpesULamsEDfYzJy5k1UchoqZWQhRZBfGAUbysxkOxIrFUG21hZSRVhKbgkPsVrFSk8YVaHwldMtevfzHEPNljhM00lJEAyJ3JJL6mMih6sy0BuxPeqHEmqmEcgRiDIQgZbArqKA7m6P0km62CH7Cjfyme0w1Mw0yEeFGPeAMBm5qwL6gY3LDsQOsmvD4BN5vO2p1BlxJaRiyirbqkNEDpLSLIStfWIoWFFscf8AJ/HQ8SbSB66gfGJDeYJU4k3e429OIvZfTY5z0GEQJ6UIXMqACrBUx8RaCjuEsjqdbnbmmqJsczEQO4j+lxpgPycMmxx7Y2aqrPfgC/PtLI8oRSWDuRaAgZWmSlvDrLG074qsNEBVkJnbVJpUCxKZZtyUYElrosWpRkWBDiE1QxaUjpAJcx51HE0wLKFVi5Ui7941dOIYRs/aMkGQ7AYMX4So5jNM7lVfNgVRnUqzEnpyBybN7d32VkEjUFwIAnIHS5pWY2HksPlJjgJXL0qkA9GLYg5NER4aqt55MxZyzUSxLXdk4tXTmC4piARj8MfnR4ZvafmgCMEl8TxgAHJOTRFg9yKmKIzS7ncsFkXYYgcLelAB2NL67i1AYE3cYY+Gsrd+rOrs8BYkQ7bE0ATYbuvvGILumzu0TEADaQVuN5k5VNICUUsMgqk4h5fxbMgBJa2Ml9YVi43JHHDsgCspQP500ZCtYINorkqskmQtt0hIO44mj5y4gEShttl6nIwtQiOvh9WJerFA9S75bhW0mldpVLRMyo9PSlxmPe+GzErvYVPjBAU9+LklKqmXJVJpulrII+kzGlRWKOQiKWY0FJBI3BmDXLPocQJEFMjsqDYjPUvKjmj1x7yKQLCKAVviDU8kZAzIxkr445mBORpjZoEGhiewNlSxFjgF6aZvrIRXxCQHdlPizfhJfiLlFIrqA9bB8RQoLIy5fKj1UYwaSNu1zP3FoqkbgcEZowGLIjqwILLiVBNkqwZF7iRkek2NgAKBxWeUY2civls/bCzu8q3jCLXbf6Qw4DmMYr1FgKplBYHGlyAEiqpIQRRVvedgHgxoNPinWbvKwj1koYGYJaBG8aYxxBeqhG43HFfl8bMKUXJkDUZz61YBBaCQhmnk2NqGWADg9p9O4MajOzTJ0yksFYwwbLIzi5TNqKIXeM0eArLpCikYliAwbw1emtg02OMApZZsNOu/TgwuuAnPZmAVCSD5vbKGYlny6ytW/iSgi6xjHDNrmWKFpCGpQuJK7lKKxEZzE34fiTYncSTxnvQ4TF07yyhURfEkcKFQUtHZcboNCzUK6qWIm64A17G6fHLUkiNVbBSxKU+DEsaXeSOEOQQDck8fBHlWnaZnmwXpBUIxPutwjI1kIIwAEAlfchysb5Vx9zCRbh0mmBKKtA2qrJETk8t2CDJKvi9TRqY4IxfVwU1jeFAkIl6McFIarsFbzxESkljYjYyN/SN8PACebzgAA0HiANr8Qtk2ZhTxD4tmOmHakHfjjQMEuR1BOLFWHSGIkBszkdRF9xLJV7svnG+hwYHzAyVaxZQZLBRVBdQfUDT9xk57gpyjAq3hlmZw6v4aPK58/igWRwPzvHfvvR4CrptQshKgpkrWrJJGaIZSpH86lIq7yCk2pHe60PS86MsySFOp4xQojF1YK60aNxzqpOwyE0XknCzpNHLghH0h8hiW/nNCiVtwDOhBU43QI74ijRP2QqEyRoheN2AYDE+G4AQAnCMiTGgwZQXGLIzG14An7eOiq8hqNieqXpNBoqFZef8AN4x52Hrz2yeJHL2ozd226mpmO3xDBSJUVhkfxcTMd34dP5WNXQ08QJ8VXakFgGyVUsy7AvciA9PxM3SVrhO5DoDIQFRZMugICAWDHExsQrlc2FK2XTDC527kC+g04ZUxZFjjDN4tpGwU9Lyu4MmMrVUYBpI1y81HBJeSx1toXI8iY9EpI9cZGzH2P1Dz3vi5Au3VLSr7wvkSrGwn0kI3SXZ18LTJVAJn1Uo4FS6/ShiPo3LTRIt43lY/2pcT4jer31Hfz4ATzzTM+q1CqwJbVy+HGxVVZvFxcdL7MzARqWxtPFJIrizzjGOJTRZGF5IrBWJTNZFJYKhmVcMDXhwxkCsqZu5pypEl1by4EuJgCzYhYmcoIyTTYsWPUBZLFEvqfhR9sNRglusglkOTZ40g7YyZHqDySKWZFCMlhcgmwKnPNW002S5WigHKwBJjicdxgFkYKBkNhGSCBxLodMPI0G6SI1LWhYBvwUbV7qB2Iy3DBh58VuUqEANqjb4FsFpjSqS0p+pJIuRCjpiJ8r4OkBrVQ+HwRkmeakZcAwCBUDR6aJ3ofEsvy2Drk3KVkybUR6lmUKyx5mJXNeJKJGckoMtRGoICgmUNsuREcvINI4bUM0sMEbyRyxZLIwkGREcUrUtBO7MfiwAyLLxT1OqkiydQkbOpDp4WNh18dkbxHKsFzhRbBIGJG6798q5trHmjhgnYZyr2VMVYUhelYgAIjk10hQPUEAz8m0+nMaqiamOMMT1QPKtNJC8tuiIpRsETIn4G8gRwH9pdBJBO6glpHorJGpUuGvcFI2YM88p7MbWPGyMTwS0/L5FUSmeZnFPkVyOIXxlFH3i+6j0oxD/FqFHaxxWfWsmOlniEyJYQKMSMS6EJMSMSAjspKqG8JgKFAAt6iIMMiXYEsQzsfhKsLDSSKMmRJZB092VfMcWINPiRiFNeafCWyDBc0hChW1DRqGZ6XwmW6IubUFNO7BKtSdg0aEjpkxB63NhNOqkDctID3PHk0q0LcFi2Jd2YAHdCx8alKtI2ok6EOLIvrwBbkq9IwJZnalPXJfaGESJEFiB8SWSVWZzuKu+9uNDJIyoAq34cZSwBd6aNsYzirxwJqZSGc34t0ew9ilJjNKTjWPiCUpltDCrZiOPHx52OynExn77Ghh6SzOBEqBVOZoB0MdgnFMk0cErBlUfhxvwAH2n1i2qowjNmVigFxeIqqhxQFwF0yKrWR1yKfI8c8lw08BncFXkzwoZCNFxjlwxbLrzTTqWYY3K1rwK5nri7ZFWyZiwSqN2DiFqhcpRShjo+AKPF3WKxZI0yUphFsrZZKzdRTqEmU7TvSBmHh/UIPAEeT6NnbJlBztsIlDoBaozRKkbvVYpaKv4KxLuTwy6+ACSkZkl2VgtNMwG/wxyNMFIyNy6har4TwI0JCRuNmxQmRQbVGzoNIsbqiMdyfpMjnc7CiDDrNVajMnwMzi3R4XSu1Eouju73RHf7SOA60+OBKqDGFyd6Vq95uWvDTo1gnq8drU3Z7kDMmCmTHFndffAFbruH1Jjg7fVjiU96J3utodC7Y5s2ShF96SpWxnuXuSMEChg0AJGwOJ4LpyOSE+JJGFla7cOSWLKBaSFRIYx6Sy9zXaqCk+rWDThriOJUDAwgHHKRqqJDTKoUe8J8smu+Cuh9oAdNlIXxjW8yWb4WdWAfKRXUiMmkkbY/CwBHA/mBkZSkZurUvGWY9SFBax62Rh1EjEowr5GuB/thzNfoqRoLn1MlGxuVRi5UtSMbeRbWUAgox3GJ4BW+lHUSPI4oyEkqW7jZWSqJWUBlhjIQC2ajts2+zhxjdpA+6lbUsDgCInVAzbSM2OjjIVTSSN68KnLd1tCWWtiSSKGRUPiUjWSJVkn6ibLL8+GuFzApajHgCzUq9BRQueIoFoYmSMbm59Qx7rsFznnNXiUpuCCXkeMsKehF7usVKRdOmjAb4g7Ucb4Excm1LgMF14DC6hjDRi96jYy9Uf5J8xXHWk0f0iZXkxxiouI5AWZtoljjYA0hsadAW3YzODYJ4Maj2x06OyPzDWq6khlhS41YGiIzjvGDsvyrgHLWCNZXliZS6zSZOoBC9VOC5yAYBQDs7qANkUY8ZF7daqOXWNIrIyMB1gOuShcWObZSSqR4yMUUAYrdVQ1zncqg6qWSMGFJaLz+8Swq/g9OmxbKxk9HYGyOMR1vMzJO7SEopeqYZE4gk5BT1q4QqyFwoMpobXwFrl+leNCbZHoghRiVksxJ4h8mEs8tM8gDCKiBXFrQaPTysEkekY4rhUzEOcFRVVpW8QQRUBfQ0o3qr91emMCZsVQLYDkAY27acsihZiFDtOxQYDpUqLocVZeatfjQkdIYqGaRgqiM9PU1X4KwpeA2kO4K2AOT8i06qzZQglmmuISeKYzIuCOIkZE6wMaCbqtXuOKfJX00OR+jahgDiXfxFVAwCEZeMim0c2aXpyPbgBzTmGoVEhCRoIVK3GojZgryEh2WSz1pKfQlAaNg8PM3KGjidQziRImEhDHqwiR5FUXWDTTaaOjtjEb2PATS8500jIYpVZjLkFmzVyS8c6DFEdm3j04+GsUG5JPCv7RxKr+GU2QAHsxwCKu7KjGjDG7kg7Nq0btwPTNpJoZFQzJmoKgJ7xMi2SjoZj4crBvJgD1Uqi5zvmJmYzMuQx3EhrNYgskoAQNWZaFf7K0a7gKceucHqLA2WKM6R24YSsq4guT4zwEdtomHl088uNzUXd1S1JTxJbVSRIekK2JRJCVLAVPdDfj3RNIFyhLMFClZI1SMFg+ELkOcv+kSuTt9RNgN189m8JJApJfs3h7uSq775lYwfdRodjazt6bA+8m0ZUSPR8RRijFcW8QBoUvJma21Us5JJsnTrtxR9op/BgZFy8N8urd+gkqvmLA02kC1ku2o874LQe6iVUAPhKzDasvBXpoDYe/MMg9PGceWyZ7WuizSZD3cbJGNq2UlAMuptxoyAVCkGRrNEkgO5VHcnkxUAhRJQlkG6BSgUOvjO7dyQITbAC+DPIuSGYqxVjGVIh8TpYxgUQw6Q8KhVNgpDcrAuxNEVyqDxFSEjxJNR76QNS5JbANmCT0gSubs3KpCkrtq3IRHDH0WRSOzmyzliVR2LWxvFsF/FohPxkABXTkkUcSvIGdltYgqlyl2wMaiMhNgN4Yx2XdrU8KLoGkkcXmhbOSxkCzBB4kueaKFsYzyIDWy7cMHMPaHx3McKlywXJSOrw5FzXdmCDOg7A5ivDXHo4XuXAygSLiYtNghdnbCFgSWCnHxEY7CoYwOkdfAOfJ9FEsStAYwSkg+JAsZYqqygUoCFABaKAVbZmvqrQ60pEI9QWTpNu/u8l7HJpWiYmmA2kksegHEui5V4EamRyDNjTAiISEUbPhI8jgk7mZ7P5I4uajkeoRC0UbWR8UVR7WDdrqYzv8AYL8xwAnlXLRIvvXBgNCMF2ZWFkDdtSyEN09IO5Hlwg+2eqE+qIBRYoz4S2ajU24IIYsqUVnZSudZIBtQ40L201+p02nQBZo53IpvEJugLJvUyCssAVIOz2NwayLRMCTVn4lajvjuZEaRxdeFCSpUCjIfmOAOcnjY1IFJOQWMuowSTHxm8QSG/cxxxWyqBipHmCbXOtXQjjVsDishL4llW2MLMKY3vJqZQReUoHpxX5TGI43kkUEnokbIsWUKNXPkWBs4+DDVEEFu9k8exvJNcpti7WbrEyM6R9sgAplMcRXAjCA18XAMXLGZNKSquhXpRabNHxOdK25aCF6FCmm1DbXxQj8YABdfo4VraI6ojwx5JW/w/D3PbiDVSFGiRY3ZIq8J4psWAaRxkUKqpZ5Ii4Ng0vVRPDDB7bSlVK8xYihWWnW6ra6hIv1ongP/2Q=="/>
          <p:cNvSpPr>
            <a:spLocks noChangeAspect="1" noChangeArrowheads="1"/>
          </p:cNvSpPr>
          <p:nvPr/>
        </p:nvSpPr>
        <p:spPr bwMode="auto">
          <a:xfrm>
            <a:off x="155575" y="-1889125"/>
            <a:ext cx="2714625" cy="39433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 name="Picture 15" descr="Comenius1.jpg"/>
          <p:cNvPicPr>
            <a:picLocks noChangeAspect="1"/>
          </p:cNvPicPr>
          <p:nvPr/>
        </p:nvPicPr>
        <p:blipFill>
          <a:blip r:embed="rId2" cstate="screen">
            <a:duotone>
              <a:prstClr val="black"/>
              <a:srgbClr val="D9C3A5">
                <a:tint val="50000"/>
                <a:satMod val="180000"/>
              </a:srgbClr>
            </a:duotone>
          </a:blip>
          <a:stretch>
            <a:fillRect/>
          </a:stretch>
        </p:blipFill>
        <p:spPr>
          <a:xfrm>
            <a:off x="7041089" y="852538"/>
            <a:ext cx="1450472" cy="2106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2"/>
          <p:cNvSpPr txBox="1">
            <a:spLocks noChangeArrowheads="1"/>
          </p:cNvSpPr>
          <p:nvPr/>
        </p:nvSpPr>
        <p:spPr>
          <a:xfrm>
            <a:off x="6012160" y="2997826"/>
            <a:ext cx="3301107" cy="648072"/>
          </a:xfrm>
          <a:prstGeom prst="rect">
            <a:avLst/>
          </a:prstGeom>
        </p:spPr>
        <p:txBody>
          <a:bodyPr vert="horz" lIns="82296" tIns="45720" bIns="0" anchor="t">
            <a:noAutofit/>
          </a:bodyPr>
          <a:lstStyle/>
          <a:p>
            <a:pPr marL="54864" marR="0" lvl="0" indent="0" algn="l" defTabSz="912813" rtl="0" eaLnBrk="1" fontAlgn="auto" latinLnBrk="0" hangingPunct="1">
              <a:lnSpc>
                <a:spcPct val="100000"/>
              </a:lnSpc>
              <a:spcBef>
                <a:spcPts val="500"/>
              </a:spcBef>
              <a:spcAft>
                <a:spcPts val="0"/>
              </a:spcAft>
              <a:buClr>
                <a:schemeClr val="tx2"/>
              </a:buClr>
              <a:buSzPct val="95000"/>
              <a:buFont typeface="Wingdings 2" pitchFamily="18" charset="2"/>
              <a:buNone/>
              <a:tabLst>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5763" algn="l"/>
                <a:tab pos="7183438" algn="l"/>
                <a:tab pos="7634288" algn="l"/>
                <a:tab pos="8081963" algn="l"/>
                <a:tab pos="8532813" algn="l"/>
                <a:tab pos="8980488" algn="l"/>
              </a:tabLst>
              <a:defRPr/>
            </a:pPr>
            <a:r>
              <a:rPr kumimoji="0" lang="en-GB" i="0" u="none" strike="noStrike" kern="1200" cap="none" spc="0" normalizeH="0" baseline="0" noProof="0" dirty="0" smtClean="0">
                <a:ln>
                  <a:noFill/>
                </a:ln>
                <a:solidFill>
                  <a:srgbClr val="1E5A62"/>
                </a:solidFill>
                <a:effectLst/>
                <a:uLnTx/>
                <a:uFillTx/>
                <a:ea typeface="+mn-ea"/>
                <a:cs typeface="+mn-cs"/>
              </a:rPr>
              <a:t>John Amos Comenius </a:t>
            </a:r>
            <a:br>
              <a:rPr kumimoji="0" lang="en-GB" i="0" u="none" strike="noStrike" kern="1200" cap="none" spc="0" normalizeH="0" baseline="0" noProof="0" dirty="0" smtClean="0">
                <a:ln>
                  <a:noFill/>
                </a:ln>
                <a:solidFill>
                  <a:srgbClr val="1E5A62"/>
                </a:solidFill>
                <a:effectLst/>
                <a:uLnTx/>
                <a:uFillTx/>
                <a:ea typeface="+mn-ea"/>
                <a:cs typeface="+mn-cs"/>
              </a:rPr>
            </a:br>
            <a:r>
              <a:rPr kumimoji="0" lang="en-GB" i="0" u="none" strike="noStrike" kern="1200" cap="none" spc="0" normalizeH="0" baseline="0" noProof="0" dirty="0" smtClean="0">
                <a:ln>
                  <a:noFill/>
                </a:ln>
                <a:solidFill>
                  <a:srgbClr val="1E5A62"/>
                </a:solidFill>
                <a:effectLst/>
                <a:uLnTx/>
                <a:uFillTx/>
                <a:ea typeface="+mn-ea"/>
                <a:cs typeface="+mn-cs"/>
              </a:rPr>
              <a:t>(1592-1670)</a:t>
            </a:r>
          </a:p>
        </p:txBody>
      </p:sp>
      <p:sp>
        <p:nvSpPr>
          <p:cNvPr id="19458" name="AutoShape 2"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0" name="AutoShape 4" descr="data:image/jpeg;base64,/9j/4AAQSkZJRgABAQAAAQABAAD/2wCEAAkGBxQSEhUUExMUFBQXFRQWFxcYFRcXFBwXFxcWFxQVFhUYHCggGBwlHBUVITQhJSkrLi4uFx8zODMsNygtLisBCgoKDg0OGhAQGCwcHBwsLCwsLCwsLCwsLCwsLCwsLCssLCwsLCw3LCwsLCwsNywsLCwsNywsKysrKywrKzc3K//AABEIAKwAoAMBIgACEQEDEQH/xAAcAAABBQEBAQAAAAAAAAAAAAAGAgMEBQcBAAj/xAA6EAABAwIFAQYEBAUDBQAAAAABAAIRAyEEBRIxQVEGImFxgZETMqGxB8HR8EJScuHxFCNiFRYzgpL/xAAZAQADAQEBAAAAAAAAAAAAAAAAAgMEAQX/xAAlEQACAgICAgICAwEAAAAAAAAAAQIRAyESMQRBIlEyQhRSYRP/2gAMAwEAAhEDEQA/AMS0rjmpK9qQB6Eo1Fz4i9KAPFy5CVZda1B06ynK6xkmFcZJlbq50MBnkgStS7NdmqOFa1waHVbS91wD0CSWRR7HWOT6M9yfsHiK570UW27zwefCyOsu/D7BUmxUmu7lxJA9ANkTPECTfbdIqkRzfp+nKzS8n6NMfF+2Un/aeBZtRb5ElwHuhzOuxuHqGabvgu6AS324Rfiqh8T1tCp6leCdyk/kSKLxEZxmPZitTmAKgHLf0KpHMIsRC1OpUvIMKvzDAU6wIe0T/MNwqw8i+yWTxa6M6K8p2Z5c6g/S70PBUIrSmmrRlaadMSuheS6VOTEwuij2EjlMO3XXtgwktQB5cXVxAHgF2F4LqAPAK97Mdm6uMqtYwFrZ7z4kNHVVWFw5e5rWiXOIAHUnZfRvY3s6MHRZT3ebvPBd0vugCPl3Z6jhqYp0mRYSf4iRy48lWlPLBAO/h91OfR7379ZVhSECIHuPZY5w5S2boT4xBivhjItCYqYc+l/byRTjcHaYHBVNieZsb+vgs040aYZOSBjGNjy8t1SYgbxvdEuNozJ8OnPKHsUwX8FI0RK+owndJ0eHmnqrfcXTZMJ0waIeNwrajS141D6jxCBc2y51F0G4Ox4P90dvMKFmGGbVYWHzB6HgrRhyuL2ZPIwpq0AYCcYEqthy1xadwYKU4WW88ymiOV1q4utQAprVwtTrAk1QgKGwE6Gcr1GkXGAJsT6BWeSZe7EVG0miS4+UTyg4HX4QdnNdY4l4BayzOZcdz6D7raqbbzH1/RQuz2SMoUmU2gaW2gbE8kq3cwNkx+/DwRaF9kT4fekSLKd8KRBj/PikYCnNz1nZSqnp7KGjTfoYrXbt/lUGa4fUBa87deiu61VoJPWJ8EP57ntJh0u36gc9VHJFMtidMrK9OQWkiQJubnqCJQ3ifnI6bxZTf+q0hMvm3P0hV+LxrS6dYNuCssom+EkVtcWJTA2P905jMTIA9D7rjBx4gISK0QHgqLUPoptciTCjPATxJS2CfaCnFSf5hPrsVV6kSZzhw9urlu35oaK9HG7ieTlVTZ3WlAptLphOSLXA5eXiZTWOwmlewuKLBCeFXW4JN2U1RCw4INvL0O6078H8oJrVKrhZgAb5ndDWRZWyu4BoOqR5QdiTwFt+EZSweGFwxogExJLo4HUolJJWxFBydIIG1g0eMpLmkm5mRZsd0eJVNgMYaze6XaeCOviArLD0KjAZqAkxpbps0cyZvKTknG0CxuMqZb4YQN5TGNraWkxJmwJ0yeBKp8Vltd8TXqtF/wDxFoBmLEFs/VQM1pOFQTWqOmlp0O+URDQ/+ow6SoSlSLxhbHMQ+tVa67SzaIDW/qfUrPO0eYUGd2pVa4ibQDfpZWParG167qeFovdTpxL3DeBttsEN57kbWUQwaHOG1QSAQd5Eb+qSKT7NPGS6RT4XNaGonRqEH5XabnY3BFukXUnCsa6QCRN5MR6xwhs4Usmw4HUeqvezDO+ORMR7WVJxSjoINrssauCcyNR95H+UnEVzpMCYM2uijtuyjS00iXEho/3Cw6HeThOyAMVSaZLnj4bWuLtJGon+Fg6EmPqoQg5M0vKlGxrHZq5pPdI85H5KNTzknj6pipmb/wCGQ3fSCYCSzN39Qb89IWtY9dGF5m32WWj4ogcj9yhfF0dDy3oiPKsUdV2jccRv4hQO0eXlh1j5XE+hTw1ohldspYTlPdNp6gFUkhTahV72Xyh+JqQLNESfNUdKnqIHUge63LsXl1OjSY2B8up3U3AbPiTc+g4TRSfYspNFl2eyJtIDS0N2G1zFpN1CzrFVamNZQZdo/hdcTFz4eaOMIwDTIHXb6Iax1H4ONxNaPlp09Np+cmT6R9Vl8mtGvwpK5WFGRYUsa46GtG5I5McDhdqVCHj81LwFUuYBMyL8HgX+qVjaURG8of46ETubsfp1RZD+f03GuCBI+G3bwc+T9R7q6pnjlRcc1wc14GrTIcBuWOgkDxBAI9VFyT7GSp2gQxDWMmB3uZ3PiShTP6szJN5497I7x2GZWcXBwBHAs71BuEN43IXfxiB4e9ypTN+JmfMyo1HQLnyRZkmStw5NWobUgHuA6zFNvmXR7KWWtpnuiB149TwiPJMKKrmUyBGpryTzGxP2HQSeU8XydHcy4qyk7UZTU0a6hPyiGT8o4BPXlZvi8ONbmSBraIk/yundbd2+rSzTysXzvD95juhP+PoiHxnQruWJMoXnu6dgobsPA6q6xOHAJ5bwUwxg2C1KRlljQnAP0AE+HElXOOipRcHamNgd9wgTxZMYHCERN949NlN7XujCtAgEkT4gD9V32QlQB1WQ4gEGCRI2PiE9h23UclScMLqpNdi8EYe086h91ufZyifjuB200oE8HVB9wFjWS4HXUbtGpp34m62js3WZ/qnvBsWsaBwPhTP1JTRIzYYZcyYMmQS0+hMqRneAFnwbjQ4jgC7HR4XUPI6/+3qggOqvMHgSR+iJH12kdf0U8sFNDYcnF2VGXYF1NlMA2AufAAwPMkz6K6NOQOoSqEaRGycC4oKijlbsrMU0iYHPJXA6QOT9P7qbi6eoKLRw5BJJ5WeeHei0ZprY8zDNLe81rvMAj6oA7bilT+VjWuk7W+gRxjMRoYSshz99TF13Mpt2Nz0HU+JhTyf1Rq8WO3JgpjMQajgJOmRJJsBIn7rb+zeV06cOa8u7sDb3QdlnY9rGuDrvDdv1vZMV+zRY7XScab26nNIkE6e83UJ2jhUhhl6GzZ4vVl5+IBaHTKyzOZIOnfcenCK+03aqnXp/wseJ1t1XDhuLi/8AdZ5XxjnuIAgdfzU4wlzsoskVjSskYbEyyCF6iADH3UfLbS07hO4gSQqfsTkrjZf0rQBB4sQT9CqTtuI0XkX9+PzVxlOH0gdTdQe2OBJZIvCopbMMgGgKTht1FIUvCNVmJFbNdyPslUqEaG/DZN3Ob3j10N3BjkrRsp7I06IsNx5nyVvgcAGt/dvBTNbRymb+jNV9jNDL2tEAW6LtahceSdGJH90qtUEfZCZ3R3D7c+qeao1AE88+/RSlweL0cfsoFUkGwJsfIKeU06OdiuMZMpM2aXwwNLnOHG3jq6C0eqbyfs9Tw41PdqdJc50RJiCY4aBwrN1VrTHLrGAhHtZnLy40WEjcOcJsHWifQqSUY7ZoU5yqMSTjs+o03Tqa4kEm4AgxAHqAhzN8+psJDKrT/ACHAmOXHrZyqa3ZykGEPBkbGZEc823lCGddnAHRBb4g+W/uuLOyq8W1/o/VxVF7XOcILXB21zJh3mlY7ACSW7GA3wA591QPwLm3+I42528lxmb1KZGuHtHpttK63yFeNw2yVjMMabwespzBU9TvJP453xWtMdCDzcXKfyehBv4Skof/AKfEt8BRv+4spuMwQqN0m9kzh2EGOsK1pNK6kZmzGsww+mq8dHFKwzVedqsHFZx4JVRhmXHmPuFVM7R9VMzAAnoo+Jxgnn8lktft895gNbTmIvqcevFlRVs+q1nNcajoBuASG8RfnZaOKMFM2LF5tFhEu3JMAKLQD2uNV9Q6Wjb7ABZxl+KqVX6NUumSbnSOLbL3abPwxoo0nuMPAc8kkknpG5iU/FUdSZuWRY/4zA8N0iTuZOw/NWzVm3YTPmmmbRBaI8SB3Wx0tPqtEo1JClKI8X6HSU2WXlLXClHZU5lJDoJADXE9f+ICzLPqhZUJbNrk73sfXda3WpWjrHtyEE9ocvDnOiAHB1x03EA8yAUmTHyVIrgyqEtlTkdF9Zmp0XJ02gW3e42kCSI6yu5rktDQ35jJje5cQYiNhYn0TlfEaWNpMcfmGoxYg8RsLcdQo+bZm0Gw+Z5Z5NbLQT6/u65HEktjvK29MFMX2fawgOJuXAEm2oGIB9R7oUznLPhlwN+k2O9wR1R1meLBr1WuJ0uc0gjYOEaXN8/lPVD2YUyXFm41OIJOq02vxsQpv4srybWxjKMNrohvIEHr1urnCUr7X5sqzI2Frh1MxfygH33REWAmbQR9fArj7JsdogdFNmBsoNHpPipLh3TdcTEZnXaSsf8AUOB2m35quwDP9xo/5j7o2zzLNbtQ3i4jwshTLaX+/T/rH3VYvZ39SG7OXkG5k8228LKyoNY6NVaLXJJJHiAELtKUKnC0KRncQxxOdU6VI0cKDDvmqus8zuWjjlUmMxheZEiYkdCOnrJVf/qCeV51Y9U3IFEP+wOa/DLabpgy75twTax2F/WVvmX4lpAv9fBfJGX4hzXzPjJvcWaT7rffw/zBzmh1Rw1bACbC1z1KK5ISWmaUvFM0nkp0KQwzWEgj0Q9mp1ERNhq9bwJ8ERYqCI6qhzVtjccn8lWJN9gbnMtpCoLlsuNhe3e9zPsh/G1gXS03sWyIINRurT5gMPsiPO2xSFxEge3zWPXZBTS4ucCCO9JJ5IESPISP/ZLMtE7rkhwMAwYsenPER9VLxFIRMXg/UnfxS6dCO7YTA8FLFMzMf4GyhxK8itpYPYtkEaZHopzJ2g3+/XZSThIgwAeB6SvVLRq/Kx6FLwDkMuZe1v3wni6ZCiVcQPr4QvUqt9/X7pWgFObt4W9FEZlDTUa7SBDpkbbq1a8cj1T1Km3UCFxPYPowwLqSUpq1WIxQXivJDiunDoK17slj3/DYZIBDfoe9f0WPgLTuxuI1YUc6ahH/ANNDh9Q5VwblRPJ0bbkmMDmyJ3Vtr6IDyHMIbHFj77XRVhcVqEnx/suzxNbIqZKqujfqqfGvLp6SbeAEQp9asDMyLKve8PB6H5fL9hCiFgvntJzwGWEH8ttuqHnYbTqsIPyzO43KKMwqAuM3j6m0R1VPWw4O9+6Afe6nKJWDpEQ4bvAG8iZ+9ut1JNMBzeRN7WiACfWFzDnZ3Is7raY+ik1hp02sZP2g+CnRTkN4wSQI6RaP3ZQcVXDbwL2PsYkqVWdMiLb+INr7+qEO0GeCm0hwBd0NjfkeRXJI6ij7QZppd3SNzzO1iD0IPKVlXaXYP90K4rEF7i7rfdNseRcGCl42NZrWEzMEAyrXC4ppWQ4XO6jI2ICLcpzsPE89FNxaZ27AFLYm04xXQp1xXAF4rr0wCSjz8OqmplenuR8N4H9JM/QoCRX+HmJLK7yIvSdY7WT4nU0Jk/E1fBtjge31T+Ydr8LhGn4lQExIY3vPJ9NvVZc7tFXrVQHPhoMaWjS36bprtXhGjS4CCVulK4maMbYWM/Ep1er3minSkEN3OkWueqt6XbSmQbENIIHHd4Aj6+ayzCMEeikUOR4qUSrgg/p9pG2JcT3jpabF07nwupIzJjpM36TItv6LP8eLj+lv3TmU1C4VASdy712+y7KKoEtBpTxwOoyI235O0+aRisxa4OaDBFxJMH+Zs8IXpVnb6jNk1XcRJngqDSHSIWa9riQQ3eBB42IcPaEJ4jEueZcZN/qkVN0lZ32USEry8vLgHU5QrFhlpgppeQB//9k="/>
          <p:cNvSpPr>
            <a:spLocks noChangeAspect="1" noChangeArrowheads="1"/>
          </p:cNvSpPr>
          <p:nvPr/>
        </p:nvSpPr>
        <p:spPr bwMode="auto">
          <a:xfrm>
            <a:off x="155575" y="-982663"/>
            <a:ext cx="1905000" cy="20478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 name="Text Placeholder 1"/>
          <p:cNvSpPr>
            <a:spLocks noGrp="1"/>
          </p:cNvSpPr>
          <p:nvPr>
            <p:ph type="body" idx="1"/>
          </p:nvPr>
        </p:nvSpPr>
        <p:spPr>
          <a:xfrm>
            <a:off x="617171" y="2054225"/>
            <a:ext cx="4801202" cy="1176968"/>
          </a:xfrm>
        </p:spPr>
        <p:txBody>
          <a:bodyPr>
            <a:normAutofit/>
          </a:bodyPr>
          <a:lstStyle/>
          <a:p>
            <a:pPr>
              <a:buClr>
                <a:schemeClr val="tx1">
                  <a:lumMod val="60000"/>
                  <a:lumOff val="40000"/>
                </a:schemeClr>
              </a:buClr>
            </a:pPr>
            <a:r>
              <a:rPr lang="en-GB" sz="2400" dirty="0" smtClean="0"/>
              <a:t>The pedagogue as a gardener, not a sculptor</a:t>
            </a:r>
            <a:endParaRPr lang="en-GB" sz="2400" dirty="0"/>
          </a:p>
        </p:txBody>
      </p:sp>
      <p:sp>
        <p:nvSpPr>
          <p:cNvPr id="23" name="Rectangle 2"/>
          <p:cNvSpPr>
            <a:spLocks noChangeArrowheads="1"/>
          </p:cNvSpPr>
          <p:nvPr/>
        </p:nvSpPr>
        <p:spPr bwMode="auto">
          <a:xfrm>
            <a:off x="460375" y="4060603"/>
            <a:ext cx="7643812" cy="1857375"/>
          </a:xfrm>
          <a:prstGeom prst="rect">
            <a:avLst/>
          </a:prstGeom>
          <a:noFill/>
          <a:ln w="9525">
            <a:noFill/>
            <a:round/>
            <a:headEnd/>
            <a:tailEnd/>
          </a:ln>
        </p:spPr>
        <p:txBody>
          <a:bodyPr lIns="90000" tIns="46800" rIns="90000" bIns="46800" anchor="ctr"/>
          <a:lstStyle/>
          <a:p>
            <a:pPr algn="ctr">
              <a:buClr>
                <a:srgbClr val="808080"/>
              </a:buClr>
              <a:tabLst>
                <a:tab pos="0" algn="l"/>
                <a:tab pos="446088" algn="l"/>
                <a:tab pos="896938" algn="l"/>
                <a:tab pos="1344613" algn="l"/>
                <a:tab pos="1795463" algn="l"/>
                <a:tab pos="2243138" algn="l"/>
                <a:tab pos="2693988" algn="l"/>
                <a:tab pos="3141663" algn="l"/>
                <a:tab pos="3592513" algn="l"/>
                <a:tab pos="4040188" algn="l"/>
                <a:tab pos="4491038" algn="l"/>
                <a:tab pos="4938713" algn="l"/>
                <a:tab pos="5389563" algn="l"/>
                <a:tab pos="5837238" algn="l"/>
                <a:tab pos="6288088" algn="l"/>
                <a:tab pos="6735763" algn="l"/>
                <a:tab pos="7186613" algn="l"/>
                <a:tab pos="7634288" algn="l"/>
                <a:tab pos="8085138" algn="l"/>
                <a:tab pos="8532813" algn="l"/>
                <a:tab pos="8983663" algn="l"/>
              </a:tabLst>
            </a:pPr>
            <a:r>
              <a:rPr lang="en-GB" sz="2000" b="1" dirty="0" smtClean="0">
                <a:latin typeface="Arial" panose="020B0604020202020204" pitchFamily="34" charset="0"/>
                <a:cs typeface="Arial" panose="020B0604020202020204" pitchFamily="34" charset="0"/>
              </a:rPr>
              <a:t>’the proper education of the young does not consist in stuffing their heads with a mass of words, sentences, and ideas dragged together out of various authors, but in opening up their understanding to the outer world, so that a living stream may flow from their own minds, just as leaves, flowers, and fruit spring from the bud on a tree.’</a:t>
            </a:r>
            <a:endParaRPr lang="en-GB"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additive="repl">
                                        <p:cTn id="6" dur="1" fill="hold">
                                          <p:stCondLst>
                                            <p:cond delay="0"/>
                                          </p:stCondLst>
                                        </p:cTn>
                                        <p:tgtEl>
                                          <p:spTgt spid="17"/>
                                        </p:tgtEl>
                                        <p:attrNameLst>
                                          <p:attrName>style.visibility</p:attrName>
                                        </p:attrNameLst>
                                      </p:cBhvr>
                                      <p:to>
                                        <p:strVal val="visible"/>
                                      </p:to>
                                    </p:set>
                                    <p:animEffect transition="in" filter="fade">
                                      <p:cBhvr additive="repl">
                                        <p:cTn id="7" dur="2000"/>
                                        <p:tgtEl>
                                          <p:spTgt spid="17"/>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build="p"/>
      <p:bldP spid="23" grpId="0"/>
    </p:bldLst>
  </p:timing>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373</TotalTime>
  <Words>2260</Words>
  <Application>Microsoft Office PowerPoint</Application>
  <PresentationFormat>On-screen Show (4:3)</PresentationFormat>
  <Paragraphs>136</Paragraphs>
  <Slides>26</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 Unicode MS</vt:lpstr>
      <vt:lpstr>Arial</vt:lpstr>
      <vt:lpstr>Arial Narrow</vt:lpstr>
      <vt:lpstr>Bradley Hand ITC</vt:lpstr>
      <vt:lpstr>Brush Script MT</vt:lpstr>
      <vt:lpstr>Calibri</vt:lpstr>
      <vt:lpstr>Tahoma</vt:lpstr>
      <vt:lpstr>Times New Roman</vt:lpstr>
      <vt:lpstr>Wingdings</vt:lpstr>
      <vt:lpstr>Wingdings 2</vt:lpstr>
      <vt:lpstr>Cactus</vt:lpstr>
      <vt:lpstr>Custom Design</vt:lpstr>
      <vt:lpstr>The Care System and Its Impact on Children and Young People</vt:lpstr>
      <vt:lpstr>Theoretical Approaches - Social Pedagogy</vt:lpstr>
      <vt:lpstr>Theoretical Approaches - Social Pedagogy</vt:lpstr>
      <vt:lpstr>Theoretical Approaches - Social Pedagogy</vt:lpstr>
      <vt:lpstr>PowerPoint Presentation</vt:lpstr>
      <vt:lpstr>The Hundred Languages of the Child</vt:lpstr>
      <vt:lpstr>Discovering Potential Means …</vt:lpstr>
      <vt:lpstr>The Evolution of Social Pedagogy</vt:lpstr>
      <vt:lpstr>Philosophical Roots</vt:lpstr>
      <vt:lpstr>Philosophical Roots</vt:lpstr>
      <vt:lpstr>Philosophical Roots</vt:lpstr>
      <vt:lpstr>Philosophical Roots</vt:lpstr>
      <vt:lpstr>PowerPoint Presentation</vt:lpstr>
      <vt:lpstr>Social Pedagogy in Europe</vt:lpstr>
      <vt:lpstr>Systemic Social Pedagogy</vt:lpstr>
      <vt:lpstr>Impact of Social Pedagogy</vt:lpstr>
      <vt:lpstr>Impact of Social Pedagogy</vt:lpstr>
      <vt:lpstr>Impact of Social Pedagogy</vt:lpstr>
      <vt:lpstr>Impact of Social Pedagogy</vt:lpstr>
      <vt:lpstr>The Art of Being …</vt:lpstr>
      <vt:lpstr>PowerPoint Presentation</vt:lpstr>
      <vt:lpstr>The Importance of Love</vt:lpstr>
      <vt:lpstr>Changing Risk Perceptions</vt:lpstr>
      <vt:lpstr>Children as Equals</vt:lpstr>
      <vt:lpstr>C4EO Review Report</vt:lpstr>
      <vt:lpstr>ADCS Position Statement</vt:lpstr>
    </vt:vector>
  </TitlesOfParts>
  <Company>Bowling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rod.hardy</dc:creator>
  <cp:lastModifiedBy>rodney hardy</cp:lastModifiedBy>
  <cp:revision>45</cp:revision>
  <cp:lastPrinted>1601-01-01T00:00:00Z</cp:lastPrinted>
  <dcterms:created xsi:type="dcterms:W3CDTF">2008-09-12T08:51:50Z</dcterms:created>
  <dcterms:modified xsi:type="dcterms:W3CDTF">2017-05-24T11:12:21Z</dcterms:modified>
</cp:coreProperties>
</file>