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Lst>
  <p:notesMasterIdLst>
    <p:notesMasterId r:id="rId17"/>
  </p:notesMasterIdLst>
  <p:handoutMasterIdLst>
    <p:handoutMasterId r:id="rId18"/>
  </p:handoutMasterIdLst>
  <p:sldIdLst>
    <p:sldId id="259"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DDDDDD"/>
    <a:srgbClr val="3399FF"/>
    <a:srgbClr val="FFFF00"/>
    <a:srgbClr val="66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6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360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930F6A67-C3D1-47C3-B8DB-54DCB0A9EBD9}" type="slidenum">
              <a:rPr lang="en-GB" altLang="en-US"/>
              <a:pPr/>
              <a:t>‹#›</a:t>
            </a:fld>
            <a:endParaRPr lang="en-GB" altLang="en-US"/>
          </a:p>
        </p:txBody>
      </p:sp>
    </p:spTree>
    <p:extLst>
      <p:ext uri="{BB962C8B-B14F-4D97-AF65-F5344CB8AC3E}">
        <p14:creationId xmlns:p14="http://schemas.microsoft.com/office/powerpoint/2010/main" val="1019374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2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25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525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920E2A82-725C-4F88-9C41-B4DAF8D8D6BA}" type="slidenum">
              <a:rPr lang="en-GB" altLang="en-US"/>
              <a:pPr/>
              <a:t>‹#›</a:t>
            </a:fld>
            <a:endParaRPr lang="en-GB" altLang="en-US"/>
          </a:p>
        </p:txBody>
      </p:sp>
    </p:spTree>
    <p:extLst>
      <p:ext uri="{BB962C8B-B14F-4D97-AF65-F5344CB8AC3E}">
        <p14:creationId xmlns:p14="http://schemas.microsoft.com/office/powerpoint/2010/main" val="1718247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1pPr>
    <a:lvl2pPr marL="4572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2pPr>
    <a:lvl3pPr marL="9144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3pPr>
    <a:lvl4pPr marL="13716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4pPr>
    <a:lvl5pPr marL="18288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4D186-0B90-4273-82E8-58D2C4BE07DB}" type="slidenum">
              <a:rPr lang="en-GB" altLang="en-US"/>
              <a:pPr/>
              <a:t>1</a:t>
            </a:fld>
            <a:endParaRPr lang="en-GB" alt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84202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3B59210-5540-4F72-AD24-40617430896F}" type="slidenum">
              <a:rPr lang="en-GB" altLang="en-US"/>
              <a:pPr/>
              <a:t>‹#›</a:t>
            </a:fld>
            <a:endParaRPr lang="en-GB" altLang="en-US"/>
          </a:p>
        </p:txBody>
      </p:sp>
    </p:spTree>
    <p:extLst>
      <p:ext uri="{BB962C8B-B14F-4D97-AF65-F5344CB8AC3E}">
        <p14:creationId xmlns:p14="http://schemas.microsoft.com/office/powerpoint/2010/main" val="380043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D180281-86DD-465F-9559-5F7BC8C00E41}" type="slidenum">
              <a:rPr lang="en-GB" altLang="en-US"/>
              <a:pPr/>
              <a:t>‹#›</a:t>
            </a:fld>
            <a:endParaRPr lang="en-GB" altLang="en-US"/>
          </a:p>
        </p:txBody>
      </p:sp>
    </p:spTree>
    <p:extLst>
      <p:ext uri="{BB962C8B-B14F-4D97-AF65-F5344CB8AC3E}">
        <p14:creationId xmlns:p14="http://schemas.microsoft.com/office/powerpoint/2010/main" val="673157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4338" y="1052513"/>
            <a:ext cx="2051050" cy="5043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1052513"/>
            <a:ext cx="6002338" cy="5043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1A79785-9666-4A51-BA5C-B4C6E3D6958E}" type="slidenum">
              <a:rPr lang="en-GB" altLang="en-US"/>
              <a:pPr/>
              <a:t>‹#›</a:t>
            </a:fld>
            <a:endParaRPr lang="en-GB" altLang="en-US"/>
          </a:p>
        </p:txBody>
      </p:sp>
    </p:spTree>
    <p:extLst>
      <p:ext uri="{BB962C8B-B14F-4D97-AF65-F5344CB8AC3E}">
        <p14:creationId xmlns:p14="http://schemas.microsoft.com/office/powerpoint/2010/main" val="4133835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Title 7"/>
          <p:cNvSpPr>
            <a:spLocks noGrp="1"/>
          </p:cNvSpPr>
          <p:nvPr>
            <p:ph type="title" hasCustomPrompt="1"/>
          </p:nvPr>
        </p:nvSpPr>
        <p:spPr/>
        <p:txBody>
          <a:bodyPr/>
          <a:lstStyle>
            <a:lvl1pPr>
              <a:defRPr/>
            </a:lvl1pPr>
          </a:lstStyle>
          <a:p>
            <a:r>
              <a:rPr lang="en-US" dirty="0" smtClean="0"/>
              <a:t>Click to edit Master title style LO</a:t>
            </a:r>
            <a:endParaRPr lang="en-GB" dirty="0"/>
          </a:p>
        </p:txBody>
      </p:sp>
      <p:sp>
        <p:nvSpPr>
          <p:cNvPr id="4" name="Text Placeholder 3"/>
          <p:cNvSpPr>
            <a:spLocks noGrp="1"/>
          </p:cNvSpPr>
          <p:nvPr>
            <p:ph type="body" sz="quarter" idx="11"/>
          </p:nvPr>
        </p:nvSpPr>
        <p:spPr>
          <a:xfrm>
            <a:off x="467544" y="1484784"/>
            <a:ext cx="8208143" cy="576262"/>
          </a:xfrm>
        </p:spPr>
        <p:txBody>
          <a:bodyPr>
            <a:normAutofit/>
          </a:bodyPr>
          <a:lstStyle>
            <a:lvl1pPr>
              <a:defRPr sz="2400" b="1">
                <a:solidFill>
                  <a:schemeClr val="accent3">
                    <a:lumMod val="50000"/>
                  </a:schemeClr>
                </a:solidFill>
              </a:defRPr>
            </a:lvl1pPr>
          </a:lstStyle>
          <a:p>
            <a:pPr lvl="0"/>
            <a:r>
              <a:rPr lang="en-US" smtClean="0"/>
              <a:t>Click to edit Master text styles</a:t>
            </a:r>
          </a:p>
        </p:txBody>
      </p:sp>
    </p:spTree>
    <p:extLst>
      <p:ext uri="{BB962C8B-B14F-4D97-AF65-F5344CB8AC3E}">
        <p14:creationId xmlns:p14="http://schemas.microsoft.com/office/powerpoint/2010/main" val="37259019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BA31A2E-3B41-4D2C-9761-64D390D45CB3}" type="slidenum">
              <a:rPr lang="en-GB" altLang="en-US"/>
              <a:pPr/>
              <a:t>‹#›</a:t>
            </a:fld>
            <a:endParaRPr lang="en-GB" altLang="en-US"/>
          </a:p>
        </p:txBody>
      </p:sp>
    </p:spTree>
    <p:extLst>
      <p:ext uri="{BB962C8B-B14F-4D97-AF65-F5344CB8AC3E}">
        <p14:creationId xmlns:p14="http://schemas.microsoft.com/office/powerpoint/2010/main" val="2783382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F4D9652-756C-459E-ACB6-1A720F2FB39E}" type="slidenum">
              <a:rPr lang="en-GB" altLang="en-US"/>
              <a:pPr/>
              <a:t>‹#›</a:t>
            </a:fld>
            <a:endParaRPr lang="en-GB" altLang="en-US"/>
          </a:p>
        </p:txBody>
      </p:sp>
    </p:spTree>
    <p:extLst>
      <p:ext uri="{BB962C8B-B14F-4D97-AF65-F5344CB8AC3E}">
        <p14:creationId xmlns:p14="http://schemas.microsoft.com/office/powerpoint/2010/main" val="413639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4EAD250E-1FBB-488F-98FA-E1FA3ABBEC66}" type="slidenum">
              <a:rPr lang="en-GB" altLang="en-US"/>
              <a:pPr/>
              <a:t>‹#›</a:t>
            </a:fld>
            <a:endParaRPr lang="en-GB" altLang="en-US"/>
          </a:p>
        </p:txBody>
      </p:sp>
    </p:spTree>
    <p:extLst>
      <p:ext uri="{BB962C8B-B14F-4D97-AF65-F5344CB8AC3E}">
        <p14:creationId xmlns:p14="http://schemas.microsoft.com/office/powerpoint/2010/main" val="3539244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AA3D4AD-D15E-4FBB-BDAE-BCAC4EA02F7A}" type="slidenum">
              <a:rPr lang="en-GB" altLang="en-US"/>
              <a:pPr/>
              <a:t>‹#›</a:t>
            </a:fld>
            <a:endParaRPr lang="en-GB" altLang="en-US"/>
          </a:p>
        </p:txBody>
      </p:sp>
    </p:spTree>
    <p:extLst>
      <p:ext uri="{BB962C8B-B14F-4D97-AF65-F5344CB8AC3E}">
        <p14:creationId xmlns:p14="http://schemas.microsoft.com/office/powerpoint/2010/main" val="3920256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9E3BB865-F914-46FF-9894-FAB7D8A84ACD}" type="slidenum">
              <a:rPr lang="en-GB" altLang="en-US"/>
              <a:pPr/>
              <a:t>‹#›</a:t>
            </a:fld>
            <a:endParaRPr lang="en-GB" altLang="en-US"/>
          </a:p>
        </p:txBody>
      </p:sp>
    </p:spTree>
    <p:extLst>
      <p:ext uri="{BB962C8B-B14F-4D97-AF65-F5344CB8AC3E}">
        <p14:creationId xmlns:p14="http://schemas.microsoft.com/office/powerpoint/2010/main" val="20347298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E29FC72F-A945-4998-B1A8-7441FDC6F887}" type="slidenum">
              <a:rPr lang="en-GB" altLang="en-US"/>
              <a:pPr/>
              <a:t>‹#›</a:t>
            </a:fld>
            <a:endParaRPr lang="en-GB" altLang="en-US"/>
          </a:p>
        </p:txBody>
      </p:sp>
    </p:spTree>
    <p:extLst>
      <p:ext uri="{BB962C8B-B14F-4D97-AF65-F5344CB8AC3E}">
        <p14:creationId xmlns:p14="http://schemas.microsoft.com/office/powerpoint/2010/main" val="4151926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FF5425E3-9290-472F-9B62-B06482616365}" type="slidenum">
              <a:rPr lang="en-GB" altLang="en-US"/>
              <a:pPr/>
              <a:t>‹#›</a:t>
            </a:fld>
            <a:endParaRPr lang="en-GB" altLang="en-US"/>
          </a:p>
        </p:txBody>
      </p:sp>
    </p:spTree>
    <p:extLst>
      <p:ext uri="{BB962C8B-B14F-4D97-AF65-F5344CB8AC3E}">
        <p14:creationId xmlns:p14="http://schemas.microsoft.com/office/powerpoint/2010/main" val="121843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72515F8-AD09-4E40-8F6B-2AE18404DEE8}" type="slidenum">
              <a:rPr lang="en-GB" altLang="en-US"/>
              <a:pPr/>
              <a:t>‹#›</a:t>
            </a:fld>
            <a:endParaRPr lang="en-GB" altLang="en-US"/>
          </a:p>
        </p:txBody>
      </p:sp>
    </p:spTree>
    <p:extLst>
      <p:ext uri="{BB962C8B-B14F-4D97-AF65-F5344CB8AC3E}">
        <p14:creationId xmlns:p14="http://schemas.microsoft.com/office/powerpoint/2010/main" val="1272095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ED261421-EF29-482E-8B08-206E7C1485F1}" type="slidenum">
              <a:rPr lang="en-GB" altLang="en-US"/>
              <a:pPr/>
              <a:t>‹#›</a:t>
            </a:fld>
            <a:endParaRPr lang="en-GB" altLang="en-US"/>
          </a:p>
        </p:txBody>
      </p:sp>
    </p:spTree>
    <p:extLst>
      <p:ext uri="{BB962C8B-B14F-4D97-AF65-F5344CB8AC3E}">
        <p14:creationId xmlns:p14="http://schemas.microsoft.com/office/powerpoint/2010/main" val="3736384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C524527-B4E5-4296-A65B-CE6477A5FA5B}" type="slidenum">
              <a:rPr lang="en-GB" altLang="en-US"/>
              <a:pPr/>
              <a:t>‹#›</a:t>
            </a:fld>
            <a:endParaRPr lang="en-GB" altLang="en-US"/>
          </a:p>
        </p:txBody>
      </p:sp>
    </p:spTree>
    <p:extLst>
      <p:ext uri="{BB962C8B-B14F-4D97-AF65-F5344CB8AC3E}">
        <p14:creationId xmlns:p14="http://schemas.microsoft.com/office/powerpoint/2010/main" val="282824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BDA91D1-A8FC-4439-B11B-5627346259A2}" type="slidenum">
              <a:rPr lang="en-GB" altLang="en-US"/>
              <a:pPr/>
              <a:t>‹#›</a:t>
            </a:fld>
            <a:endParaRPr lang="en-GB" altLang="en-US"/>
          </a:p>
        </p:txBody>
      </p:sp>
    </p:spTree>
    <p:extLst>
      <p:ext uri="{BB962C8B-B14F-4D97-AF65-F5344CB8AC3E}">
        <p14:creationId xmlns:p14="http://schemas.microsoft.com/office/powerpoint/2010/main" val="18857615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53AA0B8-C6B7-470C-A4A8-86B321CD2CC0}" type="slidenum">
              <a:rPr lang="en-GB" altLang="en-US"/>
              <a:pPr/>
              <a:t>‹#›</a:t>
            </a:fld>
            <a:endParaRPr lang="en-GB" altLang="en-US"/>
          </a:p>
        </p:txBody>
      </p:sp>
    </p:spTree>
    <p:extLst>
      <p:ext uri="{BB962C8B-B14F-4D97-AF65-F5344CB8AC3E}">
        <p14:creationId xmlns:p14="http://schemas.microsoft.com/office/powerpoint/2010/main" val="2215051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FF199EA-09FE-4D55-BD93-5E2397EA2E2A}" type="slidenum">
              <a:rPr lang="en-GB" altLang="en-US"/>
              <a:pPr/>
              <a:t>‹#›</a:t>
            </a:fld>
            <a:endParaRPr lang="en-GB" altLang="en-US"/>
          </a:p>
        </p:txBody>
      </p:sp>
    </p:spTree>
    <p:extLst>
      <p:ext uri="{BB962C8B-B14F-4D97-AF65-F5344CB8AC3E}">
        <p14:creationId xmlns:p14="http://schemas.microsoft.com/office/powerpoint/2010/main" val="1044328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2E7B0C92-5048-4012-93EC-4B97427351DA}" type="slidenum">
              <a:rPr lang="en-GB" altLang="en-US"/>
              <a:pPr/>
              <a:t>‹#›</a:t>
            </a:fld>
            <a:endParaRPr lang="en-GB" altLang="en-US"/>
          </a:p>
        </p:txBody>
      </p:sp>
    </p:spTree>
    <p:extLst>
      <p:ext uri="{BB962C8B-B14F-4D97-AF65-F5344CB8AC3E}">
        <p14:creationId xmlns:p14="http://schemas.microsoft.com/office/powerpoint/2010/main" val="1990540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445C2201-A916-4212-AA1A-7AD1FBF2575A}" type="slidenum">
              <a:rPr lang="en-GB" altLang="en-US"/>
              <a:pPr/>
              <a:t>‹#›</a:t>
            </a:fld>
            <a:endParaRPr lang="en-GB" altLang="en-US"/>
          </a:p>
        </p:txBody>
      </p:sp>
    </p:spTree>
    <p:extLst>
      <p:ext uri="{BB962C8B-B14F-4D97-AF65-F5344CB8AC3E}">
        <p14:creationId xmlns:p14="http://schemas.microsoft.com/office/powerpoint/2010/main" val="487685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81796BA-25E6-4098-A364-AE9A210A1E86}" type="slidenum">
              <a:rPr lang="en-GB" altLang="en-US"/>
              <a:pPr/>
              <a:t>‹#›</a:t>
            </a:fld>
            <a:endParaRPr lang="en-GB" altLang="en-US"/>
          </a:p>
        </p:txBody>
      </p:sp>
    </p:spTree>
    <p:extLst>
      <p:ext uri="{BB962C8B-B14F-4D97-AF65-F5344CB8AC3E}">
        <p14:creationId xmlns:p14="http://schemas.microsoft.com/office/powerpoint/2010/main" val="139812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0A63BADE-838E-445E-B676-89A3087B2FD8}" type="slidenum">
              <a:rPr lang="en-GB" altLang="en-US"/>
              <a:pPr/>
              <a:t>‹#›</a:t>
            </a:fld>
            <a:endParaRPr lang="en-GB" altLang="en-US"/>
          </a:p>
        </p:txBody>
      </p:sp>
    </p:spTree>
    <p:extLst>
      <p:ext uri="{BB962C8B-B14F-4D97-AF65-F5344CB8AC3E}">
        <p14:creationId xmlns:p14="http://schemas.microsoft.com/office/powerpoint/2010/main" val="4145844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9E1B4C2-F607-46B4-B170-570A5CF796F1}" type="slidenum">
              <a:rPr lang="en-GB" altLang="en-US"/>
              <a:pPr/>
              <a:t>‹#›</a:t>
            </a:fld>
            <a:endParaRPr lang="en-GB" altLang="en-US"/>
          </a:p>
        </p:txBody>
      </p:sp>
    </p:spTree>
    <p:extLst>
      <p:ext uri="{BB962C8B-B14F-4D97-AF65-F5344CB8AC3E}">
        <p14:creationId xmlns:p14="http://schemas.microsoft.com/office/powerpoint/2010/main" val="16655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C096C2F2-507C-48EE-B1F2-410BF9C2422A}" type="slidenum">
              <a:rPr lang="en-GB" altLang="en-US"/>
              <a:pPr/>
              <a:t>‹#›</a:t>
            </a:fld>
            <a:endParaRPr lang="en-GB" altLang="en-US"/>
          </a:p>
        </p:txBody>
      </p:sp>
    </p:spTree>
    <p:extLst>
      <p:ext uri="{BB962C8B-B14F-4D97-AF65-F5344CB8AC3E}">
        <p14:creationId xmlns:p14="http://schemas.microsoft.com/office/powerpoint/2010/main" val="796450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23433" name="Rectangle 905"/>
          <p:cNvSpPr>
            <a:spLocks noGrp="1" noChangeArrowheads="1"/>
          </p:cNvSpPr>
          <p:nvPr>
            <p:ph type="title"/>
          </p:nvPr>
        </p:nvSpPr>
        <p:spPr bwMode="auto">
          <a:xfrm>
            <a:off x="1042988" y="1052513"/>
            <a:ext cx="77724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3434" name="Rectangle 906"/>
          <p:cNvSpPr>
            <a:spLocks noGrp="1" noChangeArrowheads="1"/>
          </p:cNvSpPr>
          <p:nvPr>
            <p:ph type="body" idx="1"/>
          </p:nvPr>
        </p:nvSpPr>
        <p:spPr bwMode="auto">
          <a:xfrm>
            <a:off x="6096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3435" name="Rectangle 90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altLang="en-US"/>
          </a:p>
        </p:txBody>
      </p:sp>
      <p:sp>
        <p:nvSpPr>
          <p:cNvPr id="23436" name="Rectangle 90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altLang="en-US"/>
          </a:p>
        </p:txBody>
      </p:sp>
      <p:sp>
        <p:nvSpPr>
          <p:cNvPr id="23437" name="Rectangle 90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764115DA-610C-4E53-8B79-E90B7E664C70}" type="slidenum">
              <a:rPr lang="en-GB" altLang="en-US"/>
              <a:pPr/>
              <a:t>‹#›</a:t>
            </a:fld>
            <a:endParaRPr lang="en-GB" altLang="en-US"/>
          </a:p>
        </p:txBody>
      </p:sp>
      <p:pic>
        <p:nvPicPr>
          <p:cNvPr id="23448" name="Picture 920" descr="iStock_000017924327Large_cloud image"/>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23449" name="Text Box 921"/>
          <p:cNvSpPr txBox="1">
            <a:spLocks noChangeArrowheads="1"/>
          </p:cNvSpPr>
          <p:nvPr userDrawn="1"/>
        </p:nvSpPr>
        <p:spPr bwMode="auto">
          <a:xfrm>
            <a:off x="468313" y="188913"/>
            <a:ext cx="3598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pic>
        <p:nvPicPr>
          <p:cNvPr id="23453" name="Picture 925" descr="FW Solutions 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205663" y="6188075"/>
            <a:ext cx="1938337" cy="6699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76"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anose="020B0606020202030204" pitchFamily="34" charset="0"/>
        </a:defRPr>
      </a:lvl2pPr>
      <a:lvl3pPr algn="ctr" rtl="0" fontAlgn="base">
        <a:spcBef>
          <a:spcPct val="0"/>
        </a:spcBef>
        <a:spcAft>
          <a:spcPct val="0"/>
        </a:spcAft>
        <a:defRPr sz="4400">
          <a:solidFill>
            <a:schemeClr val="tx2"/>
          </a:solidFill>
          <a:latin typeface="Arial Narrow" panose="020B0606020202030204" pitchFamily="34" charset="0"/>
        </a:defRPr>
      </a:lvl3pPr>
      <a:lvl4pPr algn="ctr" rtl="0" fontAlgn="base">
        <a:spcBef>
          <a:spcPct val="0"/>
        </a:spcBef>
        <a:spcAft>
          <a:spcPct val="0"/>
        </a:spcAft>
        <a:defRPr sz="4400">
          <a:solidFill>
            <a:schemeClr val="tx2"/>
          </a:solidFill>
          <a:latin typeface="Arial Narrow" panose="020B0606020202030204" pitchFamily="34" charset="0"/>
        </a:defRPr>
      </a:lvl4pPr>
      <a:lvl5pPr algn="ctr" rtl="0" fontAlgn="base">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p:titleStyle>
    <p:bodyStyle>
      <a:lvl1pPr marL="342900" indent="-342900" algn="l" rtl="0" fontAlgn="base">
        <a:spcBef>
          <a:spcPct val="20000"/>
        </a:spcBef>
        <a:spcAft>
          <a:spcPct val="0"/>
        </a:spcAft>
        <a:buBlip>
          <a:blip r:embed="rId16"/>
        </a:buBlip>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361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361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Narrow" panose="020B0606020202030204" pitchFamily="34" charset="0"/>
              </a:defRPr>
            </a:lvl1pPr>
          </a:lstStyle>
          <a:p>
            <a:endParaRPr lang="en-GB" altLang="en-US"/>
          </a:p>
        </p:txBody>
      </p:sp>
      <p:sp>
        <p:nvSpPr>
          <p:cNvPr id="1361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Narrow" panose="020B0606020202030204" pitchFamily="34" charset="0"/>
              </a:defRPr>
            </a:lvl1pPr>
          </a:lstStyle>
          <a:p>
            <a:endParaRPr lang="en-GB" altLang="en-US"/>
          </a:p>
        </p:txBody>
      </p:sp>
      <p:sp>
        <p:nvSpPr>
          <p:cNvPr id="1361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Narrow" panose="020B0606020202030204" pitchFamily="34" charset="0"/>
              </a:defRPr>
            </a:lvl1pPr>
          </a:lstStyle>
          <a:p>
            <a:fld id="{60F06DF8-55A8-4774-9B74-6B6349E03E4C}" type="slidenum">
              <a:rPr lang="en-GB" altLang="en-US"/>
              <a:pPr/>
              <a:t>‹#›</a:t>
            </a:fld>
            <a:endParaRPr lang="en-GB" altLang="en-US"/>
          </a:p>
        </p:txBody>
      </p:sp>
      <p:pic>
        <p:nvPicPr>
          <p:cNvPr id="136199" name="Picture 7" descr="iStock_000017924327Large_cloud imag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136200" name="Text Box 8"/>
          <p:cNvSpPr txBox="1">
            <a:spLocks noChangeArrowheads="1"/>
          </p:cNvSpPr>
          <p:nvPr userDrawn="1"/>
        </p:nvSpPr>
        <p:spPr bwMode="auto">
          <a:xfrm>
            <a:off x="323850" y="115888"/>
            <a:ext cx="4752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ctrTitle"/>
          </p:nvPr>
        </p:nvSpPr>
        <p:spPr>
          <a:xfrm>
            <a:off x="1403350" y="1773238"/>
            <a:ext cx="7315200" cy="1243012"/>
          </a:xfrm>
        </p:spPr>
        <p:txBody>
          <a:bodyPr anchor="ctr"/>
          <a:lstStyle/>
          <a:p>
            <a:r>
              <a:rPr lang="en-GB" altLang="en-US" sz="3200" dirty="0" smtClean="0">
                <a:latin typeface="+mn-lt"/>
              </a:rPr>
              <a:t>The Care System and Its Impact on Children and Young People</a:t>
            </a:r>
            <a:endParaRPr lang="en-GB" altLang="en-US" sz="3200" dirty="0">
              <a:latin typeface="+mn-lt"/>
            </a:endParaRPr>
          </a:p>
        </p:txBody>
      </p:sp>
      <p:sp>
        <p:nvSpPr>
          <p:cNvPr id="3" name="Rectangle 2"/>
          <p:cNvSpPr txBox="1">
            <a:spLocks noChangeArrowheads="1"/>
          </p:cNvSpPr>
          <p:nvPr/>
        </p:nvSpPr>
        <p:spPr bwMode="auto">
          <a:xfrm>
            <a:off x="971600" y="3789040"/>
            <a:ext cx="7632848" cy="1243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anose="020B0606020202030204" pitchFamily="34" charset="0"/>
              </a:defRPr>
            </a:lvl2pPr>
            <a:lvl3pPr algn="ctr" rtl="0" fontAlgn="base">
              <a:spcBef>
                <a:spcPct val="0"/>
              </a:spcBef>
              <a:spcAft>
                <a:spcPct val="0"/>
              </a:spcAft>
              <a:defRPr sz="4400">
                <a:solidFill>
                  <a:schemeClr val="tx2"/>
                </a:solidFill>
                <a:latin typeface="Arial Narrow" panose="020B0606020202030204" pitchFamily="34" charset="0"/>
              </a:defRPr>
            </a:lvl3pPr>
            <a:lvl4pPr algn="ctr" rtl="0" fontAlgn="base">
              <a:spcBef>
                <a:spcPct val="0"/>
              </a:spcBef>
              <a:spcAft>
                <a:spcPct val="0"/>
              </a:spcAft>
              <a:defRPr sz="4400">
                <a:solidFill>
                  <a:schemeClr val="tx2"/>
                </a:solidFill>
                <a:latin typeface="Arial Narrow" panose="020B0606020202030204" pitchFamily="34" charset="0"/>
              </a:defRPr>
            </a:lvl4pPr>
            <a:lvl5pPr algn="ctr" rtl="0" fontAlgn="base">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a:lstStyle>
          <a:p>
            <a:pPr algn="l"/>
            <a:r>
              <a:rPr lang="en-GB" altLang="en-US" sz="2000" dirty="0" smtClean="0">
                <a:latin typeface="Arial" panose="020B0604020202020204" pitchFamily="34" charset="0"/>
                <a:cs typeface="Arial" panose="020B0604020202020204" pitchFamily="34" charset="0"/>
              </a:rPr>
              <a:t>Diploma for Residential Childcare</a:t>
            </a:r>
          </a:p>
          <a:p>
            <a:pPr algn="l"/>
            <a:r>
              <a:rPr lang="en-GB" altLang="en-US" sz="2000" dirty="0" smtClean="0">
                <a:latin typeface="Arial" panose="020B0604020202020204" pitchFamily="34" charset="0"/>
                <a:cs typeface="Arial" panose="020B0604020202020204" pitchFamily="34" charset="0"/>
              </a:rPr>
              <a:t>Unit 17</a:t>
            </a:r>
          </a:p>
          <a:p>
            <a:pPr algn="l"/>
            <a:r>
              <a:rPr lang="en-GB" altLang="en-US" sz="2000" dirty="0" smtClean="0">
                <a:latin typeface="Arial" panose="020B0604020202020204" pitchFamily="34" charset="0"/>
                <a:cs typeface="Arial" panose="020B0604020202020204" pitchFamily="34" charset="0"/>
              </a:rPr>
              <a:t>Learning Outcome 1</a:t>
            </a:r>
            <a:endParaRPr lang="en-GB" altLang="en-US" sz="2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Key </a:t>
            </a:r>
            <a:r>
              <a:rPr lang="en-GB" sz="3200" dirty="0" smtClean="0">
                <a:latin typeface="Arial" panose="020B0604020202020204" pitchFamily="34" charset="0"/>
                <a:cs typeface="Arial" panose="020B0604020202020204" pitchFamily="34" charset="0"/>
              </a:rPr>
              <a:t>Professionals and Roles Played</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9552" y="1753065"/>
            <a:ext cx="7772400" cy="4114800"/>
          </a:xfrm>
        </p:spPr>
        <p:txBody>
          <a:bodyPr/>
          <a:lstStyle/>
          <a:p>
            <a:pPr marL="0" indent="0">
              <a:buNone/>
            </a:pPr>
            <a:r>
              <a:rPr lang="en-GB" sz="2000" b="1" dirty="0"/>
              <a:t>What action should they </a:t>
            </a:r>
            <a:r>
              <a:rPr lang="en-GB" sz="2000" b="1" dirty="0" smtClean="0"/>
              <a:t>take:</a:t>
            </a:r>
            <a:endParaRPr lang="en-GB" sz="2000" b="1" dirty="0"/>
          </a:p>
          <a:p>
            <a:pPr>
              <a:buClr>
                <a:srgbClr val="FF0000"/>
              </a:buClr>
              <a:buFont typeface="Wingdings" panose="05000000000000000000" pitchFamily="2" charset="2"/>
              <a:buChar char="Ø"/>
            </a:pPr>
            <a:r>
              <a:rPr lang="en-GB" sz="2000" dirty="0"/>
              <a:t>Ensure that social workers undertake the key worker and coordinating role and fulfil their responsibility for managing the multidisciplinary care plan, including managing the transition between child and adult health </a:t>
            </a:r>
            <a:r>
              <a:rPr lang="en-GB" sz="2000" dirty="0" smtClean="0"/>
              <a:t>services</a:t>
            </a:r>
          </a:p>
          <a:p>
            <a:pPr>
              <a:buClr>
                <a:srgbClr val="FF0000"/>
              </a:buClr>
              <a:buFont typeface="Wingdings" panose="05000000000000000000" pitchFamily="2" charset="2"/>
              <a:buChar char="Ø"/>
            </a:pPr>
            <a:r>
              <a:rPr lang="en-GB" sz="2000" dirty="0" smtClean="0"/>
              <a:t>Ensure </a:t>
            </a:r>
            <a:r>
              <a:rPr lang="en-GB" sz="2000" dirty="0"/>
              <a:t>that any professional who considers that the needs of the child or young person are not being addressed, or that interventions are being avoidably delayed, can request through their line manager that a review of the care plan is reconvened before the date of the next statutory review. </a:t>
            </a:r>
          </a:p>
          <a:p>
            <a:pPr>
              <a:buClr>
                <a:srgbClr val="FF0000"/>
              </a:buClr>
              <a:buFont typeface="Wingdings" panose="05000000000000000000" pitchFamily="2" charset="2"/>
              <a:buChar char="Ø"/>
            </a:pPr>
            <a:r>
              <a:rPr lang="en-GB" sz="2000" dirty="0"/>
              <a:t>Ensure that a child or young person is able to request a review of their needs and that they are consistently reminded of this right by their social worker and independent reviewing officer.</a:t>
            </a:r>
          </a:p>
          <a:p>
            <a:pPr>
              <a:buClr>
                <a:srgbClr val="FF0000"/>
              </a:buClr>
              <a:buFont typeface="Wingdings" panose="05000000000000000000" pitchFamily="2" charset="2"/>
              <a:buChar char="Ø"/>
            </a:pPr>
            <a:r>
              <a:rPr lang="en-GB" sz="2000" dirty="0"/>
              <a:t>Ensure that independent reviewing officers have routine access to managers at all levels to deal with any problems in implementing agreed actions.</a:t>
            </a:r>
          </a:p>
          <a:p>
            <a:pPr>
              <a:buClr>
                <a:srgbClr val="FF0000"/>
              </a:buClr>
              <a:buFont typeface="Wingdings" panose="05000000000000000000" pitchFamily="2" charset="2"/>
              <a:buChar char="Ø"/>
            </a:pPr>
            <a:endParaRPr lang="en-GB" sz="2000" dirty="0"/>
          </a:p>
        </p:txBody>
      </p:sp>
    </p:spTree>
    <p:extLst>
      <p:ext uri="{BB962C8B-B14F-4D97-AF65-F5344CB8AC3E}">
        <p14:creationId xmlns:p14="http://schemas.microsoft.com/office/powerpoint/2010/main" val="3693346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Key </a:t>
            </a:r>
            <a:r>
              <a:rPr lang="en-GB" sz="3200" dirty="0" smtClean="0">
                <a:latin typeface="Arial" panose="020B0604020202020204" pitchFamily="34" charset="0"/>
                <a:cs typeface="Arial" panose="020B0604020202020204" pitchFamily="34" charset="0"/>
              </a:rPr>
              <a:t>Professionals and Roles Played</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9552" y="1753065"/>
            <a:ext cx="7772400" cy="4114800"/>
          </a:xfrm>
        </p:spPr>
        <p:txBody>
          <a:bodyPr/>
          <a:lstStyle/>
          <a:p>
            <a:pPr marL="0" indent="0">
              <a:buNone/>
            </a:pPr>
            <a:r>
              <a:rPr lang="en-GB" sz="2000" b="1" dirty="0" smtClean="0"/>
              <a:t>Other Key Professional include:</a:t>
            </a:r>
            <a:endParaRPr lang="en-GB" sz="2000" b="1" dirty="0"/>
          </a:p>
          <a:p>
            <a:pPr>
              <a:buClr>
                <a:srgbClr val="FF0000"/>
              </a:buClr>
              <a:buFont typeface="Wingdings" panose="05000000000000000000" pitchFamily="2" charset="2"/>
              <a:buChar char="Ø"/>
            </a:pPr>
            <a:r>
              <a:rPr lang="en-GB" sz="2000" dirty="0" smtClean="0"/>
              <a:t>Residential care workers and Managers who will ensure </a:t>
            </a:r>
            <a:r>
              <a:rPr lang="en-GB" sz="2000" dirty="0"/>
              <a:t>that </a:t>
            </a:r>
            <a:r>
              <a:rPr lang="en-GB" sz="2000" dirty="0" smtClean="0"/>
              <a:t>they fulfil </a:t>
            </a:r>
            <a:r>
              <a:rPr lang="en-GB" sz="2000" dirty="0"/>
              <a:t>their responsibility for managing the </a:t>
            </a:r>
            <a:r>
              <a:rPr lang="en-GB" sz="2000" dirty="0" smtClean="0"/>
              <a:t>daily care of each child, providing them with a safe place to be and a safe environment to be housed in</a:t>
            </a:r>
          </a:p>
          <a:p>
            <a:pPr>
              <a:buClr>
                <a:srgbClr val="FF0000"/>
              </a:buClr>
              <a:buFont typeface="Wingdings" panose="05000000000000000000" pitchFamily="2" charset="2"/>
              <a:buChar char="Ø"/>
            </a:pPr>
            <a:r>
              <a:rPr lang="en-GB" sz="2000" dirty="0" smtClean="0"/>
              <a:t>Teachers and head teachers to ensure that each child experiences equality and inclusion. They also ensure that each child has the opportunity to be educated in the correct manner and to the correct levels</a:t>
            </a:r>
          </a:p>
          <a:p>
            <a:pPr>
              <a:buClr>
                <a:srgbClr val="FF0000"/>
              </a:buClr>
              <a:buFont typeface="Wingdings" panose="05000000000000000000" pitchFamily="2" charset="2"/>
              <a:buChar char="Ø"/>
            </a:pPr>
            <a:r>
              <a:rPr lang="en-GB" sz="2000" dirty="0" smtClean="0"/>
              <a:t>Support workers and multi-agency teams, many of whom may deal with substance abuse, child abuse, neglect or mental health issues (CAMHS) </a:t>
            </a:r>
            <a:endParaRPr lang="en-GB" sz="2000" dirty="0"/>
          </a:p>
        </p:txBody>
      </p:sp>
    </p:spTree>
    <p:extLst>
      <p:ext uri="{BB962C8B-B14F-4D97-AF65-F5344CB8AC3E}">
        <p14:creationId xmlns:p14="http://schemas.microsoft.com/office/powerpoint/2010/main" val="552285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Factors influencing entering care</a:t>
            </a:r>
          </a:p>
        </p:txBody>
      </p:sp>
      <p:sp>
        <p:nvSpPr>
          <p:cNvPr id="3" name="Content Placeholder 2"/>
          <p:cNvSpPr>
            <a:spLocks noGrp="1"/>
          </p:cNvSpPr>
          <p:nvPr>
            <p:ph idx="1"/>
          </p:nvPr>
        </p:nvSpPr>
        <p:spPr/>
        <p:txBody>
          <a:bodyPr/>
          <a:lstStyle/>
          <a:p>
            <a:pPr>
              <a:buClr>
                <a:srgbClr val="FF0000"/>
              </a:buClr>
              <a:buFont typeface="Wingdings" panose="05000000000000000000" pitchFamily="2" charset="2"/>
              <a:buChar char="Ø"/>
            </a:pPr>
            <a:r>
              <a:rPr lang="en-GB" sz="2000" dirty="0" smtClean="0"/>
              <a:t>There are many factors which affect children entering care these include:</a:t>
            </a:r>
          </a:p>
          <a:p>
            <a:pPr>
              <a:buClr>
                <a:srgbClr val="FF0000"/>
              </a:buClr>
              <a:buFont typeface="Wingdings" panose="05000000000000000000" pitchFamily="2" charset="2"/>
              <a:buChar char="Ø"/>
            </a:pPr>
            <a:r>
              <a:rPr lang="en-GB" sz="2000" dirty="0" smtClean="0"/>
              <a:t>Parents suffering alcohol or substance dependency</a:t>
            </a:r>
          </a:p>
          <a:p>
            <a:pPr>
              <a:buClr>
                <a:srgbClr val="FF0000"/>
              </a:buClr>
              <a:buFont typeface="Wingdings" panose="05000000000000000000" pitchFamily="2" charset="2"/>
              <a:buChar char="Ø"/>
            </a:pPr>
            <a:r>
              <a:rPr lang="en-GB" sz="2000" dirty="0" smtClean="0"/>
              <a:t>Abstract poverty, where children can no longer be looked after at home</a:t>
            </a:r>
          </a:p>
          <a:p>
            <a:pPr>
              <a:buClr>
                <a:srgbClr val="FF0000"/>
              </a:buClr>
              <a:buFont typeface="Wingdings" panose="05000000000000000000" pitchFamily="2" charset="2"/>
              <a:buChar char="Ø"/>
            </a:pPr>
            <a:r>
              <a:rPr lang="en-GB" sz="2000" dirty="0" smtClean="0"/>
              <a:t>Death or sudden loss of parent/carer </a:t>
            </a:r>
          </a:p>
          <a:p>
            <a:pPr>
              <a:buClr>
                <a:srgbClr val="FF0000"/>
              </a:buClr>
              <a:buFont typeface="Wingdings" panose="05000000000000000000" pitchFamily="2" charset="2"/>
              <a:buChar char="Ø"/>
            </a:pPr>
            <a:r>
              <a:rPr lang="en-GB" sz="2000" dirty="0" smtClean="0"/>
              <a:t>Repeated or sudden transitions</a:t>
            </a:r>
          </a:p>
          <a:p>
            <a:pPr>
              <a:buClr>
                <a:srgbClr val="FF0000"/>
              </a:buClr>
              <a:buFont typeface="Wingdings" panose="05000000000000000000" pitchFamily="2" charset="2"/>
              <a:buChar char="Ø"/>
            </a:pPr>
            <a:r>
              <a:rPr lang="en-GB" sz="2000" dirty="0" smtClean="0"/>
              <a:t>Mental or health issues</a:t>
            </a:r>
          </a:p>
          <a:p>
            <a:pPr>
              <a:buClr>
                <a:srgbClr val="FF0000"/>
              </a:buClr>
              <a:buFont typeface="Wingdings" panose="05000000000000000000" pitchFamily="2" charset="2"/>
              <a:buChar char="Ø"/>
            </a:pPr>
            <a:r>
              <a:rPr lang="en-GB" sz="2000" dirty="0" smtClean="0"/>
              <a:t>Sustained abuse of any </a:t>
            </a:r>
            <a:r>
              <a:rPr lang="en-GB" sz="2000" dirty="0" smtClean="0"/>
              <a:t>kind</a:t>
            </a:r>
          </a:p>
          <a:p>
            <a:pPr>
              <a:buClr>
                <a:srgbClr val="FF0000"/>
              </a:buClr>
              <a:buFont typeface="Wingdings" panose="05000000000000000000" pitchFamily="2" charset="2"/>
              <a:buChar char="Ø"/>
            </a:pPr>
            <a:r>
              <a:rPr lang="en-GB" sz="2000" dirty="0" smtClean="0"/>
              <a:t>Incarceration, when family are placed in prison etc.</a:t>
            </a:r>
          </a:p>
          <a:p>
            <a:pPr>
              <a:buClr>
                <a:srgbClr val="FF0000"/>
              </a:buClr>
              <a:buFont typeface="Wingdings" panose="05000000000000000000" pitchFamily="2" charset="2"/>
              <a:buChar char="Ø"/>
            </a:pPr>
            <a:r>
              <a:rPr lang="en-GB" sz="2000" dirty="0" smtClean="0"/>
              <a:t>Abandonment, when parents simply leave children in someone else's care and never return</a:t>
            </a:r>
          </a:p>
          <a:p>
            <a:pPr>
              <a:buClr>
                <a:srgbClr val="FF0000"/>
              </a:buClr>
              <a:buFont typeface="Wingdings" panose="05000000000000000000" pitchFamily="2" charset="2"/>
              <a:buChar char="Ø"/>
            </a:pPr>
            <a:r>
              <a:rPr lang="en-GB" sz="2000" dirty="0" smtClean="0"/>
              <a:t>Truancy, when parents do not ensure children attend school</a:t>
            </a:r>
            <a:endParaRPr lang="en-GB" sz="2000" dirty="0"/>
          </a:p>
        </p:txBody>
      </p:sp>
    </p:spTree>
    <p:extLst>
      <p:ext uri="{BB962C8B-B14F-4D97-AF65-F5344CB8AC3E}">
        <p14:creationId xmlns:p14="http://schemas.microsoft.com/office/powerpoint/2010/main" val="179895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Multiple transitions and traumas</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69836" y="1916832"/>
            <a:ext cx="7772400" cy="4114800"/>
          </a:xfrm>
        </p:spPr>
        <p:txBody>
          <a:bodyPr/>
          <a:lstStyle/>
          <a:p>
            <a:pPr>
              <a:buClr>
                <a:srgbClr val="FF0000"/>
              </a:buClr>
              <a:buFont typeface="Wingdings" panose="05000000000000000000" pitchFamily="2" charset="2"/>
              <a:buChar char="Ø"/>
            </a:pPr>
            <a:r>
              <a:rPr lang="en-GB" sz="2000" dirty="0"/>
              <a:t>Many of the children in residential care have arrived in this specific type of placement because their previous experiences in the care system have been poor. </a:t>
            </a:r>
            <a:r>
              <a:rPr lang="en-GB" sz="2000" dirty="0"/>
              <a:t>They are more likely to have had a number of unsuccessful placements in foster care, and many of the underlying reasons for them entering care, like previous experiences of neglect and abuse have </a:t>
            </a:r>
            <a:r>
              <a:rPr lang="en-GB" sz="2000" dirty="0" smtClean="0"/>
              <a:t>not been </a:t>
            </a:r>
            <a:r>
              <a:rPr lang="en-GB" sz="2000" dirty="0"/>
              <a:t>properly addressed</a:t>
            </a:r>
            <a:r>
              <a:rPr lang="en-GB" sz="2000" dirty="0" smtClean="0"/>
              <a:t>.</a:t>
            </a:r>
          </a:p>
          <a:p>
            <a:pPr marL="0" indent="0">
              <a:buClr>
                <a:srgbClr val="FF0000"/>
              </a:buClr>
              <a:buNone/>
            </a:pPr>
            <a:r>
              <a:rPr lang="en-GB" sz="2000" dirty="0" smtClean="0"/>
              <a:t> </a:t>
            </a:r>
          </a:p>
          <a:p>
            <a:pPr>
              <a:buClr>
                <a:srgbClr val="FF0000"/>
              </a:buClr>
              <a:buFont typeface="Wingdings" panose="05000000000000000000" pitchFamily="2" charset="2"/>
              <a:buChar char="Ø"/>
            </a:pPr>
            <a:r>
              <a:rPr lang="en-GB" sz="2000" dirty="0" smtClean="0"/>
              <a:t>Residential </a:t>
            </a:r>
            <a:r>
              <a:rPr lang="en-GB" sz="2000" dirty="0"/>
              <a:t>care is often considered the last resort. Children’s services need to think seriously about high intensity interventions that they can use when a child’s foster placements are repeatedly breaking down as a form of early intervention to prevent the slide towards residential care. </a:t>
            </a:r>
            <a:r>
              <a:rPr lang="en-GB" sz="2000" dirty="0" smtClean="0"/>
              <a:t>t </a:t>
            </a:r>
            <a:r>
              <a:rPr lang="en-GB" sz="2000" dirty="0"/>
              <a:t>been properly addressed</a:t>
            </a:r>
            <a:r>
              <a:rPr lang="en-GB" sz="2000" dirty="0" smtClean="0"/>
              <a:t>.</a:t>
            </a:r>
          </a:p>
          <a:p>
            <a:pPr marL="0" indent="0">
              <a:buClr>
                <a:srgbClr val="FF0000"/>
              </a:buClr>
              <a:buNone/>
            </a:pPr>
            <a:r>
              <a:rPr lang="en-GB" sz="2000" dirty="0" smtClean="0"/>
              <a:t> </a:t>
            </a:r>
            <a:endParaRPr lang="en-GB" sz="2000" dirty="0"/>
          </a:p>
        </p:txBody>
      </p:sp>
    </p:spTree>
    <p:extLst>
      <p:ext uri="{BB962C8B-B14F-4D97-AF65-F5344CB8AC3E}">
        <p14:creationId xmlns:p14="http://schemas.microsoft.com/office/powerpoint/2010/main" val="2558902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Multiple transitions and traumas</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69836" y="1916832"/>
            <a:ext cx="7772400" cy="4114800"/>
          </a:xfrm>
        </p:spPr>
        <p:txBody>
          <a:bodyPr/>
          <a:lstStyle/>
          <a:p>
            <a:pPr>
              <a:buClr>
                <a:srgbClr val="FF0000"/>
              </a:buClr>
              <a:buFont typeface="Wingdings" panose="05000000000000000000" pitchFamily="2" charset="2"/>
              <a:buChar char="Ø"/>
            </a:pPr>
            <a:r>
              <a:rPr lang="en-GB" sz="2000" dirty="0"/>
              <a:t>The second main route into residential care is experienced by those entering the care system in late adolescence. These children, whose own families have exposed them to significant neglect or abuse over a number of years often do not want, or are thought to be unsuitable for foster care. </a:t>
            </a:r>
            <a:r>
              <a:rPr lang="en-GB" sz="2000" dirty="0" smtClean="0"/>
              <a:t> </a:t>
            </a:r>
          </a:p>
          <a:p>
            <a:pPr>
              <a:buClr>
                <a:srgbClr val="FF0000"/>
              </a:buClr>
              <a:buFont typeface="Wingdings" panose="05000000000000000000" pitchFamily="2" charset="2"/>
              <a:buChar char="Ø"/>
            </a:pPr>
            <a:r>
              <a:rPr lang="en-GB" sz="2000"/>
              <a:t>Furthermore, for these older teenagers residential care is seen as the only option. </a:t>
            </a:r>
            <a:endParaRPr lang="en-GB" sz="2000" dirty="0"/>
          </a:p>
        </p:txBody>
      </p:sp>
    </p:spTree>
    <p:extLst>
      <p:ext uri="{BB962C8B-B14F-4D97-AF65-F5344CB8AC3E}">
        <p14:creationId xmlns:p14="http://schemas.microsoft.com/office/powerpoint/2010/main" val="1077470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a:buClr>
                <a:srgbClr val="FF0000"/>
              </a:buClr>
              <a:buFont typeface="Wingdings" panose="05000000000000000000" pitchFamily="2" charset="2"/>
              <a:buChar char="Ø"/>
            </a:pPr>
            <a:r>
              <a:rPr lang="en-GB" sz="2000" dirty="0"/>
              <a:t>If the local authority believes that a child is at risk of significant harm they may decide that it's necessary to take the child into care to help keep them safe</a:t>
            </a:r>
            <a:r>
              <a:rPr lang="en-GB" sz="2000" dirty="0" smtClean="0"/>
              <a:t>.</a:t>
            </a:r>
          </a:p>
          <a:p>
            <a:pPr marL="0" indent="0">
              <a:buClr>
                <a:srgbClr val="FF0000"/>
              </a:buClr>
              <a:buNone/>
            </a:pPr>
            <a:endParaRPr lang="en-GB" sz="2000" dirty="0"/>
          </a:p>
          <a:p>
            <a:pPr>
              <a:buClr>
                <a:srgbClr val="FF0000"/>
              </a:buClr>
              <a:buFont typeface="Wingdings" panose="05000000000000000000" pitchFamily="2" charset="2"/>
              <a:buChar char="Ø"/>
            </a:pPr>
            <a:r>
              <a:rPr lang="en-GB" sz="2000" dirty="0"/>
              <a:t>Unless the level of risk requires the courts to get involved immediately, care proceedings will only start after extensive efforts to keep the child with their family. If these efforts have failed then the parents will be invited to a pre-proceedings meeting as a final attempt to avoid going to court.</a:t>
            </a:r>
          </a:p>
          <a:p>
            <a:pPr>
              <a:buClr>
                <a:srgbClr val="FF0000"/>
              </a:buClr>
              <a:buFont typeface="Wingdings" panose="05000000000000000000" pitchFamily="2" charset="2"/>
              <a:buChar char="Ø"/>
            </a:pPr>
            <a:endParaRPr lang="en-US" sz="2000" dirty="0"/>
          </a:p>
        </p:txBody>
      </p:sp>
      <p:sp>
        <p:nvSpPr>
          <p:cNvPr id="4" name="Title 3"/>
          <p:cNvSpPr>
            <a:spLocks noGrp="1"/>
          </p:cNvSpPr>
          <p:nvPr>
            <p:ph type="title"/>
          </p:nvPr>
        </p:nvSpPr>
        <p:spPr/>
        <p:txBody>
          <a:bodyPr/>
          <a:lstStyle/>
          <a:p>
            <a:r>
              <a:rPr lang="en-GB" sz="2400" dirty="0">
                <a:latin typeface="Arial" panose="020B0604020202020204" pitchFamily="34" charset="0"/>
                <a:cs typeface="Arial" panose="020B0604020202020204" pitchFamily="34" charset="0"/>
              </a:rPr>
              <a:t>Understand the process by which </a:t>
            </a:r>
            <a:r>
              <a:rPr lang="en-GB" sz="2400" dirty="0" smtClean="0">
                <a:latin typeface="Arial" panose="020B0604020202020204" pitchFamily="34" charset="0"/>
                <a:cs typeface="Arial" panose="020B0604020202020204" pitchFamily="34" charset="0"/>
              </a:rPr>
              <a:t>a child </a:t>
            </a:r>
            <a:r>
              <a:rPr lang="en-GB" sz="2400" dirty="0">
                <a:latin typeface="Arial" panose="020B0604020202020204" pitchFamily="34" charset="0"/>
                <a:cs typeface="Arial" panose="020B0604020202020204" pitchFamily="34" charset="0"/>
              </a:rPr>
              <a:t>or young person comes </a:t>
            </a:r>
            <a:r>
              <a:rPr lang="en-GB" sz="2400" dirty="0" smtClean="0">
                <a:latin typeface="Arial" panose="020B0604020202020204" pitchFamily="34" charset="0"/>
                <a:cs typeface="Arial" panose="020B0604020202020204" pitchFamily="34" charset="0"/>
              </a:rPr>
              <a:t>into care</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06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Pre-proceedings meeting</a:t>
            </a:r>
          </a:p>
        </p:txBody>
      </p:sp>
      <p:sp>
        <p:nvSpPr>
          <p:cNvPr id="6" name="Content Placeholder 5"/>
          <p:cNvSpPr>
            <a:spLocks noGrp="1"/>
          </p:cNvSpPr>
          <p:nvPr>
            <p:ph idx="1"/>
          </p:nvPr>
        </p:nvSpPr>
        <p:spPr/>
        <p:txBody>
          <a:bodyPr/>
          <a:lstStyle/>
          <a:p>
            <a:pPr>
              <a:buClr>
                <a:srgbClr val="FF0000"/>
              </a:buClr>
              <a:buFont typeface="Wingdings" panose="05000000000000000000" pitchFamily="2" charset="2"/>
              <a:buChar char="Ø"/>
            </a:pPr>
            <a:r>
              <a:rPr lang="en-GB" sz="2000" dirty="0"/>
              <a:t>A pre-proceedings meeting takes place between the local authority, the parents and the parents' lawyer to discuss with the parents how they can change the way they look after their child and what support and help is needed from the local authority</a:t>
            </a:r>
            <a:r>
              <a:rPr lang="en-GB" sz="2000" dirty="0" smtClean="0"/>
              <a:t>.</a:t>
            </a:r>
            <a:endParaRPr lang="en-GB" sz="2000" dirty="0"/>
          </a:p>
          <a:p>
            <a:pPr>
              <a:buClr>
                <a:srgbClr val="FF0000"/>
              </a:buClr>
              <a:buFont typeface="Wingdings" panose="05000000000000000000" pitchFamily="2" charset="2"/>
              <a:buChar char="Ø"/>
            </a:pPr>
            <a:r>
              <a:rPr lang="en-GB" sz="2000" dirty="0"/>
              <a:t>If both sides agree, they will write a formal agreement that both the parents and the local authority have to follow. If parents don't agree to the changes, or don't follow the agreement, the local authority will probably ask the court to take the child into care.</a:t>
            </a:r>
          </a:p>
          <a:p>
            <a:pPr>
              <a:buClr>
                <a:srgbClr val="FF0000"/>
              </a:buClr>
              <a:buFont typeface="Wingdings" panose="05000000000000000000" pitchFamily="2" charset="2"/>
              <a:buChar char="Ø"/>
            </a:pPr>
            <a:r>
              <a:rPr lang="en-GB" sz="2000" dirty="0"/>
              <a:t>If the courts agree that it's necessary, they can make an order giving the local authority parental responsibility for a child.</a:t>
            </a:r>
          </a:p>
        </p:txBody>
      </p:sp>
    </p:spTree>
    <p:extLst>
      <p:ext uri="{BB962C8B-B14F-4D97-AF65-F5344CB8AC3E}">
        <p14:creationId xmlns:p14="http://schemas.microsoft.com/office/powerpoint/2010/main" val="3224189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Parental responsibility</a:t>
            </a:r>
          </a:p>
        </p:txBody>
      </p:sp>
      <p:sp>
        <p:nvSpPr>
          <p:cNvPr id="3" name="Content Placeholder 2"/>
          <p:cNvSpPr>
            <a:spLocks noGrp="1"/>
          </p:cNvSpPr>
          <p:nvPr>
            <p:ph idx="1"/>
          </p:nvPr>
        </p:nvSpPr>
        <p:spPr/>
        <p:txBody>
          <a:bodyPr/>
          <a:lstStyle/>
          <a:p>
            <a:pPr marL="0" indent="0">
              <a:buClr>
                <a:srgbClr val="FF0000"/>
              </a:buClr>
              <a:buNone/>
            </a:pPr>
            <a:r>
              <a:rPr lang="en-GB" sz="2000" dirty="0"/>
              <a:t>Parental responsibility is a set of legal rights and responsibilities, including making sure a child has somewhere to live, is looked after, and kept safe</a:t>
            </a:r>
            <a:r>
              <a:rPr lang="en-GB" sz="2000" dirty="0" smtClean="0"/>
              <a:t>.</a:t>
            </a:r>
          </a:p>
          <a:p>
            <a:pPr marL="0" indent="0">
              <a:buClr>
                <a:srgbClr val="FF0000"/>
              </a:buClr>
              <a:buNone/>
            </a:pPr>
            <a:endParaRPr lang="en-GB" sz="2000" dirty="0"/>
          </a:p>
          <a:p>
            <a:pPr marL="0" indent="0">
              <a:buClr>
                <a:srgbClr val="FF0000"/>
              </a:buClr>
              <a:buNone/>
            </a:pPr>
            <a:r>
              <a:rPr lang="en-GB" sz="2000" dirty="0"/>
              <a:t>Parental responsibility gives the right to make important decisions about a child's life like</a:t>
            </a:r>
            <a:r>
              <a:rPr lang="en-GB" sz="2000" dirty="0" smtClean="0"/>
              <a:t>:</a:t>
            </a:r>
          </a:p>
          <a:p>
            <a:pPr marL="0" indent="0">
              <a:buClr>
                <a:srgbClr val="FF0000"/>
              </a:buClr>
              <a:buNone/>
            </a:pPr>
            <a:endParaRPr lang="en-GB" sz="2000" dirty="0"/>
          </a:p>
          <a:p>
            <a:pPr>
              <a:buClr>
                <a:srgbClr val="FF0000"/>
              </a:buClr>
              <a:buFont typeface="Wingdings" panose="05000000000000000000" pitchFamily="2" charset="2"/>
              <a:buChar char="Ø"/>
            </a:pPr>
            <a:r>
              <a:rPr lang="en-GB" sz="2000" dirty="0"/>
              <a:t>who looks after them</a:t>
            </a:r>
          </a:p>
          <a:p>
            <a:pPr>
              <a:buClr>
                <a:srgbClr val="FF0000"/>
              </a:buClr>
              <a:buFont typeface="Wingdings" panose="05000000000000000000" pitchFamily="2" charset="2"/>
              <a:buChar char="Ø"/>
            </a:pPr>
            <a:r>
              <a:rPr lang="en-GB" sz="2000" dirty="0"/>
              <a:t>where they live</a:t>
            </a:r>
          </a:p>
          <a:p>
            <a:pPr>
              <a:buClr>
                <a:srgbClr val="FF0000"/>
              </a:buClr>
              <a:buFont typeface="Wingdings" panose="05000000000000000000" pitchFamily="2" charset="2"/>
              <a:buChar char="Ø"/>
            </a:pPr>
            <a:r>
              <a:rPr lang="en-GB" sz="2000" dirty="0"/>
              <a:t>how they are educated.</a:t>
            </a:r>
          </a:p>
          <a:p>
            <a:pPr marL="0" indent="0">
              <a:buNone/>
            </a:pPr>
            <a:endParaRPr lang="en-GB" dirty="0"/>
          </a:p>
        </p:txBody>
      </p:sp>
    </p:spTree>
    <p:extLst>
      <p:ext uri="{BB962C8B-B14F-4D97-AF65-F5344CB8AC3E}">
        <p14:creationId xmlns:p14="http://schemas.microsoft.com/office/powerpoint/2010/main" val="2988847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Legal definition - UK</a:t>
            </a:r>
          </a:p>
        </p:txBody>
      </p:sp>
      <p:sp>
        <p:nvSpPr>
          <p:cNvPr id="3" name="Content Placeholder 2"/>
          <p:cNvSpPr>
            <a:spLocks noGrp="1"/>
          </p:cNvSpPr>
          <p:nvPr>
            <p:ph idx="1"/>
          </p:nvPr>
        </p:nvSpPr>
        <p:spPr>
          <a:xfrm>
            <a:off x="611560" y="1740873"/>
            <a:ext cx="8064896" cy="4114800"/>
          </a:xfrm>
        </p:spPr>
        <p:txBody>
          <a:bodyPr/>
          <a:lstStyle/>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In </a:t>
            </a:r>
            <a:r>
              <a:rPr lang="en-GB" sz="2000" dirty="0">
                <a:latin typeface="Arial" panose="020B0604020202020204" pitchFamily="34" charset="0"/>
                <a:cs typeface="Arial" panose="020B0604020202020204" pitchFamily="34" charset="0"/>
              </a:rPr>
              <a:t>this Act “parental responsibility” means all the rights, duties, powers, responsibilities and authority which by law a parent of a child has in relation to the child and his property.</a:t>
            </a: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It </a:t>
            </a:r>
            <a:r>
              <a:rPr lang="en-GB" sz="2000" dirty="0">
                <a:latin typeface="Arial" panose="020B0604020202020204" pitchFamily="34" charset="0"/>
                <a:cs typeface="Arial" panose="020B0604020202020204" pitchFamily="34" charset="0"/>
              </a:rPr>
              <a:t>also includes the rights, powers and duties which a guardian of the child’s estate (appointed, before the commencement of section 5, to act generally) would have had in relation to the child and his property.</a:t>
            </a: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rights referred to in subsection (2) include, in particular, the right of the guardian to receive or recover in his own name, for the benefit of the child, property of whatever description and wherever situated which the child is entitled to receive or recover.</a:t>
            </a:r>
          </a:p>
          <a:p>
            <a:pPr marL="0" indent="0">
              <a:buClr>
                <a:srgbClr val="FF0000"/>
              </a:buClr>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8382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Legal definition - UK</a:t>
            </a:r>
          </a:p>
        </p:txBody>
      </p:sp>
      <p:sp>
        <p:nvSpPr>
          <p:cNvPr id="3" name="Content Placeholder 2"/>
          <p:cNvSpPr>
            <a:spLocks noGrp="1"/>
          </p:cNvSpPr>
          <p:nvPr>
            <p:ph idx="1"/>
          </p:nvPr>
        </p:nvSpPr>
        <p:spPr>
          <a:xfrm>
            <a:off x="611560" y="1740873"/>
            <a:ext cx="8064896" cy="4114800"/>
          </a:xfrm>
        </p:spPr>
        <p:txBody>
          <a:bodyPr/>
          <a:lstStyle/>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fact that a person has, or does not have, parental responsibility for a child shall not affect—</a:t>
            </a:r>
          </a:p>
          <a:p>
            <a:pPr marL="0" indent="0">
              <a:buClr>
                <a:srgbClr val="FF0000"/>
              </a:buClr>
              <a:buNone/>
            </a:pPr>
            <a:r>
              <a:rPr lang="en-GB" sz="2000" dirty="0">
                <a:latin typeface="Arial" panose="020B0604020202020204" pitchFamily="34" charset="0"/>
                <a:cs typeface="Arial" panose="020B0604020202020204" pitchFamily="34" charset="0"/>
              </a:rPr>
              <a:t>(a</a:t>
            </a:r>
            <a:r>
              <a:rPr lang="en-GB" sz="2000" dirty="0" smtClean="0">
                <a:latin typeface="Arial" panose="020B0604020202020204" pitchFamily="34" charset="0"/>
                <a:cs typeface="Arial" panose="020B0604020202020204" pitchFamily="34" charset="0"/>
              </a:rPr>
              <a:t>) any </a:t>
            </a:r>
            <a:r>
              <a:rPr lang="en-GB" sz="2000" dirty="0">
                <a:latin typeface="Arial" panose="020B0604020202020204" pitchFamily="34" charset="0"/>
                <a:cs typeface="Arial" panose="020B0604020202020204" pitchFamily="34" charset="0"/>
              </a:rPr>
              <a:t>obligation which he may have in relation to the child (such as a statutory duty to maintain the child); or</a:t>
            </a:r>
          </a:p>
          <a:p>
            <a:pPr marL="0" indent="0">
              <a:buClr>
                <a:srgbClr val="FF0000"/>
              </a:buClr>
              <a:buNone/>
            </a:pPr>
            <a:r>
              <a:rPr lang="en-GB" sz="2000" dirty="0">
                <a:latin typeface="Arial" panose="020B0604020202020204" pitchFamily="34" charset="0"/>
                <a:cs typeface="Arial" panose="020B0604020202020204" pitchFamily="34" charset="0"/>
              </a:rPr>
              <a:t>(b</a:t>
            </a:r>
            <a:r>
              <a:rPr lang="en-GB" sz="2000" dirty="0" smtClean="0">
                <a:latin typeface="Arial" panose="020B0604020202020204" pitchFamily="34" charset="0"/>
                <a:cs typeface="Arial" panose="020B0604020202020204" pitchFamily="34" charset="0"/>
              </a:rPr>
              <a:t>) any </a:t>
            </a:r>
            <a:r>
              <a:rPr lang="en-GB" sz="2000" dirty="0">
                <a:latin typeface="Arial" panose="020B0604020202020204" pitchFamily="34" charset="0"/>
                <a:cs typeface="Arial" panose="020B0604020202020204" pitchFamily="34" charset="0"/>
              </a:rPr>
              <a:t>rights which, in the event of the child’s death, he (or any other person) may have in relation to the child’s property.</a:t>
            </a:r>
          </a:p>
          <a:p>
            <a:pPr>
              <a:buClr>
                <a:srgbClr val="FF0000"/>
              </a:buClr>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A </a:t>
            </a:r>
            <a:r>
              <a:rPr lang="en-GB" sz="2000" dirty="0">
                <a:latin typeface="Arial" panose="020B0604020202020204" pitchFamily="34" charset="0"/>
                <a:cs typeface="Arial" panose="020B0604020202020204" pitchFamily="34" charset="0"/>
              </a:rPr>
              <a:t>person who—</a:t>
            </a:r>
          </a:p>
          <a:p>
            <a:pPr marL="0" indent="0">
              <a:buClr>
                <a:srgbClr val="FF0000"/>
              </a:buClr>
              <a:buNone/>
            </a:pPr>
            <a:r>
              <a:rPr lang="en-GB" sz="2000" dirty="0">
                <a:latin typeface="Arial" panose="020B0604020202020204" pitchFamily="34" charset="0"/>
                <a:cs typeface="Arial" panose="020B0604020202020204" pitchFamily="34" charset="0"/>
              </a:rPr>
              <a:t>(a</a:t>
            </a:r>
            <a:r>
              <a:rPr lang="en-GB" sz="2000" dirty="0" smtClean="0">
                <a:latin typeface="Arial" panose="020B0604020202020204" pitchFamily="34" charset="0"/>
                <a:cs typeface="Arial" panose="020B0604020202020204" pitchFamily="34" charset="0"/>
              </a:rPr>
              <a:t>) does </a:t>
            </a:r>
            <a:r>
              <a:rPr lang="en-GB" sz="2000" dirty="0">
                <a:latin typeface="Arial" panose="020B0604020202020204" pitchFamily="34" charset="0"/>
                <a:cs typeface="Arial" panose="020B0604020202020204" pitchFamily="34" charset="0"/>
              </a:rPr>
              <a:t>not have parental responsibility for a particular child; but</a:t>
            </a:r>
          </a:p>
          <a:p>
            <a:pPr marL="0" indent="0">
              <a:buClr>
                <a:srgbClr val="FF0000"/>
              </a:buClr>
              <a:buNone/>
            </a:pPr>
            <a:r>
              <a:rPr lang="en-GB" sz="2000" dirty="0">
                <a:latin typeface="Arial" panose="020B0604020202020204" pitchFamily="34" charset="0"/>
                <a:cs typeface="Arial" panose="020B0604020202020204" pitchFamily="34" charset="0"/>
              </a:rPr>
              <a:t>(b</a:t>
            </a:r>
            <a:r>
              <a:rPr lang="en-GB" sz="2000" dirty="0" smtClean="0">
                <a:latin typeface="Arial" panose="020B0604020202020204" pitchFamily="34" charset="0"/>
                <a:cs typeface="Arial" panose="020B0604020202020204" pitchFamily="34" charset="0"/>
              </a:rPr>
              <a:t>) has </a:t>
            </a:r>
            <a:r>
              <a:rPr lang="en-GB" sz="2000" dirty="0">
                <a:latin typeface="Arial" panose="020B0604020202020204" pitchFamily="34" charset="0"/>
                <a:cs typeface="Arial" panose="020B0604020202020204" pitchFamily="34" charset="0"/>
              </a:rPr>
              <a:t>care of the </a:t>
            </a:r>
            <a:r>
              <a:rPr lang="en-GB" sz="2000" dirty="0" smtClean="0">
                <a:latin typeface="Arial" panose="020B0604020202020204" pitchFamily="34" charset="0"/>
                <a:cs typeface="Arial" panose="020B0604020202020204" pitchFamily="34" charset="0"/>
              </a:rPr>
              <a:t>child, may </a:t>
            </a:r>
            <a:r>
              <a:rPr lang="en-GB" sz="2000" dirty="0">
                <a:latin typeface="Arial" panose="020B0604020202020204" pitchFamily="34" charset="0"/>
                <a:cs typeface="Arial" panose="020B0604020202020204" pitchFamily="34" charset="0"/>
              </a:rPr>
              <a:t>(subject to the provisions of this Act) do what is reasonable in all the circumstances of the case for the purpose of safeguarding or promoting the child’s welfare. </a:t>
            </a:r>
          </a:p>
          <a:p>
            <a:pPr>
              <a:buClr>
                <a:srgbClr val="FF0000"/>
              </a:buClr>
              <a:buFont typeface="Wingdings" panose="05000000000000000000" pitchFamily="2" charset="2"/>
              <a:buChar char="Ø"/>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0102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latin typeface="Arial" panose="020B0604020202020204" pitchFamily="34" charset="0"/>
                <a:cs typeface="Arial" panose="020B0604020202020204" pitchFamily="34" charset="0"/>
              </a:rPr>
              <a:t>Going to Court</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1560" y="1740873"/>
            <a:ext cx="8064896" cy="4114800"/>
          </a:xfrm>
        </p:spPr>
        <p:txBody>
          <a:bodyPr/>
          <a:lstStyle/>
          <a:p>
            <a:pPr marL="0" indent="0">
              <a:buNone/>
            </a:pPr>
            <a:r>
              <a:rPr lang="en-GB" sz="2000" dirty="0"/>
              <a:t>Care proceedings are usually held in the Family Court and more complex cases may be held in the High Court. The court will make sure the child has a children's guardian. </a:t>
            </a:r>
            <a:endParaRPr lang="en-GB" sz="2000" dirty="0" smtClean="0"/>
          </a:p>
          <a:p>
            <a:pPr marL="0" indent="0">
              <a:buNone/>
            </a:pPr>
            <a:endParaRPr lang="en-GB" sz="2000" dirty="0"/>
          </a:p>
          <a:p>
            <a:pPr marL="0" indent="0">
              <a:buNone/>
            </a:pPr>
            <a:r>
              <a:rPr lang="en-GB" sz="2000" dirty="0" smtClean="0"/>
              <a:t>The </a:t>
            </a:r>
            <a:r>
              <a:rPr lang="en-GB" sz="2000" dirty="0"/>
              <a:t>guardian's job is to look after the child's interests. If the child is judged to be mature enough they will also be allowed to appoint their own solicitor to represent their wishes.</a:t>
            </a:r>
          </a:p>
          <a:p>
            <a:pPr marL="0" indent="0">
              <a:buNone/>
            </a:pPr>
            <a:endParaRPr lang="en-GB" sz="2000" dirty="0" smtClean="0"/>
          </a:p>
          <a:p>
            <a:pPr marL="0" indent="0">
              <a:buNone/>
            </a:pPr>
            <a:r>
              <a:rPr lang="en-GB" sz="2000" dirty="0" smtClean="0"/>
              <a:t>The </a:t>
            </a:r>
            <a:r>
              <a:rPr lang="en-GB" sz="2000" dirty="0"/>
              <a:t>child's social worker will make a care plan to help the court decide how the child should be cared for.</a:t>
            </a:r>
          </a:p>
          <a:p>
            <a:pPr>
              <a:buClr>
                <a:srgbClr val="FF0000"/>
              </a:buClr>
              <a:buFont typeface="Wingdings" panose="05000000000000000000" pitchFamily="2" charset="2"/>
              <a:buChar char="Ø"/>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960779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Care Plans</a:t>
            </a:r>
          </a:p>
        </p:txBody>
      </p:sp>
      <p:sp>
        <p:nvSpPr>
          <p:cNvPr id="3" name="Content Placeholder 2"/>
          <p:cNvSpPr>
            <a:spLocks noGrp="1"/>
          </p:cNvSpPr>
          <p:nvPr>
            <p:ph idx="1"/>
          </p:nvPr>
        </p:nvSpPr>
        <p:spPr>
          <a:xfrm>
            <a:off x="611560" y="1740873"/>
            <a:ext cx="8064896" cy="4114800"/>
          </a:xfrm>
        </p:spPr>
        <p:txBody>
          <a:bodyPr/>
          <a:lstStyle/>
          <a:p>
            <a:pPr marL="0" indent="0">
              <a:buNone/>
            </a:pPr>
            <a:r>
              <a:rPr lang="en-GB" sz="2000" dirty="0"/>
              <a:t>Before a child is taken into care the local authority will produce a plan for the future care of the child. </a:t>
            </a:r>
            <a:endParaRPr lang="en-GB" sz="2000" dirty="0" smtClean="0"/>
          </a:p>
          <a:p>
            <a:pPr marL="0" indent="0">
              <a:buNone/>
            </a:pPr>
            <a:endParaRPr lang="en-GB" sz="2000" dirty="0"/>
          </a:p>
          <a:p>
            <a:pPr marL="0" indent="0">
              <a:buNone/>
            </a:pPr>
            <a:r>
              <a:rPr lang="en-GB" sz="2000" dirty="0" smtClean="0"/>
              <a:t>The </a:t>
            </a:r>
            <a:r>
              <a:rPr lang="en-GB" sz="2000" dirty="0"/>
              <a:t>parents and the child should be involved in developing the care plan (also known as a child plan in Scotland).</a:t>
            </a:r>
          </a:p>
          <a:p>
            <a:pPr marL="0" indent="0">
              <a:buNone/>
            </a:pPr>
            <a:endParaRPr lang="en-GB" sz="2000" dirty="0" smtClean="0"/>
          </a:p>
          <a:p>
            <a:pPr marL="0" indent="0">
              <a:buNone/>
            </a:pPr>
            <a:r>
              <a:rPr lang="en-GB" sz="2000" dirty="0" smtClean="0"/>
              <a:t>The </a:t>
            </a:r>
            <a:r>
              <a:rPr lang="en-GB" sz="2000" dirty="0"/>
              <a:t>plan should show how the child’s needs would be met in care, including their health, education and contact with family members</a:t>
            </a:r>
          </a:p>
          <a:p>
            <a:pPr>
              <a:buClr>
                <a:srgbClr val="FF0000"/>
              </a:buClr>
              <a:buFont typeface="Wingdings" panose="05000000000000000000" pitchFamily="2" charset="2"/>
              <a:buChar char="Ø"/>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3878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latin typeface="Arial" panose="020B0604020202020204" pitchFamily="34" charset="0"/>
                <a:cs typeface="Arial" panose="020B0604020202020204" pitchFamily="34" charset="0"/>
              </a:rPr>
              <a:t>Key </a:t>
            </a:r>
            <a:r>
              <a:rPr lang="en-GB" sz="3200" dirty="0" smtClean="0">
                <a:latin typeface="Arial" panose="020B0604020202020204" pitchFamily="34" charset="0"/>
                <a:cs typeface="Arial" panose="020B0604020202020204" pitchFamily="34" charset="0"/>
              </a:rPr>
              <a:t>Professionals and Roles Played</a:t>
            </a:r>
            <a:endParaRPr lang="en-GB"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GB" sz="2000" dirty="0" smtClean="0"/>
              <a:t>Each child and each case is different dependant on the circumstances under which the child entered care. But whatever the circumstances, key professionals form an essential part of the care provided.</a:t>
            </a:r>
          </a:p>
          <a:p>
            <a:pPr marL="0" indent="0">
              <a:buNone/>
            </a:pPr>
            <a:endParaRPr lang="en-GB" sz="2000" dirty="0"/>
          </a:p>
          <a:p>
            <a:pPr marL="0" indent="0">
              <a:buNone/>
            </a:pPr>
            <a:r>
              <a:rPr lang="en-GB" sz="2000" dirty="0" smtClean="0"/>
              <a:t>It is essential that each professional understands their role and the part they play </a:t>
            </a:r>
          </a:p>
          <a:p>
            <a:pPr marL="0" indent="0">
              <a:buNone/>
            </a:pPr>
            <a:endParaRPr lang="en-GB" sz="2000" b="1" dirty="0" smtClean="0"/>
          </a:p>
          <a:p>
            <a:pPr marL="0" indent="0">
              <a:buNone/>
            </a:pPr>
            <a:r>
              <a:rPr lang="en-GB" sz="2000" b="1" dirty="0" smtClean="0"/>
              <a:t>Who </a:t>
            </a:r>
            <a:r>
              <a:rPr lang="en-GB" sz="2000" b="1" dirty="0"/>
              <a:t>should take action</a:t>
            </a:r>
            <a:r>
              <a:rPr lang="en-GB" sz="2000" b="1" dirty="0" smtClean="0"/>
              <a:t>?</a:t>
            </a:r>
          </a:p>
          <a:p>
            <a:pPr marL="0" indent="0">
              <a:buNone/>
            </a:pPr>
            <a:endParaRPr lang="en-GB" sz="2000" b="1" dirty="0"/>
          </a:p>
          <a:p>
            <a:pPr>
              <a:buClr>
                <a:srgbClr val="FF0000"/>
              </a:buClr>
              <a:buFont typeface="Wingdings" panose="05000000000000000000" pitchFamily="2" charset="2"/>
              <a:buChar char="Ø"/>
            </a:pPr>
            <a:r>
              <a:rPr lang="en-GB" sz="2000" dirty="0"/>
              <a:t>Directors of children's services.</a:t>
            </a:r>
          </a:p>
          <a:p>
            <a:pPr>
              <a:buClr>
                <a:srgbClr val="FF0000"/>
              </a:buClr>
              <a:buFont typeface="Wingdings" panose="05000000000000000000" pitchFamily="2" charset="2"/>
              <a:buChar char="Ø"/>
            </a:pPr>
            <a:r>
              <a:rPr lang="en-GB" sz="2000" dirty="0"/>
              <a:t>Directors of public health.</a:t>
            </a:r>
          </a:p>
          <a:p>
            <a:pPr>
              <a:buClr>
                <a:srgbClr val="FF0000"/>
              </a:buClr>
              <a:buFont typeface="Wingdings" panose="05000000000000000000" pitchFamily="2" charset="2"/>
              <a:buChar char="Ø"/>
            </a:pPr>
            <a:r>
              <a:rPr lang="en-GB" sz="2000" dirty="0"/>
              <a:t>Senior staff with responsibility for commissioning and providing health services.</a:t>
            </a:r>
          </a:p>
          <a:p>
            <a:pPr>
              <a:buClr>
                <a:srgbClr val="FF0000"/>
              </a:buClr>
              <a:buFont typeface="Wingdings" panose="05000000000000000000" pitchFamily="2" charset="2"/>
              <a:buChar char="Ø"/>
            </a:pPr>
            <a:endParaRPr lang="en-GB" sz="2000" dirty="0"/>
          </a:p>
        </p:txBody>
      </p:sp>
    </p:spTree>
    <p:extLst>
      <p:ext uri="{BB962C8B-B14F-4D97-AF65-F5344CB8AC3E}">
        <p14:creationId xmlns:p14="http://schemas.microsoft.com/office/powerpoint/2010/main" val="4022437658"/>
      </p:ext>
    </p:extLst>
  </p:cSld>
  <p:clrMapOvr>
    <a:masterClrMapping/>
  </p:clrMapOvr>
</p:sld>
</file>

<file path=ppt/theme/theme1.xml><?xml version="1.0" encoding="utf-8"?>
<a:theme xmlns:a="http://schemas.openxmlformats.org/drawingml/2006/main" name="Cactus">
  <a:themeElements>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fontScheme name="Cactu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actus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Cactus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Cactus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Cactus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Cactus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Designs\Cactus.pot</Template>
  <TotalTime>163</TotalTime>
  <Words>1364</Words>
  <Application>Microsoft Office PowerPoint</Application>
  <PresentationFormat>On-screen Show (4:3)</PresentationFormat>
  <Paragraphs>84</Paragraphs>
  <Slides>14</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Arial Narrow</vt:lpstr>
      <vt:lpstr>Times New Roman</vt:lpstr>
      <vt:lpstr>Wingdings</vt:lpstr>
      <vt:lpstr>Cactus</vt:lpstr>
      <vt:lpstr>Custom Design</vt:lpstr>
      <vt:lpstr>The Care System and Its Impact on Children and Young People</vt:lpstr>
      <vt:lpstr>Understand the process by which a child or young person comes into care</vt:lpstr>
      <vt:lpstr>Pre-proceedings meeting</vt:lpstr>
      <vt:lpstr>Parental responsibility</vt:lpstr>
      <vt:lpstr>Legal definition - UK</vt:lpstr>
      <vt:lpstr>Legal definition - UK</vt:lpstr>
      <vt:lpstr>Going to Court</vt:lpstr>
      <vt:lpstr>Care Plans</vt:lpstr>
      <vt:lpstr>Key Professionals and Roles Played</vt:lpstr>
      <vt:lpstr>Key Professionals and Roles Played</vt:lpstr>
      <vt:lpstr>Key Professionals and Roles Played</vt:lpstr>
      <vt:lpstr>Factors influencing entering care</vt:lpstr>
      <vt:lpstr>Multiple transitions and traumas</vt:lpstr>
      <vt:lpstr>Multiple transitions and traumas</vt:lpstr>
    </vt:vector>
  </TitlesOfParts>
  <Company>Bowling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rod.hardy</dc:creator>
  <cp:lastModifiedBy>rodney hardy</cp:lastModifiedBy>
  <cp:revision>31</cp:revision>
  <cp:lastPrinted>1601-01-01T00:00:00Z</cp:lastPrinted>
  <dcterms:created xsi:type="dcterms:W3CDTF">2008-09-12T08:51:50Z</dcterms:created>
  <dcterms:modified xsi:type="dcterms:W3CDTF">2017-05-22T09:21:09Z</dcterms:modified>
</cp:coreProperties>
</file>