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1" r:id="rId2"/>
  </p:sldMasterIdLst>
  <p:notesMasterIdLst>
    <p:notesMasterId r:id="rId14"/>
  </p:notesMasterIdLst>
  <p:handoutMasterIdLst>
    <p:handoutMasterId r:id="rId15"/>
  </p:handoutMasterIdLst>
  <p:sldIdLst>
    <p:sldId id="259" r:id="rId3"/>
    <p:sldId id="266" r:id="rId4"/>
    <p:sldId id="260" r:id="rId5"/>
    <p:sldId id="261" r:id="rId6"/>
    <p:sldId id="262" r:id="rId7"/>
    <p:sldId id="263" r:id="rId8"/>
    <p:sldId id="264" r:id="rId9"/>
    <p:sldId id="265" r:id="rId10"/>
    <p:sldId id="267" r:id="rId11"/>
    <p:sldId id="268" r:id="rId12"/>
    <p:sldId id="269" r:id="rId13"/>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DDDDDD"/>
    <a:srgbClr val="3399FF"/>
    <a:srgbClr val="FFFF00"/>
    <a:srgbClr val="66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6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360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Narrow" panose="020B0606020202030204" pitchFamily="34" charset="0"/>
              </a:defRPr>
            </a:lvl1pPr>
          </a:lstStyle>
          <a:p>
            <a:endParaRPr lang="en-GB" altLang="en-US"/>
          </a:p>
        </p:txBody>
      </p:sp>
      <p:sp>
        <p:nvSpPr>
          <p:cNvPr id="15360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360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Narrow" panose="020B0606020202030204" pitchFamily="34" charset="0"/>
              </a:defRPr>
            </a:lvl1pPr>
          </a:lstStyle>
          <a:p>
            <a:fld id="{930F6A67-C3D1-47C3-B8DB-54DCB0A9EBD9}" type="slidenum">
              <a:rPr lang="en-GB" altLang="en-US"/>
              <a:pPr/>
              <a:t>‹#›</a:t>
            </a:fld>
            <a:endParaRPr lang="en-GB" altLang="en-US"/>
          </a:p>
        </p:txBody>
      </p:sp>
    </p:spTree>
    <p:extLst>
      <p:ext uri="{BB962C8B-B14F-4D97-AF65-F5344CB8AC3E}">
        <p14:creationId xmlns:p14="http://schemas.microsoft.com/office/powerpoint/2010/main" val="1019374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25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Narrow" panose="020B0606020202030204" pitchFamily="34" charset="0"/>
              </a:defRPr>
            </a:lvl1pPr>
          </a:lstStyle>
          <a:p>
            <a:endParaRPr lang="en-GB" altLang="en-US"/>
          </a:p>
        </p:txBody>
      </p:sp>
      <p:sp>
        <p:nvSpPr>
          <p:cNvPr id="152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25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525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25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Narrow" panose="020B0606020202030204" pitchFamily="34" charset="0"/>
              </a:defRPr>
            </a:lvl1pPr>
          </a:lstStyle>
          <a:p>
            <a:fld id="{920E2A82-725C-4F88-9C41-B4DAF8D8D6BA}" type="slidenum">
              <a:rPr lang="en-GB" altLang="en-US"/>
              <a:pPr/>
              <a:t>‹#›</a:t>
            </a:fld>
            <a:endParaRPr lang="en-GB" altLang="en-US"/>
          </a:p>
        </p:txBody>
      </p:sp>
    </p:spTree>
    <p:extLst>
      <p:ext uri="{BB962C8B-B14F-4D97-AF65-F5344CB8AC3E}">
        <p14:creationId xmlns:p14="http://schemas.microsoft.com/office/powerpoint/2010/main" val="1718247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1pPr>
    <a:lvl2pPr marL="4572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2pPr>
    <a:lvl3pPr marL="9144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3pPr>
    <a:lvl4pPr marL="13716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4pPr>
    <a:lvl5pPr marL="18288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4D186-0B90-4273-82E8-58D2C4BE07DB}" type="slidenum">
              <a:rPr lang="en-GB" altLang="en-US"/>
              <a:pPr/>
              <a:t>1</a:t>
            </a:fld>
            <a:endParaRPr lang="en-GB" alt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84202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3B59210-5540-4F72-AD24-40617430896F}" type="slidenum">
              <a:rPr lang="en-GB" altLang="en-US"/>
              <a:pPr/>
              <a:t>‹#›</a:t>
            </a:fld>
            <a:endParaRPr lang="en-GB" altLang="en-US"/>
          </a:p>
        </p:txBody>
      </p:sp>
    </p:spTree>
    <p:extLst>
      <p:ext uri="{BB962C8B-B14F-4D97-AF65-F5344CB8AC3E}">
        <p14:creationId xmlns:p14="http://schemas.microsoft.com/office/powerpoint/2010/main" val="380043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D180281-86DD-465F-9559-5F7BC8C00E41}" type="slidenum">
              <a:rPr lang="en-GB" altLang="en-US"/>
              <a:pPr/>
              <a:t>‹#›</a:t>
            </a:fld>
            <a:endParaRPr lang="en-GB" altLang="en-US"/>
          </a:p>
        </p:txBody>
      </p:sp>
    </p:spTree>
    <p:extLst>
      <p:ext uri="{BB962C8B-B14F-4D97-AF65-F5344CB8AC3E}">
        <p14:creationId xmlns:p14="http://schemas.microsoft.com/office/powerpoint/2010/main" val="673157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4338" y="1052513"/>
            <a:ext cx="2051050" cy="50434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1052513"/>
            <a:ext cx="6002338" cy="5043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C1A79785-9666-4A51-BA5C-B4C6E3D6958E}" type="slidenum">
              <a:rPr lang="en-GB" altLang="en-US"/>
              <a:pPr/>
              <a:t>‹#›</a:t>
            </a:fld>
            <a:endParaRPr lang="en-GB" altLang="en-US"/>
          </a:p>
        </p:txBody>
      </p:sp>
    </p:spTree>
    <p:extLst>
      <p:ext uri="{BB962C8B-B14F-4D97-AF65-F5344CB8AC3E}">
        <p14:creationId xmlns:p14="http://schemas.microsoft.com/office/powerpoint/2010/main" val="4133835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ABA31A2E-3B41-4D2C-9761-64D390D45CB3}" type="slidenum">
              <a:rPr lang="en-GB" altLang="en-US"/>
              <a:pPr/>
              <a:t>‹#›</a:t>
            </a:fld>
            <a:endParaRPr lang="en-GB" altLang="en-US"/>
          </a:p>
        </p:txBody>
      </p:sp>
    </p:spTree>
    <p:extLst>
      <p:ext uri="{BB962C8B-B14F-4D97-AF65-F5344CB8AC3E}">
        <p14:creationId xmlns:p14="http://schemas.microsoft.com/office/powerpoint/2010/main" val="2783382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F4D9652-756C-459E-ACB6-1A720F2FB39E}" type="slidenum">
              <a:rPr lang="en-GB" altLang="en-US"/>
              <a:pPr/>
              <a:t>‹#›</a:t>
            </a:fld>
            <a:endParaRPr lang="en-GB" altLang="en-US"/>
          </a:p>
        </p:txBody>
      </p:sp>
    </p:spTree>
    <p:extLst>
      <p:ext uri="{BB962C8B-B14F-4D97-AF65-F5344CB8AC3E}">
        <p14:creationId xmlns:p14="http://schemas.microsoft.com/office/powerpoint/2010/main" val="413639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4EAD250E-1FBB-488F-98FA-E1FA3ABBEC66}" type="slidenum">
              <a:rPr lang="en-GB" altLang="en-US"/>
              <a:pPr/>
              <a:t>‹#›</a:t>
            </a:fld>
            <a:endParaRPr lang="en-GB" altLang="en-US"/>
          </a:p>
        </p:txBody>
      </p:sp>
    </p:spTree>
    <p:extLst>
      <p:ext uri="{BB962C8B-B14F-4D97-AF65-F5344CB8AC3E}">
        <p14:creationId xmlns:p14="http://schemas.microsoft.com/office/powerpoint/2010/main" val="3539244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AA3D4AD-D15E-4FBB-BDAE-BCAC4EA02F7A}" type="slidenum">
              <a:rPr lang="en-GB" altLang="en-US"/>
              <a:pPr/>
              <a:t>‹#›</a:t>
            </a:fld>
            <a:endParaRPr lang="en-GB" altLang="en-US"/>
          </a:p>
        </p:txBody>
      </p:sp>
    </p:spTree>
    <p:extLst>
      <p:ext uri="{BB962C8B-B14F-4D97-AF65-F5344CB8AC3E}">
        <p14:creationId xmlns:p14="http://schemas.microsoft.com/office/powerpoint/2010/main" val="39202565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9E3BB865-F914-46FF-9894-FAB7D8A84ACD}" type="slidenum">
              <a:rPr lang="en-GB" altLang="en-US"/>
              <a:pPr/>
              <a:t>‹#›</a:t>
            </a:fld>
            <a:endParaRPr lang="en-GB" altLang="en-US"/>
          </a:p>
        </p:txBody>
      </p:sp>
    </p:spTree>
    <p:extLst>
      <p:ext uri="{BB962C8B-B14F-4D97-AF65-F5344CB8AC3E}">
        <p14:creationId xmlns:p14="http://schemas.microsoft.com/office/powerpoint/2010/main" val="20347298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E29FC72F-A945-4998-B1A8-7441FDC6F887}" type="slidenum">
              <a:rPr lang="en-GB" altLang="en-US"/>
              <a:pPr/>
              <a:t>‹#›</a:t>
            </a:fld>
            <a:endParaRPr lang="en-GB" altLang="en-US"/>
          </a:p>
        </p:txBody>
      </p:sp>
    </p:spTree>
    <p:extLst>
      <p:ext uri="{BB962C8B-B14F-4D97-AF65-F5344CB8AC3E}">
        <p14:creationId xmlns:p14="http://schemas.microsoft.com/office/powerpoint/2010/main" val="41519261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FF5425E3-9290-472F-9B62-B06482616365}" type="slidenum">
              <a:rPr lang="en-GB" altLang="en-US"/>
              <a:pPr/>
              <a:t>‹#›</a:t>
            </a:fld>
            <a:endParaRPr lang="en-GB" altLang="en-US"/>
          </a:p>
        </p:txBody>
      </p:sp>
    </p:spTree>
    <p:extLst>
      <p:ext uri="{BB962C8B-B14F-4D97-AF65-F5344CB8AC3E}">
        <p14:creationId xmlns:p14="http://schemas.microsoft.com/office/powerpoint/2010/main" val="12184388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ED261421-EF29-482E-8B08-206E7C1485F1}" type="slidenum">
              <a:rPr lang="en-GB" altLang="en-US"/>
              <a:pPr/>
              <a:t>‹#›</a:t>
            </a:fld>
            <a:endParaRPr lang="en-GB" altLang="en-US"/>
          </a:p>
        </p:txBody>
      </p:sp>
    </p:spTree>
    <p:extLst>
      <p:ext uri="{BB962C8B-B14F-4D97-AF65-F5344CB8AC3E}">
        <p14:creationId xmlns:p14="http://schemas.microsoft.com/office/powerpoint/2010/main" val="3736384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A72515F8-AD09-4E40-8F6B-2AE18404DEE8}" type="slidenum">
              <a:rPr lang="en-GB" altLang="en-US"/>
              <a:pPr/>
              <a:t>‹#›</a:t>
            </a:fld>
            <a:endParaRPr lang="en-GB" altLang="en-US"/>
          </a:p>
        </p:txBody>
      </p:sp>
    </p:spTree>
    <p:extLst>
      <p:ext uri="{BB962C8B-B14F-4D97-AF65-F5344CB8AC3E}">
        <p14:creationId xmlns:p14="http://schemas.microsoft.com/office/powerpoint/2010/main" val="12720959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C524527-B4E5-4296-A65B-CE6477A5FA5B}" type="slidenum">
              <a:rPr lang="en-GB" altLang="en-US"/>
              <a:pPr/>
              <a:t>‹#›</a:t>
            </a:fld>
            <a:endParaRPr lang="en-GB" altLang="en-US"/>
          </a:p>
        </p:txBody>
      </p:sp>
    </p:spTree>
    <p:extLst>
      <p:ext uri="{BB962C8B-B14F-4D97-AF65-F5344CB8AC3E}">
        <p14:creationId xmlns:p14="http://schemas.microsoft.com/office/powerpoint/2010/main" val="2828245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DBDA91D1-A8FC-4439-B11B-5627346259A2}" type="slidenum">
              <a:rPr lang="en-GB" altLang="en-US"/>
              <a:pPr/>
              <a:t>‹#›</a:t>
            </a:fld>
            <a:endParaRPr lang="en-GB" altLang="en-US"/>
          </a:p>
        </p:txBody>
      </p:sp>
    </p:spTree>
    <p:extLst>
      <p:ext uri="{BB962C8B-B14F-4D97-AF65-F5344CB8AC3E}">
        <p14:creationId xmlns:p14="http://schemas.microsoft.com/office/powerpoint/2010/main" val="18857615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53AA0B8-C6B7-470C-A4A8-86B321CD2CC0}" type="slidenum">
              <a:rPr lang="en-GB" altLang="en-US"/>
              <a:pPr/>
              <a:t>‹#›</a:t>
            </a:fld>
            <a:endParaRPr lang="en-GB" altLang="en-US"/>
          </a:p>
        </p:txBody>
      </p:sp>
    </p:spTree>
    <p:extLst>
      <p:ext uri="{BB962C8B-B14F-4D97-AF65-F5344CB8AC3E}">
        <p14:creationId xmlns:p14="http://schemas.microsoft.com/office/powerpoint/2010/main" val="2215051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FF199EA-09FE-4D55-BD93-5E2397EA2E2A}" type="slidenum">
              <a:rPr lang="en-GB" altLang="en-US"/>
              <a:pPr/>
              <a:t>‹#›</a:t>
            </a:fld>
            <a:endParaRPr lang="en-GB" altLang="en-US"/>
          </a:p>
        </p:txBody>
      </p:sp>
    </p:spTree>
    <p:extLst>
      <p:ext uri="{BB962C8B-B14F-4D97-AF65-F5344CB8AC3E}">
        <p14:creationId xmlns:p14="http://schemas.microsoft.com/office/powerpoint/2010/main" val="1044328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720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2E7B0C92-5048-4012-93EC-4B97427351DA}" type="slidenum">
              <a:rPr lang="en-GB" altLang="en-US"/>
              <a:pPr/>
              <a:t>‹#›</a:t>
            </a:fld>
            <a:endParaRPr lang="en-GB" altLang="en-US"/>
          </a:p>
        </p:txBody>
      </p:sp>
    </p:spTree>
    <p:extLst>
      <p:ext uri="{BB962C8B-B14F-4D97-AF65-F5344CB8AC3E}">
        <p14:creationId xmlns:p14="http://schemas.microsoft.com/office/powerpoint/2010/main" val="1990540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445C2201-A916-4212-AA1A-7AD1FBF2575A}" type="slidenum">
              <a:rPr lang="en-GB" altLang="en-US"/>
              <a:pPr/>
              <a:t>‹#›</a:t>
            </a:fld>
            <a:endParaRPr lang="en-GB" altLang="en-US"/>
          </a:p>
        </p:txBody>
      </p:sp>
    </p:spTree>
    <p:extLst>
      <p:ext uri="{BB962C8B-B14F-4D97-AF65-F5344CB8AC3E}">
        <p14:creationId xmlns:p14="http://schemas.microsoft.com/office/powerpoint/2010/main" val="487685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181796BA-25E6-4098-A364-AE9A210A1E86}" type="slidenum">
              <a:rPr lang="en-GB" altLang="en-US"/>
              <a:pPr/>
              <a:t>‹#›</a:t>
            </a:fld>
            <a:endParaRPr lang="en-GB" altLang="en-US"/>
          </a:p>
        </p:txBody>
      </p:sp>
    </p:spTree>
    <p:extLst>
      <p:ext uri="{BB962C8B-B14F-4D97-AF65-F5344CB8AC3E}">
        <p14:creationId xmlns:p14="http://schemas.microsoft.com/office/powerpoint/2010/main" val="139812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0A63BADE-838E-445E-B676-89A3087B2FD8}" type="slidenum">
              <a:rPr lang="en-GB" altLang="en-US"/>
              <a:pPr/>
              <a:t>‹#›</a:t>
            </a:fld>
            <a:endParaRPr lang="en-GB" altLang="en-US"/>
          </a:p>
        </p:txBody>
      </p:sp>
    </p:spTree>
    <p:extLst>
      <p:ext uri="{BB962C8B-B14F-4D97-AF65-F5344CB8AC3E}">
        <p14:creationId xmlns:p14="http://schemas.microsoft.com/office/powerpoint/2010/main" val="4145844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69E1B4C2-F607-46B4-B170-570A5CF796F1}" type="slidenum">
              <a:rPr lang="en-GB" altLang="en-US"/>
              <a:pPr/>
              <a:t>‹#›</a:t>
            </a:fld>
            <a:endParaRPr lang="en-GB" altLang="en-US"/>
          </a:p>
        </p:txBody>
      </p:sp>
    </p:spTree>
    <p:extLst>
      <p:ext uri="{BB962C8B-B14F-4D97-AF65-F5344CB8AC3E}">
        <p14:creationId xmlns:p14="http://schemas.microsoft.com/office/powerpoint/2010/main" val="166554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C096C2F2-507C-48EE-B1F2-410BF9C2422A}" type="slidenum">
              <a:rPr lang="en-GB" altLang="en-US"/>
              <a:pPr/>
              <a:t>‹#›</a:t>
            </a:fld>
            <a:endParaRPr lang="en-GB" altLang="en-US"/>
          </a:p>
        </p:txBody>
      </p:sp>
    </p:spTree>
    <p:extLst>
      <p:ext uri="{BB962C8B-B14F-4D97-AF65-F5344CB8AC3E}">
        <p14:creationId xmlns:p14="http://schemas.microsoft.com/office/powerpoint/2010/main" val="796450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DDDDD"/>
            </a:gs>
            <a:gs pos="100000">
              <a:schemeClr val="bg1"/>
            </a:gs>
          </a:gsLst>
          <a:lin ang="0" scaled="1"/>
        </a:gradFill>
        <a:effectLst/>
      </p:bgPr>
    </p:bg>
    <p:spTree>
      <p:nvGrpSpPr>
        <p:cNvPr id="1" name=""/>
        <p:cNvGrpSpPr/>
        <p:nvPr/>
      </p:nvGrpSpPr>
      <p:grpSpPr>
        <a:xfrm>
          <a:off x="0" y="0"/>
          <a:ext cx="0" cy="0"/>
          <a:chOff x="0" y="0"/>
          <a:chExt cx="0" cy="0"/>
        </a:xfrm>
      </p:grpSpPr>
      <p:sp>
        <p:nvSpPr>
          <p:cNvPr id="23433" name="Rectangle 905"/>
          <p:cNvSpPr>
            <a:spLocks noGrp="1" noChangeArrowheads="1"/>
          </p:cNvSpPr>
          <p:nvPr>
            <p:ph type="title"/>
          </p:nvPr>
        </p:nvSpPr>
        <p:spPr bwMode="auto">
          <a:xfrm>
            <a:off x="1042988" y="1052513"/>
            <a:ext cx="7772400"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3434" name="Rectangle 906"/>
          <p:cNvSpPr>
            <a:spLocks noGrp="1" noChangeArrowheads="1"/>
          </p:cNvSpPr>
          <p:nvPr>
            <p:ph type="body" idx="1"/>
          </p:nvPr>
        </p:nvSpPr>
        <p:spPr bwMode="auto">
          <a:xfrm>
            <a:off x="6096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3435" name="Rectangle 907"/>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GB" altLang="en-US"/>
          </a:p>
        </p:txBody>
      </p:sp>
      <p:sp>
        <p:nvSpPr>
          <p:cNvPr id="23436" name="Rectangle 90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GB" altLang="en-US"/>
          </a:p>
        </p:txBody>
      </p:sp>
      <p:sp>
        <p:nvSpPr>
          <p:cNvPr id="23437" name="Rectangle 909"/>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764115DA-610C-4E53-8B79-E90B7E664C70}" type="slidenum">
              <a:rPr lang="en-GB" altLang="en-US"/>
              <a:pPr/>
              <a:t>‹#›</a:t>
            </a:fld>
            <a:endParaRPr lang="en-GB" altLang="en-US"/>
          </a:p>
        </p:txBody>
      </p:sp>
      <p:pic>
        <p:nvPicPr>
          <p:cNvPr id="23448" name="Picture 920" descr="iStock_000017924327Large_cloud imag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836613"/>
          </a:xfrm>
          <a:prstGeom prst="rect">
            <a:avLst/>
          </a:prstGeom>
          <a:noFill/>
          <a:extLst>
            <a:ext uri="{909E8E84-426E-40DD-AFC4-6F175D3DCCD1}">
              <a14:hiddenFill xmlns:a14="http://schemas.microsoft.com/office/drawing/2010/main">
                <a:solidFill>
                  <a:srgbClr val="FFFFFF"/>
                </a:solidFill>
              </a14:hiddenFill>
            </a:ext>
          </a:extLst>
        </p:spPr>
      </p:pic>
      <p:sp>
        <p:nvSpPr>
          <p:cNvPr id="23449" name="Text Box 921"/>
          <p:cNvSpPr txBox="1">
            <a:spLocks noChangeArrowheads="1"/>
          </p:cNvSpPr>
          <p:nvPr userDrawn="1"/>
        </p:nvSpPr>
        <p:spPr bwMode="auto">
          <a:xfrm>
            <a:off x="468313" y="188913"/>
            <a:ext cx="35988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a:solidFill>
                  <a:srgbClr val="FF3300"/>
                </a:solidFill>
              </a:rPr>
              <a:t>Learning for everyone…</a:t>
            </a:r>
          </a:p>
        </p:txBody>
      </p:sp>
      <p:pic>
        <p:nvPicPr>
          <p:cNvPr id="23453" name="Picture 925" descr="FW Solutions Log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205663" y="6188075"/>
            <a:ext cx="1938337" cy="66992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Narrow" panose="020B0606020202030204" pitchFamily="34" charset="0"/>
        </a:defRPr>
      </a:lvl2pPr>
      <a:lvl3pPr algn="ctr" rtl="0" fontAlgn="base">
        <a:spcBef>
          <a:spcPct val="0"/>
        </a:spcBef>
        <a:spcAft>
          <a:spcPct val="0"/>
        </a:spcAft>
        <a:defRPr sz="4400">
          <a:solidFill>
            <a:schemeClr val="tx2"/>
          </a:solidFill>
          <a:latin typeface="Arial Narrow" panose="020B0606020202030204" pitchFamily="34" charset="0"/>
        </a:defRPr>
      </a:lvl3pPr>
      <a:lvl4pPr algn="ctr" rtl="0" fontAlgn="base">
        <a:spcBef>
          <a:spcPct val="0"/>
        </a:spcBef>
        <a:spcAft>
          <a:spcPct val="0"/>
        </a:spcAft>
        <a:defRPr sz="4400">
          <a:solidFill>
            <a:schemeClr val="tx2"/>
          </a:solidFill>
          <a:latin typeface="Arial Narrow" panose="020B0606020202030204" pitchFamily="34" charset="0"/>
        </a:defRPr>
      </a:lvl4pPr>
      <a:lvl5pPr algn="ctr" rtl="0" fontAlgn="base">
        <a:spcBef>
          <a:spcPct val="0"/>
        </a:spcBef>
        <a:spcAft>
          <a:spcPct val="0"/>
        </a:spcAft>
        <a:defRPr sz="4400">
          <a:solidFill>
            <a:schemeClr val="tx2"/>
          </a:solidFill>
          <a:latin typeface="Arial Narrow" panose="020B0606020202030204" pitchFamily="34" charset="0"/>
        </a:defRPr>
      </a:lvl5pPr>
      <a:lvl6pPr marL="457200" algn="ctr" rtl="0" fontAlgn="base">
        <a:spcBef>
          <a:spcPct val="0"/>
        </a:spcBef>
        <a:spcAft>
          <a:spcPct val="0"/>
        </a:spcAft>
        <a:defRPr sz="4400">
          <a:solidFill>
            <a:schemeClr val="tx2"/>
          </a:solidFill>
          <a:latin typeface="Arial Narrow" panose="020B0606020202030204" pitchFamily="34" charset="0"/>
        </a:defRPr>
      </a:lvl6pPr>
      <a:lvl7pPr marL="914400" algn="ctr" rtl="0" fontAlgn="base">
        <a:spcBef>
          <a:spcPct val="0"/>
        </a:spcBef>
        <a:spcAft>
          <a:spcPct val="0"/>
        </a:spcAft>
        <a:defRPr sz="4400">
          <a:solidFill>
            <a:schemeClr val="tx2"/>
          </a:solidFill>
          <a:latin typeface="Arial Narrow" panose="020B0606020202030204" pitchFamily="34" charset="0"/>
        </a:defRPr>
      </a:lvl7pPr>
      <a:lvl8pPr marL="1371600" algn="ctr" rtl="0" fontAlgn="base">
        <a:spcBef>
          <a:spcPct val="0"/>
        </a:spcBef>
        <a:spcAft>
          <a:spcPct val="0"/>
        </a:spcAft>
        <a:defRPr sz="4400">
          <a:solidFill>
            <a:schemeClr val="tx2"/>
          </a:solidFill>
          <a:latin typeface="Arial Narrow" panose="020B0606020202030204" pitchFamily="34" charset="0"/>
        </a:defRPr>
      </a:lvl8pPr>
      <a:lvl9pPr marL="1828800" algn="ctr" rtl="0" fontAlgn="base">
        <a:spcBef>
          <a:spcPct val="0"/>
        </a:spcBef>
        <a:spcAft>
          <a:spcPct val="0"/>
        </a:spcAft>
        <a:defRPr sz="4400">
          <a:solidFill>
            <a:schemeClr val="tx2"/>
          </a:solidFill>
          <a:latin typeface="Arial Narrow" panose="020B0606020202030204" pitchFamily="34" charset="0"/>
        </a:defRPr>
      </a:lvl9pPr>
    </p:titleStyle>
    <p:bodyStyle>
      <a:lvl1pPr marL="342900" indent="-342900" algn="l" rtl="0" fontAlgn="base">
        <a:spcBef>
          <a:spcPct val="20000"/>
        </a:spcBef>
        <a:spcAft>
          <a:spcPct val="0"/>
        </a:spcAft>
        <a:buBlip>
          <a:blip r:embed="rId15"/>
        </a:buBlip>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DDDDDD"/>
            </a:gs>
            <a:gs pos="100000">
              <a:schemeClr val="bg1"/>
            </a:gs>
          </a:gsLst>
          <a:lin ang="0" scaled="1"/>
        </a:gra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bwMode="auto">
          <a:xfrm>
            <a:off x="457200" y="836613"/>
            <a:ext cx="8229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3619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3619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Narrow" panose="020B0606020202030204" pitchFamily="34" charset="0"/>
              </a:defRPr>
            </a:lvl1pPr>
          </a:lstStyle>
          <a:p>
            <a:endParaRPr lang="en-GB" altLang="en-US"/>
          </a:p>
        </p:txBody>
      </p:sp>
      <p:sp>
        <p:nvSpPr>
          <p:cNvPr id="13619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Narrow" panose="020B0606020202030204" pitchFamily="34" charset="0"/>
              </a:defRPr>
            </a:lvl1pPr>
          </a:lstStyle>
          <a:p>
            <a:endParaRPr lang="en-GB" altLang="en-US"/>
          </a:p>
        </p:txBody>
      </p:sp>
      <p:sp>
        <p:nvSpPr>
          <p:cNvPr id="13619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Narrow" panose="020B0606020202030204" pitchFamily="34" charset="0"/>
              </a:defRPr>
            </a:lvl1pPr>
          </a:lstStyle>
          <a:p>
            <a:fld id="{60F06DF8-55A8-4774-9B74-6B6349E03E4C}" type="slidenum">
              <a:rPr lang="en-GB" altLang="en-US"/>
              <a:pPr/>
              <a:t>‹#›</a:t>
            </a:fld>
            <a:endParaRPr lang="en-GB" altLang="en-US"/>
          </a:p>
        </p:txBody>
      </p:sp>
      <p:pic>
        <p:nvPicPr>
          <p:cNvPr id="136199" name="Picture 7" descr="iStock_000017924327Large_cloud imag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836613"/>
          </a:xfrm>
          <a:prstGeom prst="rect">
            <a:avLst/>
          </a:prstGeom>
          <a:noFill/>
          <a:extLst>
            <a:ext uri="{909E8E84-426E-40DD-AFC4-6F175D3DCCD1}">
              <a14:hiddenFill xmlns:a14="http://schemas.microsoft.com/office/drawing/2010/main">
                <a:solidFill>
                  <a:srgbClr val="FFFFFF"/>
                </a:solidFill>
              </a14:hiddenFill>
            </a:ext>
          </a:extLst>
        </p:spPr>
      </p:pic>
      <p:sp>
        <p:nvSpPr>
          <p:cNvPr id="136200" name="Text Box 8"/>
          <p:cNvSpPr txBox="1">
            <a:spLocks noChangeArrowheads="1"/>
          </p:cNvSpPr>
          <p:nvPr userDrawn="1"/>
        </p:nvSpPr>
        <p:spPr bwMode="auto">
          <a:xfrm>
            <a:off x="323850" y="115888"/>
            <a:ext cx="4752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a:solidFill>
                  <a:srgbClr val="FF3300"/>
                </a:solidFill>
              </a:rPr>
              <a:t>Learning for everyone…</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ctrTitle"/>
          </p:nvPr>
        </p:nvSpPr>
        <p:spPr>
          <a:xfrm>
            <a:off x="1403350" y="1773238"/>
            <a:ext cx="7315200" cy="1243012"/>
          </a:xfrm>
        </p:spPr>
        <p:txBody>
          <a:bodyPr anchor="ctr"/>
          <a:lstStyle/>
          <a:p>
            <a:r>
              <a:rPr lang="en-GB" altLang="en-US" sz="3200" dirty="0" smtClean="0">
                <a:latin typeface="+mn-lt"/>
              </a:rPr>
              <a:t>The Care System and Its Impact on Children and Young People</a:t>
            </a:r>
            <a:endParaRPr lang="en-GB" altLang="en-US" sz="3200" dirty="0">
              <a:latin typeface="+mn-lt"/>
            </a:endParaRPr>
          </a:p>
        </p:txBody>
      </p:sp>
      <p:sp>
        <p:nvSpPr>
          <p:cNvPr id="3" name="Rectangle 2"/>
          <p:cNvSpPr txBox="1">
            <a:spLocks noChangeArrowheads="1"/>
          </p:cNvSpPr>
          <p:nvPr/>
        </p:nvSpPr>
        <p:spPr bwMode="auto">
          <a:xfrm>
            <a:off x="1403350" y="3789040"/>
            <a:ext cx="6610194" cy="1243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Narrow" panose="020B0606020202030204" pitchFamily="34" charset="0"/>
              </a:defRPr>
            </a:lvl2pPr>
            <a:lvl3pPr algn="ctr" rtl="0" fontAlgn="base">
              <a:spcBef>
                <a:spcPct val="0"/>
              </a:spcBef>
              <a:spcAft>
                <a:spcPct val="0"/>
              </a:spcAft>
              <a:defRPr sz="4400">
                <a:solidFill>
                  <a:schemeClr val="tx2"/>
                </a:solidFill>
                <a:latin typeface="Arial Narrow" panose="020B0606020202030204" pitchFamily="34" charset="0"/>
              </a:defRPr>
            </a:lvl3pPr>
            <a:lvl4pPr algn="ctr" rtl="0" fontAlgn="base">
              <a:spcBef>
                <a:spcPct val="0"/>
              </a:spcBef>
              <a:spcAft>
                <a:spcPct val="0"/>
              </a:spcAft>
              <a:defRPr sz="4400">
                <a:solidFill>
                  <a:schemeClr val="tx2"/>
                </a:solidFill>
                <a:latin typeface="Arial Narrow" panose="020B0606020202030204" pitchFamily="34" charset="0"/>
              </a:defRPr>
            </a:lvl4pPr>
            <a:lvl5pPr algn="ctr" rtl="0" fontAlgn="base">
              <a:spcBef>
                <a:spcPct val="0"/>
              </a:spcBef>
              <a:spcAft>
                <a:spcPct val="0"/>
              </a:spcAft>
              <a:defRPr sz="4400">
                <a:solidFill>
                  <a:schemeClr val="tx2"/>
                </a:solidFill>
                <a:latin typeface="Arial Narrow" panose="020B0606020202030204" pitchFamily="34" charset="0"/>
              </a:defRPr>
            </a:lvl5pPr>
            <a:lvl6pPr marL="457200" algn="ctr" rtl="0" fontAlgn="base">
              <a:spcBef>
                <a:spcPct val="0"/>
              </a:spcBef>
              <a:spcAft>
                <a:spcPct val="0"/>
              </a:spcAft>
              <a:defRPr sz="4400">
                <a:solidFill>
                  <a:schemeClr val="tx2"/>
                </a:solidFill>
                <a:latin typeface="Arial Narrow" panose="020B0606020202030204" pitchFamily="34" charset="0"/>
              </a:defRPr>
            </a:lvl6pPr>
            <a:lvl7pPr marL="914400" algn="ctr" rtl="0" fontAlgn="base">
              <a:spcBef>
                <a:spcPct val="0"/>
              </a:spcBef>
              <a:spcAft>
                <a:spcPct val="0"/>
              </a:spcAft>
              <a:defRPr sz="4400">
                <a:solidFill>
                  <a:schemeClr val="tx2"/>
                </a:solidFill>
                <a:latin typeface="Arial Narrow" panose="020B0606020202030204" pitchFamily="34" charset="0"/>
              </a:defRPr>
            </a:lvl7pPr>
            <a:lvl8pPr marL="1371600" algn="ctr" rtl="0" fontAlgn="base">
              <a:spcBef>
                <a:spcPct val="0"/>
              </a:spcBef>
              <a:spcAft>
                <a:spcPct val="0"/>
              </a:spcAft>
              <a:defRPr sz="4400">
                <a:solidFill>
                  <a:schemeClr val="tx2"/>
                </a:solidFill>
                <a:latin typeface="Arial Narrow" panose="020B0606020202030204" pitchFamily="34" charset="0"/>
              </a:defRPr>
            </a:lvl8pPr>
            <a:lvl9pPr marL="1828800" algn="ctr" rtl="0" fontAlgn="base">
              <a:spcBef>
                <a:spcPct val="0"/>
              </a:spcBef>
              <a:spcAft>
                <a:spcPct val="0"/>
              </a:spcAft>
              <a:defRPr sz="4400">
                <a:solidFill>
                  <a:schemeClr val="tx2"/>
                </a:solidFill>
                <a:latin typeface="Arial Narrow" panose="020B0606020202030204" pitchFamily="34" charset="0"/>
              </a:defRPr>
            </a:lvl9pPr>
          </a:lstStyle>
          <a:p>
            <a:pPr algn="l"/>
            <a:r>
              <a:rPr lang="en-GB" altLang="en-US" sz="2000" dirty="0" smtClean="0">
                <a:latin typeface="Arial" panose="020B0604020202020204" pitchFamily="34" charset="0"/>
                <a:cs typeface="Arial" panose="020B0604020202020204" pitchFamily="34" charset="0"/>
              </a:rPr>
              <a:t>Diploma for Residential Childcare</a:t>
            </a:r>
          </a:p>
          <a:p>
            <a:pPr algn="l"/>
            <a:r>
              <a:rPr lang="en-GB" altLang="en-US" sz="2000" dirty="0" smtClean="0">
                <a:latin typeface="Arial" panose="020B0604020202020204" pitchFamily="34" charset="0"/>
                <a:cs typeface="Arial" panose="020B0604020202020204" pitchFamily="34" charset="0"/>
              </a:rPr>
              <a:t>Unit 17</a:t>
            </a:r>
          </a:p>
          <a:p>
            <a:pPr algn="l"/>
            <a:r>
              <a:rPr lang="en-GB" altLang="en-US" sz="2000" dirty="0" smtClean="0">
                <a:latin typeface="Arial" panose="020B0604020202020204" pitchFamily="34" charset="0"/>
                <a:cs typeface="Arial" panose="020B0604020202020204" pitchFamily="34" charset="0"/>
              </a:rPr>
              <a:t>Learning Outcome </a:t>
            </a:r>
            <a:r>
              <a:rPr lang="en-GB" altLang="en-US" sz="2000" dirty="0" smtClean="0">
                <a:latin typeface="Arial" panose="020B0604020202020204" pitchFamily="34" charset="0"/>
                <a:cs typeface="Arial" panose="020B0604020202020204" pitchFamily="34" charset="0"/>
              </a:rPr>
              <a:t>6:</a:t>
            </a:r>
          </a:p>
          <a:p>
            <a:pPr algn="l"/>
            <a:r>
              <a:rPr lang="en-GB" sz="2000" dirty="0">
                <a:latin typeface="Arial" panose="020B0604020202020204" pitchFamily="34" charset="0"/>
                <a:cs typeface="Arial" panose="020B0604020202020204" pitchFamily="34" charset="0"/>
              </a:rPr>
              <a:t>P</a:t>
            </a:r>
            <a:r>
              <a:rPr lang="en-GB" sz="2000" dirty="0">
                <a:latin typeface="Arial" panose="020B0604020202020204" pitchFamily="34" charset="0"/>
                <a:cs typeface="Arial" panose="020B0604020202020204" pitchFamily="34" charset="0"/>
              </a:rPr>
              <a:t>lanning frameworks for </a:t>
            </a:r>
            <a:r>
              <a:rPr lang="en-GB" sz="2000" dirty="0">
                <a:latin typeface="Arial" panose="020B0604020202020204" pitchFamily="34" charset="0"/>
                <a:cs typeface="Arial" panose="020B0604020202020204" pitchFamily="34" charset="0"/>
              </a:rPr>
              <a:t>children and young people</a:t>
            </a:r>
            <a:endParaRPr lang="en-GB" altLang="en-US" sz="2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latin typeface="Arial" panose="020B0604020202020204" pitchFamily="34" charset="0"/>
                <a:cs typeface="Arial" panose="020B0604020202020204" pitchFamily="34" charset="0"/>
              </a:rPr>
              <a:t>Other key records</a:t>
            </a:r>
          </a:p>
        </p:txBody>
      </p:sp>
      <p:sp>
        <p:nvSpPr>
          <p:cNvPr id="3" name="Content Placeholder 2"/>
          <p:cNvSpPr>
            <a:spLocks noGrp="1"/>
          </p:cNvSpPr>
          <p:nvPr>
            <p:ph idx="1"/>
          </p:nvPr>
        </p:nvSpPr>
        <p:spPr/>
        <p:txBody>
          <a:bodyPr/>
          <a:lstStyle/>
          <a:p>
            <a:pPr>
              <a:buClr>
                <a:srgbClr val="FF0000"/>
              </a:buClr>
              <a:buFont typeface="Wingdings" panose="05000000000000000000" pitchFamily="2" charset="2"/>
              <a:buChar char="Ø"/>
            </a:pPr>
            <a:r>
              <a:rPr lang="en-GB" sz="2400" dirty="0"/>
              <a:t>Single Assessment Record: The single assessment provides an in-depth assessment of the child's needs. </a:t>
            </a:r>
            <a:endParaRPr lang="en-GB" sz="2400" dirty="0" smtClean="0"/>
          </a:p>
          <a:p>
            <a:pPr>
              <a:buClr>
                <a:srgbClr val="FF0000"/>
              </a:buClr>
              <a:buFont typeface="Wingdings" panose="05000000000000000000" pitchFamily="2" charset="2"/>
              <a:buChar char="Ø"/>
            </a:pPr>
            <a:r>
              <a:rPr lang="en-GB" sz="2400" dirty="0" smtClean="0"/>
              <a:t>The </a:t>
            </a:r>
            <a:r>
              <a:rPr lang="en-GB" sz="2400" dirty="0"/>
              <a:t>Single Assessment Record provides a structured framework for social workers to record information gathered from a variety of sources to provide evidence for their professional judgements, and facilitate analysis, decision making and planning. </a:t>
            </a:r>
            <a:endParaRPr lang="en-GB" sz="2400" dirty="0" smtClean="0"/>
          </a:p>
          <a:p>
            <a:pPr>
              <a:buClr>
                <a:srgbClr val="FF0000"/>
              </a:buClr>
              <a:buFont typeface="Wingdings" panose="05000000000000000000" pitchFamily="2" charset="2"/>
              <a:buChar char="Ø"/>
            </a:pPr>
            <a:r>
              <a:rPr lang="en-GB" sz="2400" dirty="0" smtClean="0"/>
              <a:t>A </a:t>
            </a:r>
            <a:r>
              <a:rPr lang="en-GB" sz="2400" dirty="0"/>
              <a:t>single assessment should be completed within 45 working days. A completed Single Assessment Record is then used to develop the child's plan</a:t>
            </a:r>
            <a:r>
              <a:rPr lang="en-GB" sz="2400" dirty="0" smtClean="0"/>
              <a:t>.</a:t>
            </a:r>
            <a:endParaRPr lang="en-GB" sz="2400" dirty="0"/>
          </a:p>
        </p:txBody>
      </p:sp>
    </p:spTree>
    <p:extLst>
      <p:ext uri="{BB962C8B-B14F-4D97-AF65-F5344CB8AC3E}">
        <p14:creationId xmlns:p14="http://schemas.microsoft.com/office/powerpoint/2010/main" val="3816044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latin typeface="Arial" panose="020B0604020202020204" pitchFamily="34" charset="0"/>
                <a:cs typeface="Arial" panose="020B0604020202020204" pitchFamily="34" charset="0"/>
              </a:rPr>
              <a:t>Other key records</a:t>
            </a:r>
          </a:p>
        </p:txBody>
      </p:sp>
      <p:sp>
        <p:nvSpPr>
          <p:cNvPr id="3" name="Content Placeholder 2"/>
          <p:cNvSpPr>
            <a:spLocks noGrp="1"/>
          </p:cNvSpPr>
          <p:nvPr>
            <p:ph idx="1"/>
          </p:nvPr>
        </p:nvSpPr>
        <p:spPr/>
        <p:txBody>
          <a:bodyPr/>
          <a:lstStyle/>
          <a:p>
            <a:pPr>
              <a:buClr>
                <a:srgbClr val="FF0000"/>
              </a:buClr>
              <a:buFont typeface="Wingdings" panose="05000000000000000000" pitchFamily="2" charset="2"/>
              <a:buChar char="Ø"/>
            </a:pPr>
            <a:r>
              <a:rPr lang="en-GB" sz="2400" dirty="0" smtClean="0"/>
              <a:t>Chronology</a:t>
            </a:r>
            <a:r>
              <a:rPr lang="en-GB" sz="2400" dirty="0"/>
              <a:t>: The Chronology is started as part of the process of Single Assessment. It records all significant events and changes in the life of a child or young person. </a:t>
            </a:r>
            <a:endParaRPr lang="en-GB" sz="2400" dirty="0" smtClean="0"/>
          </a:p>
          <a:p>
            <a:pPr>
              <a:buClr>
                <a:srgbClr val="FF0000"/>
              </a:buClr>
              <a:buFont typeface="Wingdings" panose="05000000000000000000" pitchFamily="2" charset="2"/>
              <a:buChar char="Ø"/>
            </a:pPr>
            <a:r>
              <a:rPr lang="en-GB" sz="2400" dirty="0" smtClean="0"/>
              <a:t>The </a:t>
            </a:r>
            <a:r>
              <a:rPr lang="en-GB" sz="2400" dirty="0"/>
              <a:t>Chronology is an analytical tool designed to help social workers understand the impact, both immediate and cumulative, of events and changes on the child or young person.</a:t>
            </a:r>
          </a:p>
          <a:p>
            <a:pPr>
              <a:buClr>
                <a:srgbClr val="FF0000"/>
              </a:buClr>
              <a:buFont typeface="Wingdings" panose="05000000000000000000" pitchFamily="2" charset="2"/>
              <a:buChar char="Ø"/>
            </a:pPr>
            <a:endParaRPr lang="en-GB" sz="2400" dirty="0"/>
          </a:p>
        </p:txBody>
      </p:sp>
    </p:spTree>
    <p:extLst>
      <p:ext uri="{BB962C8B-B14F-4D97-AF65-F5344CB8AC3E}">
        <p14:creationId xmlns:p14="http://schemas.microsoft.com/office/powerpoint/2010/main" val="1418281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latin typeface="Arial" panose="020B0604020202020204" pitchFamily="34" charset="0"/>
                <a:cs typeface="Arial" panose="020B0604020202020204" pitchFamily="34" charset="0"/>
              </a:rPr>
              <a:t>Aims and Objectives</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GB" sz="2400" dirty="0">
                <a:latin typeface="Arial" panose="020B0604020202020204" pitchFamily="34" charset="0"/>
                <a:cs typeface="Arial" panose="020B0604020202020204" pitchFamily="34" charset="0"/>
              </a:rPr>
              <a:t>The aims and objectives of this presentation are: </a:t>
            </a:r>
          </a:p>
          <a:p>
            <a:pPr marL="0" indent="0">
              <a:buNone/>
            </a:pPr>
            <a:endParaRPr lang="en-GB" sz="2400" dirty="0">
              <a:latin typeface="Arial" panose="020B0604020202020204" pitchFamily="34" charset="0"/>
              <a:cs typeface="Arial" panose="020B0604020202020204" pitchFamily="34" charset="0"/>
            </a:endParaRPr>
          </a:p>
          <a:p>
            <a:pPr marL="0" indent="0">
              <a:buNone/>
            </a:pPr>
            <a:r>
              <a:rPr lang="en-GB" sz="2400" dirty="0">
                <a:latin typeface="Arial" panose="020B0604020202020204" pitchFamily="34" charset="0"/>
                <a:cs typeface="Arial" panose="020B0604020202020204" pitchFamily="34" charset="0"/>
              </a:rPr>
              <a:t>To ensure that you develop a clear and concise understanding of the </a:t>
            </a:r>
            <a:r>
              <a:rPr lang="en-GB" sz="2400" dirty="0" smtClean="0">
                <a:latin typeface="Arial" panose="020B0604020202020204" pitchFamily="34" charset="0"/>
                <a:cs typeface="Arial" panose="020B0604020202020204" pitchFamily="34" charset="0"/>
              </a:rPr>
              <a:t>types of plans required to support </a:t>
            </a:r>
            <a:r>
              <a:rPr lang="en-GB" sz="2400" dirty="0" smtClean="0">
                <a:latin typeface="Arial" panose="020B0604020202020204" pitchFamily="34" charset="0"/>
                <a:cs typeface="Arial" panose="020B0604020202020204" pitchFamily="34" charset="0"/>
              </a:rPr>
              <a:t>children </a:t>
            </a:r>
            <a:r>
              <a:rPr lang="en-GB" sz="2400" dirty="0">
                <a:latin typeface="Arial" panose="020B0604020202020204" pitchFamily="34" charset="0"/>
                <a:cs typeface="Arial" panose="020B0604020202020204" pitchFamily="34" charset="0"/>
              </a:rPr>
              <a:t>in </a:t>
            </a:r>
            <a:r>
              <a:rPr lang="en-GB" sz="2400" dirty="0" smtClean="0">
                <a:latin typeface="Arial" panose="020B0604020202020204" pitchFamily="34" charset="0"/>
                <a:cs typeface="Arial" panose="020B0604020202020204" pitchFamily="34" charset="0"/>
              </a:rPr>
              <a:t>care.</a:t>
            </a:r>
          </a:p>
          <a:p>
            <a:pPr marL="0" indent="0">
              <a:buNone/>
            </a:pPr>
            <a:endParaRPr lang="en-GB" sz="2400" dirty="0">
              <a:latin typeface="Arial" panose="020B0604020202020204" pitchFamily="34" charset="0"/>
              <a:cs typeface="Arial" panose="020B0604020202020204" pitchFamily="34" charset="0"/>
            </a:endParaRPr>
          </a:p>
          <a:p>
            <a:pPr marL="0" indent="0">
              <a:buNone/>
            </a:pPr>
            <a:r>
              <a:rPr lang="en-GB" sz="2400" dirty="0" smtClean="0">
                <a:latin typeface="Arial" panose="020B0604020202020204" pitchFamily="34" charset="0"/>
                <a:cs typeface="Arial" panose="020B0604020202020204" pitchFamily="34" charset="0"/>
              </a:rPr>
              <a:t>The objective is to develop </a:t>
            </a:r>
            <a:r>
              <a:rPr lang="en-GB" sz="2400" dirty="0">
                <a:latin typeface="Arial" panose="020B0604020202020204" pitchFamily="34" charset="0"/>
                <a:cs typeface="Arial" panose="020B0604020202020204" pitchFamily="34" charset="0"/>
              </a:rPr>
              <a:t>a skill set that will allow </a:t>
            </a:r>
            <a:r>
              <a:rPr lang="en-GB" sz="2400" dirty="0" smtClean="0">
                <a:latin typeface="Arial" panose="020B0604020202020204" pitchFamily="34" charset="0"/>
                <a:cs typeface="Arial" panose="020B0604020202020204" pitchFamily="34" charset="0"/>
              </a:rPr>
              <a:t>you to present evidence for formal assessment of the criteria within this defined outcome</a:t>
            </a:r>
            <a:endParaRPr lang="en-GB" dirty="0"/>
          </a:p>
        </p:txBody>
      </p:sp>
    </p:spTree>
    <p:extLst>
      <p:ext uri="{BB962C8B-B14F-4D97-AF65-F5344CB8AC3E}">
        <p14:creationId xmlns:p14="http://schemas.microsoft.com/office/powerpoint/2010/main" val="1817617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latin typeface="Arial" panose="020B0604020202020204" pitchFamily="34" charset="0"/>
                <a:cs typeface="Arial" panose="020B0604020202020204" pitchFamily="34" charset="0"/>
              </a:rPr>
              <a:t>Care and Placement Plans</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GB" sz="2400" dirty="0" smtClean="0">
                <a:latin typeface="Arial" panose="020B0604020202020204" pitchFamily="34" charset="0"/>
                <a:cs typeface="Arial" panose="020B0604020202020204" pitchFamily="34" charset="0"/>
              </a:rPr>
              <a:t>Every Looked After child must have a Care Plan updated by their social worker </a:t>
            </a:r>
            <a:endParaRPr lang="en-GB" sz="2400" dirty="0" smtClean="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The </a:t>
            </a:r>
            <a:r>
              <a:rPr lang="en-GB" sz="2400" dirty="0" smtClean="0">
                <a:latin typeface="Arial" panose="020B0604020202020204" pitchFamily="34" charset="0"/>
                <a:cs typeface="Arial" panose="020B0604020202020204" pitchFamily="34" charset="0"/>
              </a:rPr>
              <a:t>care plan must be prepared prior to the child’s first placement, or, if not practicable to do so, within 10 working days of the child’s first placement</a:t>
            </a:r>
          </a:p>
          <a:p>
            <a:pPr marL="0" indent="0">
              <a:buClr>
                <a:srgbClr val="FF0000"/>
              </a:buClr>
              <a:buNone/>
            </a:pPr>
            <a:endParaRPr lang="en-GB" sz="2400" dirty="0" smtClean="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r>
              <a:rPr lang="en-GB" sz="2400" dirty="0">
                <a:latin typeface="Arial" panose="020B0604020202020204" pitchFamily="34" charset="0"/>
                <a:cs typeface="Arial" panose="020B0604020202020204" pitchFamily="34" charset="0"/>
              </a:rPr>
              <a:t>The overall purpose of the plan is to safeguard and promote the interests of the child, prevent drift and provide focus for work with the child and the family.</a:t>
            </a:r>
          </a:p>
        </p:txBody>
      </p:sp>
    </p:spTree>
    <p:extLst>
      <p:ext uri="{BB962C8B-B14F-4D97-AF65-F5344CB8AC3E}">
        <p14:creationId xmlns:p14="http://schemas.microsoft.com/office/powerpoint/2010/main" val="449029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latin typeface="Arial" panose="020B0604020202020204" pitchFamily="34" charset="0"/>
                <a:cs typeface="Arial" panose="020B0604020202020204" pitchFamily="34" charset="0"/>
              </a:rPr>
              <a:t>Care and Placement Plans</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buClr>
                <a:srgbClr val="FF0000"/>
              </a:buClr>
              <a:buFont typeface="Wingdings" panose="05000000000000000000" pitchFamily="2" charset="2"/>
              <a:buChar char="Ø"/>
            </a:pPr>
            <a:r>
              <a:rPr lang="en-GB" sz="2400" dirty="0" smtClean="0"/>
              <a:t>The </a:t>
            </a:r>
            <a:r>
              <a:rPr lang="en-GB" sz="2400" dirty="0"/>
              <a:t>Care Plan contains information on the arrangements for the current and longer term care of the child (including, by the time of the second Looked After Review, how permanence will be achieved). </a:t>
            </a:r>
            <a:endParaRPr lang="en-GB" sz="2400" dirty="0" smtClean="0"/>
          </a:p>
          <a:p>
            <a:pPr>
              <a:buClr>
                <a:srgbClr val="FF0000"/>
              </a:buClr>
              <a:buFont typeface="Wingdings" panose="05000000000000000000" pitchFamily="2" charset="2"/>
              <a:buChar char="Ø"/>
            </a:pPr>
            <a:r>
              <a:rPr lang="en-GB" sz="2400" dirty="0" smtClean="0"/>
              <a:t>It </a:t>
            </a:r>
            <a:r>
              <a:rPr lang="en-GB" sz="2400" dirty="0"/>
              <a:t>also summarises the child’s current developmental needs and identifies the services required to meet those needs. The Care Plan must include the name and contact details of the child’s Independent Reviewing Officer. It should also include information on the level of family involvement and contact</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7297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latin typeface="Arial" panose="020B0604020202020204" pitchFamily="34" charset="0"/>
                <a:cs typeface="Arial" panose="020B0604020202020204" pitchFamily="34" charset="0"/>
              </a:rPr>
              <a:t>Placement Plans</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763713"/>
            <a:ext cx="7772400" cy="4332287"/>
          </a:xfrm>
        </p:spPr>
        <p:txBody>
          <a:bodyPr/>
          <a:lstStyle/>
          <a:p>
            <a:pPr>
              <a:buClr>
                <a:srgbClr val="FF0000"/>
              </a:buClr>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Every </a:t>
            </a:r>
            <a:r>
              <a:rPr lang="en-GB" sz="2000" dirty="0">
                <a:latin typeface="Arial" panose="020B0604020202020204" pitchFamily="34" charset="0"/>
                <a:cs typeface="Arial" panose="020B0604020202020204" pitchFamily="34" charset="0"/>
              </a:rPr>
              <a:t>Looked After child will have a Placement Plan which sets out in detail how the placement is intended to contribute to meeting the child’s needs as set out in the Care Plan. </a:t>
            </a:r>
            <a:endParaRPr lang="en-GB" sz="2000" dirty="0" smtClean="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Before </a:t>
            </a:r>
            <a:r>
              <a:rPr lang="en-GB" sz="2000" dirty="0">
                <a:latin typeface="Arial" panose="020B0604020202020204" pitchFamily="34" charset="0"/>
                <a:cs typeface="Arial" panose="020B0604020202020204" pitchFamily="34" charset="0"/>
              </a:rPr>
              <a:t>making a placement in residential care, it is essential that the placing authority fully understands the services the home offers, and how the provider intends to care for the child. This understanding of the provider’s approach should inform the child’s Placement Plan, which should be drawn up in conjunction with the provider. </a:t>
            </a:r>
            <a:endParaRPr lang="en-GB" sz="2000" dirty="0" smtClean="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The </a:t>
            </a:r>
            <a:r>
              <a:rPr lang="en-GB" sz="2000" dirty="0">
                <a:latin typeface="Arial" panose="020B0604020202020204" pitchFamily="34" charset="0"/>
                <a:cs typeface="Arial" panose="020B0604020202020204" pitchFamily="34" charset="0"/>
              </a:rPr>
              <a:t>Placement Plan is concerned both with what may need to happen in the placement to achieve the Permanence Plan, and with the way in which a child’s needs will be met on a day to day basis.</a:t>
            </a:r>
          </a:p>
          <a:p>
            <a:pPr>
              <a:buClr>
                <a:srgbClr val="FF0000"/>
              </a:buClr>
              <a:buFont typeface="Wingdings" panose="05000000000000000000" pitchFamily="2" charset="2"/>
              <a:buChar char="Ø"/>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6918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08720"/>
            <a:ext cx="7772400" cy="711200"/>
          </a:xfrm>
        </p:spPr>
        <p:txBody>
          <a:bodyPr/>
          <a:lstStyle/>
          <a:p>
            <a:r>
              <a:rPr lang="en-GB" sz="3200" dirty="0">
                <a:latin typeface="Arial" panose="020B0604020202020204" pitchFamily="34" charset="0"/>
                <a:cs typeface="Arial" panose="020B0604020202020204" pitchFamily="34" charset="0"/>
              </a:rPr>
              <a:t>Placement Plans</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11560" y="1637088"/>
            <a:ext cx="7772400" cy="4114800"/>
          </a:xfrm>
        </p:spPr>
        <p:txBody>
          <a:bodyPr/>
          <a:lstStyle/>
          <a:p>
            <a:pPr>
              <a:buClr>
                <a:srgbClr val="FF0000"/>
              </a:buClr>
              <a:buFont typeface="Wingdings" panose="05000000000000000000" pitchFamily="2" charset="2"/>
              <a:buChar char="Ø"/>
            </a:pPr>
            <a:r>
              <a:rPr lang="en-GB" sz="2000" dirty="0">
                <a:latin typeface="Arial" panose="020B0604020202020204" pitchFamily="34" charset="0"/>
                <a:cs typeface="Arial" panose="020B0604020202020204" pitchFamily="34" charset="0"/>
              </a:rPr>
              <a:t>It </a:t>
            </a:r>
            <a:r>
              <a:rPr lang="en-GB" sz="2000" dirty="0">
                <a:latin typeface="Arial" panose="020B0604020202020204" pitchFamily="34" charset="0"/>
                <a:cs typeface="Arial" panose="020B0604020202020204" pitchFamily="34" charset="0"/>
              </a:rPr>
              <a:t>is essential that the Placement Plan is developed in partnership with the child (where appropriate), the child’s carer and the parent as well as the social worker to ensure that the contribution required of all parties for the success of the placement is clearly recorded. </a:t>
            </a:r>
            <a:endParaRPr lang="en-GB" sz="2000" dirty="0" smtClean="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endParaRPr lang="en-GB" sz="2000" dirty="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r>
              <a:rPr lang="en-GB" sz="2000" dirty="0">
                <a:latin typeface="Arial" panose="020B0604020202020204" pitchFamily="34" charset="0"/>
                <a:cs typeface="Arial" panose="020B0604020202020204" pitchFamily="34" charset="0"/>
              </a:rPr>
              <a:t>The </a:t>
            </a:r>
            <a:r>
              <a:rPr lang="en-GB" sz="2000" dirty="0">
                <a:latin typeface="Arial" panose="020B0604020202020204" pitchFamily="34" charset="0"/>
                <a:cs typeface="Arial" panose="020B0604020202020204" pitchFamily="34" charset="0"/>
              </a:rPr>
              <a:t>Placement Plan may incorporate a detailed Behaviour Management Plan for some </a:t>
            </a:r>
            <a:r>
              <a:rPr lang="en-GB" sz="2000" dirty="0">
                <a:latin typeface="Arial" panose="020B0604020202020204" pitchFamily="34" charset="0"/>
                <a:cs typeface="Arial" panose="020B0604020202020204" pitchFamily="34" charset="0"/>
              </a:rPr>
              <a:t>children</a:t>
            </a:r>
            <a:r>
              <a:rPr lang="en-GB" sz="2000" dirty="0" smtClean="0">
                <a:latin typeface="Arial" panose="020B0604020202020204" pitchFamily="34" charset="0"/>
                <a:cs typeface="Arial" panose="020B0604020202020204" pitchFamily="34" charset="0"/>
              </a:rPr>
              <a:t>.</a:t>
            </a:r>
          </a:p>
          <a:p>
            <a:pPr marL="0" indent="0">
              <a:buClr>
                <a:srgbClr val="FF0000"/>
              </a:buClr>
              <a:buNone/>
            </a:pPr>
            <a:endParaRPr lang="en-GB" sz="2000" dirty="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r>
              <a:rPr lang="en-GB" sz="2000" dirty="0">
                <a:latin typeface="Arial" panose="020B0604020202020204" pitchFamily="34" charset="0"/>
                <a:cs typeface="Arial" panose="020B0604020202020204" pitchFamily="34" charset="0"/>
              </a:rPr>
              <a:t>Prior </a:t>
            </a:r>
            <a:r>
              <a:rPr lang="en-GB" sz="2000" dirty="0">
                <a:latin typeface="Arial" panose="020B0604020202020204" pitchFamily="34" charset="0"/>
                <a:cs typeface="Arial" panose="020B0604020202020204" pitchFamily="34" charset="0"/>
              </a:rPr>
              <a:t>to the placement, local authorities should always provide all information about the child that is necessary to enable the home to provide appropriate care to that child and to meet the requirements of any relevant children’s homes legislation.</a:t>
            </a:r>
          </a:p>
        </p:txBody>
      </p:sp>
    </p:spTree>
    <p:extLst>
      <p:ext uri="{BB962C8B-B14F-4D97-AF65-F5344CB8AC3E}">
        <p14:creationId xmlns:p14="http://schemas.microsoft.com/office/powerpoint/2010/main" val="754580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latin typeface="Arial" panose="020B0604020202020204" pitchFamily="34" charset="0"/>
                <a:cs typeface="Arial" panose="020B0604020202020204" pitchFamily="34" charset="0"/>
              </a:rPr>
              <a:t>Other Key Plans/Records</a:t>
            </a:r>
          </a:p>
        </p:txBody>
      </p:sp>
      <p:sp>
        <p:nvSpPr>
          <p:cNvPr id="3" name="Content Placeholder 2"/>
          <p:cNvSpPr>
            <a:spLocks noGrp="1"/>
          </p:cNvSpPr>
          <p:nvPr>
            <p:ph idx="1"/>
          </p:nvPr>
        </p:nvSpPr>
        <p:spPr>
          <a:xfrm>
            <a:off x="609600" y="1916832"/>
            <a:ext cx="7772400" cy="4179168"/>
          </a:xfrm>
        </p:spPr>
        <p:txBody>
          <a:bodyPr/>
          <a:lstStyle/>
          <a:p>
            <a:pPr>
              <a:buClr>
                <a:srgbClr val="FF0000"/>
              </a:buClr>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Personal </a:t>
            </a:r>
            <a:r>
              <a:rPr lang="en-GB" sz="2000" dirty="0">
                <a:latin typeface="Arial" panose="020B0604020202020204" pitchFamily="34" charset="0"/>
                <a:cs typeface="Arial" panose="020B0604020202020204" pitchFamily="34" charset="0"/>
              </a:rPr>
              <a:t>Education Plans must be drawn up, by the child’s social worker, before the child is placed (or within 10 working days in the case of an emergency placement) and be available for the first Looked After Review. </a:t>
            </a:r>
            <a:r>
              <a:rPr lang="en-GB" sz="2000" dirty="0">
                <a:latin typeface="Arial" panose="020B0604020202020204" pitchFamily="34" charset="0"/>
                <a:cs typeface="Arial" panose="020B0604020202020204" pitchFamily="34" charset="0"/>
              </a:rPr>
              <a:t>The Personal Education Plan (PEP) will identify the educational needs of the child and how they should be provided for.</a:t>
            </a:r>
          </a:p>
          <a:p>
            <a:pPr>
              <a:buClr>
                <a:srgbClr val="FF0000"/>
              </a:buClr>
              <a:buFont typeface="Wingdings" panose="05000000000000000000" pitchFamily="2" charset="2"/>
              <a:buChar char="Ø"/>
            </a:pPr>
            <a:r>
              <a:rPr lang="en-GB" sz="2000" dirty="0">
                <a:latin typeface="Arial" panose="020B0604020202020204" pitchFamily="34" charset="0"/>
                <a:cs typeface="Arial" panose="020B0604020202020204" pitchFamily="34" charset="0"/>
              </a:rPr>
              <a:t>Schools should drawn up an Individual Education Plan (IEP) for all Looked After Children. The Individual Education Plan sets out the day to day arrangements for educating the child e.g. short term targets, strategies to be used, outcomes. Children with Special Educational Needs will also have an Education, Health and Care Plan.</a:t>
            </a:r>
          </a:p>
        </p:txBody>
      </p:sp>
    </p:spTree>
    <p:extLst>
      <p:ext uri="{BB962C8B-B14F-4D97-AF65-F5344CB8AC3E}">
        <p14:creationId xmlns:p14="http://schemas.microsoft.com/office/powerpoint/2010/main" val="2082175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latin typeface="Arial" panose="020B0604020202020204" pitchFamily="34" charset="0"/>
                <a:cs typeface="Arial" panose="020B0604020202020204" pitchFamily="34" charset="0"/>
              </a:rPr>
              <a:t>Health Care</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916832"/>
            <a:ext cx="7772400" cy="4179168"/>
          </a:xfrm>
        </p:spPr>
        <p:txBody>
          <a:bodyPr/>
          <a:lstStyle/>
          <a:p>
            <a:pPr>
              <a:buClr>
                <a:srgbClr val="FF0000"/>
              </a:buClr>
              <a:buFont typeface="Wingdings" panose="05000000000000000000" pitchFamily="2" charset="2"/>
              <a:buChar char="Ø"/>
            </a:pPr>
            <a:r>
              <a:rPr lang="en-GB" sz="2400" dirty="0" smtClean="0"/>
              <a:t>All </a:t>
            </a:r>
            <a:r>
              <a:rPr lang="en-GB" sz="2400" dirty="0"/>
              <a:t>children who are Looked After should have a Health Care Plan incorporating a statement of the child's health care needs and how those needs will be addressed. </a:t>
            </a:r>
            <a:endParaRPr lang="en-GB" sz="2400" dirty="0" smtClean="0"/>
          </a:p>
          <a:p>
            <a:pPr marL="0" indent="0">
              <a:buClr>
                <a:srgbClr val="FF0000"/>
              </a:buClr>
              <a:buNone/>
            </a:pPr>
            <a:endParaRPr lang="en-GB" sz="2400" dirty="0" smtClean="0"/>
          </a:p>
          <a:p>
            <a:pPr>
              <a:buClr>
                <a:srgbClr val="FF0000"/>
              </a:buClr>
              <a:buFont typeface="Wingdings" panose="05000000000000000000" pitchFamily="2" charset="2"/>
              <a:buChar char="Ø"/>
            </a:pPr>
            <a:r>
              <a:rPr lang="en-GB" sz="2400" dirty="0" smtClean="0"/>
              <a:t>For </a:t>
            </a:r>
            <a:r>
              <a:rPr lang="en-GB" sz="2400" dirty="0"/>
              <a:t>more information see Health Care Assessments and Plans </a:t>
            </a:r>
            <a:r>
              <a:rPr lang="en-GB" sz="2400" dirty="0" smtClean="0"/>
              <a:t>Procedure.</a:t>
            </a:r>
          </a:p>
          <a:p>
            <a:pPr marL="0" indent="0">
              <a:buClr>
                <a:srgbClr val="FF0000"/>
              </a:buClr>
              <a:buNone/>
            </a:pPr>
            <a:endParaRPr lang="en-GB" sz="2400" dirty="0" smtClean="0"/>
          </a:p>
          <a:p>
            <a:pPr>
              <a:buClr>
                <a:srgbClr val="FF0000"/>
              </a:buClr>
              <a:buFont typeface="Wingdings" panose="05000000000000000000" pitchFamily="2" charset="2"/>
              <a:buChar char="Ø"/>
            </a:pPr>
            <a:r>
              <a:rPr lang="en-GB" sz="2400" dirty="0" smtClean="0"/>
              <a:t>Children </a:t>
            </a:r>
            <a:r>
              <a:rPr lang="en-GB" sz="2400" dirty="0"/>
              <a:t>with disabilities may also have an Education, Health and Care Plan.</a:t>
            </a:r>
          </a:p>
        </p:txBody>
      </p:sp>
    </p:spTree>
    <p:extLst>
      <p:ext uri="{BB962C8B-B14F-4D97-AF65-F5344CB8AC3E}">
        <p14:creationId xmlns:p14="http://schemas.microsoft.com/office/powerpoint/2010/main" val="2446886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latin typeface="Arial" panose="020B0604020202020204" pitchFamily="34" charset="0"/>
                <a:cs typeface="Arial" panose="020B0604020202020204" pitchFamily="34" charset="0"/>
              </a:rPr>
              <a:t>Leaving Care Care</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916832"/>
            <a:ext cx="7772400" cy="4179168"/>
          </a:xfrm>
        </p:spPr>
        <p:txBody>
          <a:bodyPr/>
          <a:lstStyle/>
          <a:p>
            <a:pPr>
              <a:buClr>
                <a:srgbClr val="FF0000"/>
              </a:buClr>
              <a:buFont typeface="Wingdings" panose="05000000000000000000" pitchFamily="2" charset="2"/>
              <a:buChar char="Ø"/>
            </a:pPr>
            <a:r>
              <a:rPr lang="en-GB" sz="2400" dirty="0" smtClean="0"/>
              <a:t>The </a:t>
            </a:r>
            <a:r>
              <a:rPr lang="en-GB" sz="2400" dirty="0"/>
              <a:t>Pathway Plan sets out the ambitions and route to the future for young people leaving care and sets out how their needs will be met in their path to independence. </a:t>
            </a:r>
            <a:endParaRPr lang="en-GB" sz="2400" dirty="0" smtClean="0"/>
          </a:p>
          <a:p>
            <a:pPr marL="0" indent="0">
              <a:buClr>
                <a:srgbClr val="FF0000"/>
              </a:buClr>
              <a:buNone/>
            </a:pPr>
            <a:endParaRPr lang="en-GB" sz="2400" dirty="0" smtClean="0"/>
          </a:p>
          <a:p>
            <a:pPr>
              <a:buClr>
                <a:srgbClr val="FF0000"/>
              </a:buClr>
              <a:buFont typeface="Wingdings" panose="05000000000000000000" pitchFamily="2" charset="2"/>
              <a:buChar char="Ø"/>
            </a:pPr>
            <a:r>
              <a:rPr lang="en-GB" sz="2400" dirty="0" smtClean="0"/>
              <a:t>The </a:t>
            </a:r>
            <a:r>
              <a:rPr lang="en-GB" sz="2400" dirty="0"/>
              <a:t>plan will continue to be implemented and reviewed after they leave care at least until they are 21; and up to 24 if in full time further or higher education.</a:t>
            </a:r>
          </a:p>
        </p:txBody>
      </p:sp>
    </p:spTree>
    <p:extLst>
      <p:ext uri="{BB962C8B-B14F-4D97-AF65-F5344CB8AC3E}">
        <p14:creationId xmlns:p14="http://schemas.microsoft.com/office/powerpoint/2010/main" val="1020002755"/>
      </p:ext>
    </p:extLst>
  </p:cSld>
  <p:clrMapOvr>
    <a:masterClrMapping/>
  </p:clrMapOvr>
</p:sld>
</file>

<file path=ppt/theme/theme1.xml><?xml version="1.0" encoding="utf-8"?>
<a:theme xmlns:a="http://schemas.openxmlformats.org/drawingml/2006/main" name="Cactus">
  <a:themeElements>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fontScheme name="Cactu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actus 1">
        <a:dk1>
          <a:srgbClr val="FF9900"/>
        </a:dk1>
        <a:lt1>
          <a:srgbClr val="FFFFCC"/>
        </a:lt1>
        <a:dk2>
          <a:srgbClr val="000000"/>
        </a:dk2>
        <a:lt2>
          <a:srgbClr val="FFCC00"/>
        </a:lt2>
        <a:accent1>
          <a:srgbClr val="6B6253"/>
        </a:accent1>
        <a:accent2>
          <a:srgbClr val="72543E"/>
        </a:accent2>
        <a:accent3>
          <a:srgbClr val="AAAAAA"/>
        </a:accent3>
        <a:accent4>
          <a:srgbClr val="DADAAE"/>
        </a:accent4>
        <a:accent5>
          <a:srgbClr val="BAB7B3"/>
        </a:accent5>
        <a:accent6>
          <a:srgbClr val="674B37"/>
        </a:accent6>
        <a:hlink>
          <a:srgbClr val="DA9880"/>
        </a:hlink>
        <a:folHlink>
          <a:srgbClr val="B2B2B2"/>
        </a:folHlink>
      </a:clrScheme>
      <a:clrMap bg1="dk2" tx1="lt1" bg2="dk1" tx2="lt2" accent1="accent1" accent2="accent2" accent3="accent3" accent4="accent4" accent5="accent5" accent6="accent6" hlink="hlink" folHlink="folHlink"/>
    </a:extraClrScheme>
    <a:extraClrScheme>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clrMap bg1="lt1" tx1="dk1" bg2="lt2" tx2="dk2" accent1="accent1" accent2="accent2" accent3="accent3" accent4="accent4" accent5="accent5" accent6="accent6" hlink="hlink" folHlink="folHlink"/>
    </a:extraClrScheme>
    <a:extraClrScheme>
      <a:clrScheme name="Cactus 3">
        <a:dk1>
          <a:srgbClr val="000000"/>
        </a:dk1>
        <a:lt1>
          <a:srgbClr val="FFFFFF"/>
        </a:lt1>
        <a:dk2>
          <a:srgbClr val="000000"/>
        </a:dk2>
        <a:lt2>
          <a:srgbClr val="292929"/>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B2B2B2"/>
        </a:folHlink>
      </a:clrScheme>
      <a:clrMap bg1="lt1" tx1="dk1" bg2="lt2" tx2="dk2" accent1="accent1" accent2="accent2" accent3="accent3" accent4="accent4" accent5="accent5" accent6="accent6" hlink="hlink" folHlink="folHlink"/>
    </a:extraClrScheme>
    <a:extraClrScheme>
      <a:clrScheme name="Cactus 4">
        <a:dk1>
          <a:srgbClr val="000000"/>
        </a:dk1>
        <a:lt1>
          <a:srgbClr val="FFFFFF"/>
        </a:lt1>
        <a:dk2>
          <a:srgbClr val="000000"/>
        </a:dk2>
        <a:lt2>
          <a:srgbClr val="006600"/>
        </a:lt2>
        <a:accent1>
          <a:srgbClr val="D8EBB3"/>
        </a:accent1>
        <a:accent2>
          <a:srgbClr val="CCCC00"/>
        </a:accent2>
        <a:accent3>
          <a:srgbClr val="FFFFFF"/>
        </a:accent3>
        <a:accent4>
          <a:srgbClr val="000000"/>
        </a:accent4>
        <a:accent5>
          <a:srgbClr val="E9F3D6"/>
        </a:accent5>
        <a:accent6>
          <a:srgbClr val="B9B900"/>
        </a:accent6>
        <a:hlink>
          <a:srgbClr val="FFBE7D"/>
        </a:hlink>
        <a:folHlink>
          <a:srgbClr val="B2B2B2"/>
        </a:folHlink>
      </a:clrScheme>
      <a:clrMap bg1="lt1" tx1="dk1" bg2="lt2" tx2="dk2" accent1="accent1" accent2="accent2" accent3="accent3" accent4="accent4" accent5="accent5" accent6="accent6" hlink="hlink" folHlink="folHlink"/>
    </a:extraClrScheme>
    <a:extraClrScheme>
      <a:clrScheme name="Cactus 5">
        <a:dk1>
          <a:srgbClr val="000000"/>
        </a:dk1>
        <a:lt1>
          <a:srgbClr val="E5D3B3"/>
        </a:lt1>
        <a:dk2>
          <a:srgbClr val="800000"/>
        </a:dk2>
        <a:lt2>
          <a:srgbClr val="009900"/>
        </a:lt2>
        <a:accent1>
          <a:srgbClr val="D5B095"/>
        </a:accent1>
        <a:accent2>
          <a:srgbClr val="E28666"/>
        </a:accent2>
        <a:accent3>
          <a:srgbClr val="F0E6D6"/>
        </a:accent3>
        <a:accent4>
          <a:srgbClr val="000000"/>
        </a:accent4>
        <a:accent5>
          <a:srgbClr val="E7D4C8"/>
        </a:accent5>
        <a:accent6>
          <a:srgbClr val="CD795C"/>
        </a:accent6>
        <a:hlink>
          <a:srgbClr val="B75735"/>
        </a:hlink>
        <a:folHlink>
          <a:srgbClr val="B2B2B2"/>
        </a:folHlink>
      </a:clrScheme>
      <a:clrMap bg1="lt1" tx1="dk1" bg2="lt2" tx2="dk2" accent1="accent1" accent2="accent2" accent3="accent3" accent4="accent4" accent5="accent5" accent6="accent6" hlink="hlink" folHlink="folHlink"/>
    </a:extraClrScheme>
    <a:extraClrScheme>
      <a:clrScheme name="Cactus 6">
        <a:dk1>
          <a:srgbClr val="99CC00"/>
        </a:dk1>
        <a:lt1>
          <a:srgbClr val="FFFFFF"/>
        </a:lt1>
        <a:dk2>
          <a:srgbClr val="51399D"/>
        </a:dk2>
        <a:lt2>
          <a:srgbClr val="FFFFCC"/>
        </a:lt2>
        <a:accent1>
          <a:srgbClr val="877CAA"/>
        </a:accent1>
        <a:accent2>
          <a:srgbClr val="000058"/>
        </a:accent2>
        <a:accent3>
          <a:srgbClr val="B3AECC"/>
        </a:accent3>
        <a:accent4>
          <a:srgbClr val="DADADA"/>
        </a:accent4>
        <a:accent5>
          <a:srgbClr val="C3BFD2"/>
        </a:accent5>
        <a:accent6>
          <a:srgbClr val="00004F"/>
        </a:accent6>
        <a:hlink>
          <a:srgbClr val="FFCC00"/>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Designs\Cactus.pot</Template>
  <TotalTime>247</TotalTime>
  <Words>777</Words>
  <Application>Microsoft Office PowerPoint</Application>
  <PresentationFormat>On-screen Show (4:3)</PresentationFormat>
  <Paragraphs>50</Paragraphs>
  <Slides>11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Arial Narrow</vt:lpstr>
      <vt:lpstr>Times New Roman</vt:lpstr>
      <vt:lpstr>Wingdings</vt:lpstr>
      <vt:lpstr>Cactus</vt:lpstr>
      <vt:lpstr>Custom Design</vt:lpstr>
      <vt:lpstr>The Care System and Its Impact on Children and Young People</vt:lpstr>
      <vt:lpstr>Aims and Objectives</vt:lpstr>
      <vt:lpstr>Care and Placement Plans</vt:lpstr>
      <vt:lpstr>Care and Placement Plans</vt:lpstr>
      <vt:lpstr>Placement Plans</vt:lpstr>
      <vt:lpstr>Placement Plans</vt:lpstr>
      <vt:lpstr>Other Key Plans/Records</vt:lpstr>
      <vt:lpstr>Health Care</vt:lpstr>
      <vt:lpstr>Leaving Care Care</vt:lpstr>
      <vt:lpstr>Other key records</vt:lpstr>
      <vt:lpstr>Other key records</vt:lpstr>
    </vt:vector>
  </TitlesOfParts>
  <Company>Bowling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rod.hardy</dc:creator>
  <cp:lastModifiedBy>rodney hardy</cp:lastModifiedBy>
  <cp:revision>42</cp:revision>
  <cp:lastPrinted>1601-01-01T00:00:00Z</cp:lastPrinted>
  <dcterms:created xsi:type="dcterms:W3CDTF">2008-09-12T08:51:50Z</dcterms:created>
  <dcterms:modified xsi:type="dcterms:W3CDTF">2017-05-25T10:20:33Z</dcterms:modified>
</cp:coreProperties>
</file>