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Lst>
  <p:notesMasterIdLst>
    <p:notesMasterId r:id="rId12"/>
  </p:notesMasterIdLst>
  <p:handoutMasterIdLst>
    <p:handoutMasterId r:id="rId13"/>
  </p:handoutMasterIdLst>
  <p:sldIdLst>
    <p:sldId id="259" r:id="rId3"/>
    <p:sldId id="266" r:id="rId4"/>
    <p:sldId id="260" r:id="rId5"/>
    <p:sldId id="261" r:id="rId6"/>
    <p:sldId id="267" r:id="rId7"/>
    <p:sldId id="268" r:id="rId8"/>
    <p:sldId id="269" r:id="rId9"/>
    <p:sldId id="270" r:id="rId10"/>
    <p:sldId id="271" r:id="rId11"/>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a:srgbClr val="3399FF"/>
    <a:srgbClr val="FFFF00"/>
    <a:srgbClr val="66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6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360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anose="020B0606020202030204" pitchFamily="34" charset="0"/>
              </a:defRPr>
            </a:lvl1pPr>
          </a:lstStyle>
          <a:p>
            <a:endParaRPr lang="en-GB" altLang="en-US"/>
          </a:p>
        </p:txBody>
      </p:sp>
      <p:sp>
        <p:nvSpPr>
          <p:cNvPr id="15360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360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anose="020B0606020202030204" pitchFamily="34" charset="0"/>
              </a:defRPr>
            </a:lvl1pPr>
          </a:lstStyle>
          <a:p>
            <a:fld id="{930F6A67-C3D1-47C3-B8DB-54DCB0A9EBD9}" type="slidenum">
              <a:rPr lang="en-GB" altLang="en-US"/>
              <a:pPr/>
              <a:t>‹#›</a:t>
            </a:fld>
            <a:endParaRPr lang="en-GB" altLang="en-US"/>
          </a:p>
        </p:txBody>
      </p:sp>
    </p:spTree>
    <p:extLst>
      <p:ext uri="{BB962C8B-B14F-4D97-AF65-F5344CB8AC3E}">
        <p14:creationId xmlns:p14="http://schemas.microsoft.com/office/powerpoint/2010/main" val="1019374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25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anose="020B0606020202030204" pitchFamily="34" charset="0"/>
              </a:defRPr>
            </a:lvl1pPr>
          </a:lstStyle>
          <a:p>
            <a:endParaRPr lang="en-GB" altLang="en-US"/>
          </a:p>
        </p:txBody>
      </p:sp>
      <p:sp>
        <p:nvSpPr>
          <p:cNvPr id="152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25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525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25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anose="020B0606020202030204" pitchFamily="34" charset="0"/>
              </a:defRPr>
            </a:lvl1pPr>
          </a:lstStyle>
          <a:p>
            <a:fld id="{920E2A82-725C-4F88-9C41-B4DAF8D8D6BA}" type="slidenum">
              <a:rPr lang="en-GB" altLang="en-US"/>
              <a:pPr/>
              <a:t>‹#›</a:t>
            </a:fld>
            <a:endParaRPr lang="en-GB" altLang="en-US"/>
          </a:p>
        </p:txBody>
      </p:sp>
    </p:spTree>
    <p:extLst>
      <p:ext uri="{BB962C8B-B14F-4D97-AF65-F5344CB8AC3E}">
        <p14:creationId xmlns:p14="http://schemas.microsoft.com/office/powerpoint/2010/main" val="1718247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1pPr>
    <a:lvl2pPr marL="4572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2pPr>
    <a:lvl3pPr marL="9144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3pPr>
    <a:lvl4pPr marL="13716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4pPr>
    <a:lvl5pPr marL="18288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4D186-0B90-4273-82E8-58D2C4BE07DB}" type="slidenum">
              <a:rPr lang="en-GB" altLang="en-US"/>
              <a:pPr/>
              <a:t>1</a:t>
            </a:fld>
            <a:endParaRPr lang="en-GB" alt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84202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3B59210-5540-4F72-AD24-40617430896F}" type="slidenum">
              <a:rPr lang="en-GB" altLang="en-US"/>
              <a:pPr/>
              <a:t>‹#›</a:t>
            </a:fld>
            <a:endParaRPr lang="en-GB" altLang="en-US"/>
          </a:p>
        </p:txBody>
      </p:sp>
    </p:spTree>
    <p:extLst>
      <p:ext uri="{BB962C8B-B14F-4D97-AF65-F5344CB8AC3E}">
        <p14:creationId xmlns:p14="http://schemas.microsoft.com/office/powerpoint/2010/main" val="380043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D180281-86DD-465F-9559-5F7BC8C00E41}" type="slidenum">
              <a:rPr lang="en-GB" altLang="en-US"/>
              <a:pPr/>
              <a:t>‹#›</a:t>
            </a:fld>
            <a:endParaRPr lang="en-GB" altLang="en-US"/>
          </a:p>
        </p:txBody>
      </p:sp>
    </p:spTree>
    <p:extLst>
      <p:ext uri="{BB962C8B-B14F-4D97-AF65-F5344CB8AC3E}">
        <p14:creationId xmlns:p14="http://schemas.microsoft.com/office/powerpoint/2010/main" val="673157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4338" y="1052513"/>
            <a:ext cx="2051050" cy="5043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1052513"/>
            <a:ext cx="6002338" cy="5043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1A79785-9666-4A51-BA5C-B4C6E3D6958E}" type="slidenum">
              <a:rPr lang="en-GB" altLang="en-US"/>
              <a:pPr/>
              <a:t>‹#›</a:t>
            </a:fld>
            <a:endParaRPr lang="en-GB" altLang="en-US"/>
          </a:p>
        </p:txBody>
      </p:sp>
    </p:spTree>
    <p:extLst>
      <p:ext uri="{BB962C8B-B14F-4D97-AF65-F5344CB8AC3E}">
        <p14:creationId xmlns:p14="http://schemas.microsoft.com/office/powerpoint/2010/main" val="4133835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BA31A2E-3B41-4D2C-9761-64D390D45CB3}" type="slidenum">
              <a:rPr lang="en-GB" altLang="en-US"/>
              <a:pPr/>
              <a:t>‹#›</a:t>
            </a:fld>
            <a:endParaRPr lang="en-GB" altLang="en-US"/>
          </a:p>
        </p:txBody>
      </p:sp>
    </p:spTree>
    <p:extLst>
      <p:ext uri="{BB962C8B-B14F-4D97-AF65-F5344CB8AC3E}">
        <p14:creationId xmlns:p14="http://schemas.microsoft.com/office/powerpoint/2010/main" val="2783382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F4D9652-756C-459E-ACB6-1A720F2FB39E}" type="slidenum">
              <a:rPr lang="en-GB" altLang="en-US"/>
              <a:pPr/>
              <a:t>‹#›</a:t>
            </a:fld>
            <a:endParaRPr lang="en-GB" altLang="en-US"/>
          </a:p>
        </p:txBody>
      </p:sp>
    </p:spTree>
    <p:extLst>
      <p:ext uri="{BB962C8B-B14F-4D97-AF65-F5344CB8AC3E}">
        <p14:creationId xmlns:p14="http://schemas.microsoft.com/office/powerpoint/2010/main" val="413639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4EAD250E-1FBB-488F-98FA-E1FA3ABBEC66}" type="slidenum">
              <a:rPr lang="en-GB" altLang="en-US"/>
              <a:pPr/>
              <a:t>‹#›</a:t>
            </a:fld>
            <a:endParaRPr lang="en-GB" altLang="en-US"/>
          </a:p>
        </p:txBody>
      </p:sp>
    </p:spTree>
    <p:extLst>
      <p:ext uri="{BB962C8B-B14F-4D97-AF65-F5344CB8AC3E}">
        <p14:creationId xmlns:p14="http://schemas.microsoft.com/office/powerpoint/2010/main" val="3539244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AA3D4AD-D15E-4FBB-BDAE-BCAC4EA02F7A}" type="slidenum">
              <a:rPr lang="en-GB" altLang="en-US"/>
              <a:pPr/>
              <a:t>‹#›</a:t>
            </a:fld>
            <a:endParaRPr lang="en-GB" altLang="en-US"/>
          </a:p>
        </p:txBody>
      </p:sp>
    </p:spTree>
    <p:extLst>
      <p:ext uri="{BB962C8B-B14F-4D97-AF65-F5344CB8AC3E}">
        <p14:creationId xmlns:p14="http://schemas.microsoft.com/office/powerpoint/2010/main" val="3920256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9E3BB865-F914-46FF-9894-FAB7D8A84ACD}" type="slidenum">
              <a:rPr lang="en-GB" altLang="en-US"/>
              <a:pPr/>
              <a:t>‹#›</a:t>
            </a:fld>
            <a:endParaRPr lang="en-GB" altLang="en-US"/>
          </a:p>
        </p:txBody>
      </p:sp>
    </p:spTree>
    <p:extLst>
      <p:ext uri="{BB962C8B-B14F-4D97-AF65-F5344CB8AC3E}">
        <p14:creationId xmlns:p14="http://schemas.microsoft.com/office/powerpoint/2010/main" val="20347298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E29FC72F-A945-4998-B1A8-7441FDC6F887}" type="slidenum">
              <a:rPr lang="en-GB" altLang="en-US"/>
              <a:pPr/>
              <a:t>‹#›</a:t>
            </a:fld>
            <a:endParaRPr lang="en-GB" altLang="en-US"/>
          </a:p>
        </p:txBody>
      </p:sp>
    </p:spTree>
    <p:extLst>
      <p:ext uri="{BB962C8B-B14F-4D97-AF65-F5344CB8AC3E}">
        <p14:creationId xmlns:p14="http://schemas.microsoft.com/office/powerpoint/2010/main" val="41519261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FF5425E3-9290-472F-9B62-B06482616365}" type="slidenum">
              <a:rPr lang="en-GB" altLang="en-US"/>
              <a:pPr/>
              <a:t>‹#›</a:t>
            </a:fld>
            <a:endParaRPr lang="en-GB" altLang="en-US"/>
          </a:p>
        </p:txBody>
      </p:sp>
    </p:spTree>
    <p:extLst>
      <p:ext uri="{BB962C8B-B14F-4D97-AF65-F5344CB8AC3E}">
        <p14:creationId xmlns:p14="http://schemas.microsoft.com/office/powerpoint/2010/main" val="12184388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ED261421-EF29-482E-8B08-206E7C1485F1}" type="slidenum">
              <a:rPr lang="en-GB" altLang="en-US"/>
              <a:pPr/>
              <a:t>‹#›</a:t>
            </a:fld>
            <a:endParaRPr lang="en-GB" altLang="en-US"/>
          </a:p>
        </p:txBody>
      </p:sp>
    </p:spTree>
    <p:extLst>
      <p:ext uri="{BB962C8B-B14F-4D97-AF65-F5344CB8AC3E}">
        <p14:creationId xmlns:p14="http://schemas.microsoft.com/office/powerpoint/2010/main" val="373638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72515F8-AD09-4E40-8F6B-2AE18404DEE8}" type="slidenum">
              <a:rPr lang="en-GB" altLang="en-US"/>
              <a:pPr/>
              <a:t>‹#›</a:t>
            </a:fld>
            <a:endParaRPr lang="en-GB" altLang="en-US"/>
          </a:p>
        </p:txBody>
      </p:sp>
    </p:spTree>
    <p:extLst>
      <p:ext uri="{BB962C8B-B14F-4D97-AF65-F5344CB8AC3E}">
        <p14:creationId xmlns:p14="http://schemas.microsoft.com/office/powerpoint/2010/main" val="12720959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C524527-B4E5-4296-A65B-CE6477A5FA5B}" type="slidenum">
              <a:rPr lang="en-GB" altLang="en-US"/>
              <a:pPr/>
              <a:t>‹#›</a:t>
            </a:fld>
            <a:endParaRPr lang="en-GB" altLang="en-US"/>
          </a:p>
        </p:txBody>
      </p:sp>
    </p:spTree>
    <p:extLst>
      <p:ext uri="{BB962C8B-B14F-4D97-AF65-F5344CB8AC3E}">
        <p14:creationId xmlns:p14="http://schemas.microsoft.com/office/powerpoint/2010/main" val="2828245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BDA91D1-A8FC-4439-B11B-5627346259A2}" type="slidenum">
              <a:rPr lang="en-GB" altLang="en-US"/>
              <a:pPr/>
              <a:t>‹#›</a:t>
            </a:fld>
            <a:endParaRPr lang="en-GB" altLang="en-US"/>
          </a:p>
        </p:txBody>
      </p:sp>
    </p:spTree>
    <p:extLst>
      <p:ext uri="{BB962C8B-B14F-4D97-AF65-F5344CB8AC3E}">
        <p14:creationId xmlns:p14="http://schemas.microsoft.com/office/powerpoint/2010/main" val="18857615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53AA0B8-C6B7-470C-A4A8-86B321CD2CC0}" type="slidenum">
              <a:rPr lang="en-GB" altLang="en-US"/>
              <a:pPr/>
              <a:t>‹#›</a:t>
            </a:fld>
            <a:endParaRPr lang="en-GB" altLang="en-US"/>
          </a:p>
        </p:txBody>
      </p:sp>
    </p:spTree>
    <p:extLst>
      <p:ext uri="{BB962C8B-B14F-4D97-AF65-F5344CB8AC3E}">
        <p14:creationId xmlns:p14="http://schemas.microsoft.com/office/powerpoint/2010/main" val="2215051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FF199EA-09FE-4D55-BD93-5E2397EA2E2A}" type="slidenum">
              <a:rPr lang="en-GB" altLang="en-US"/>
              <a:pPr/>
              <a:t>‹#›</a:t>
            </a:fld>
            <a:endParaRPr lang="en-GB" altLang="en-US"/>
          </a:p>
        </p:txBody>
      </p:sp>
    </p:spTree>
    <p:extLst>
      <p:ext uri="{BB962C8B-B14F-4D97-AF65-F5344CB8AC3E}">
        <p14:creationId xmlns:p14="http://schemas.microsoft.com/office/powerpoint/2010/main" val="1044328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2E7B0C92-5048-4012-93EC-4B97427351DA}" type="slidenum">
              <a:rPr lang="en-GB" altLang="en-US"/>
              <a:pPr/>
              <a:t>‹#›</a:t>
            </a:fld>
            <a:endParaRPr lang="en-GB" altLang="en-US"/>
          </a:p>
        </p:txBody>
      </p:sp>
    </p:spTree>
    <p:extLst>
      <p:ext uri="{BB962C8B-B14F-4D97-AF65-F5344CB8AC3E}">
        <p14:creationId xmlns:p14="http://schemas.microsoft.com/office/powerpoint/2010/main" val="1990540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445C2201-A916-4212-AA1A-7AD1FBF2575A}" type="slidenum">
              <a:rPr lang="en-GB" altLang="en-US"/>
              <a:pPr/>
              <a:t>‹#›</a:t>
            </a:fld>
            <a:endParaRPr lang="en-GB" altLang="en-US"/>
          </a:p>
        </p:txBody>
      </p:sp>
    </p:spTree>
    <p:extLst>
      <p:ext uri="{BB962C8B-B14F-4D97-AF65-F5344CB8AC3E}">
        <p14:creationId xmlns:p14="http://schemas.microsoft.com/office/powerpoint/2010/main" val="487685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81796BA-25E6-4098-A364-AE9A210A1E86}" type="slidenum">
              <a:rPr lang="en-GB" altLang="en-US"/>
              <a:pPr/>
              <a:t>‹#›</a:t>
            </a:fld>
            <a:endParaRPr lang="en-GB" altLang="en-US"/>
          </a:p>
        </p:txBody>
      </p:sp>
    </p:spTree>
    <p:extLst>
      <p:ext uri="{BB962C8B-B14F-4D97-AF65-F5344CB8AC3E}">
        <p14:creationId xmlns:p14="http://schemas.microsoft.com/office/powerpoint/2010/main" val="139812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0A63BADE-838E-445E-B676-89A3087B2FD8}" type="slidenum">
              <a:rPr lang="en-GB" altLang="en-US"/>
              <a:pPr/>
              <a:t>‹#›</a:t>
            </a:fld>
            <a:endParaRPr lang="en-GB" altLang="en-US"/>
          </a:p>
        </p:txBody>
      </p:sp>
    </p:spTree>
    <p:extLst>
      <p:ext uri="{BB962C8B-B14F-4D97-AF65-F5344CB8AC3E}">
        <p14:creationId xmlns:p14="http://schemas.microsoft.com/office/powerpoint/2010/main" val="4145844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69E1B4C2-F607-46B4-B170-570A5CF796F1}" type="slidenum">
              <a:rPr lang="en-GB" altLang="en-US"/>
              <a:pPr/>
              <a:t>‹#›</a:t>
            </a:fld>
            <a:endParaRPr lang="en-GB" altLang="en-US"/>
          </a:p>
        </p:txBody>
      </p:sp>
    </p:spTree>
    <p:extLst>
      <p:ext uri="{BB962C8B-B14F-4D97-AF65-F5344CB8AC3E}">
        <p14:creationId xmlns:p14="http://schemas.microsoft.com/office/powerpoint/2010/main" val="166554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C096C2F2-507C-48EE-B1F2-410BF9C2422A}" type="slidenum">
              <a:rPr lang="en-GB" altLang="en-US"/>
              <a:pPr/>
              <a:t>‹#›</a:t>
            </a:fld>
            <a:endParaRPr lang="en-GB" altLang="en-US"/>
          </a:p>
        </p:txBody>
      </p:sp>
    </p:spTree>
    <p:extLst>
      <p:ext uri="{BB962C8B-B14F-4D97-AF65-F5344CB8AC3E}">
        <p14:creationId xmlns:p14="http://schemas.microsoft.com/office/powerpoint/2010/main" val="796450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23433" name="Rectangle 905"/>
          <p:cNvSpPr>
            <a:spLocks noGrp="1" noChangeArrowheads="1"/>
          </p:cNvSpPr>
          <p:nvPr>
            <p:ph type="title"/>
          </p:nvPr>
        </p:nvSpPr>
        <p:spPr bwMode="auto">
          <a:xfrm>
            <a:off x="1042988" y="1052513"/>
            <a:ext cx="77724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3434" name="Rectangle 906"/>
          <p:cNvSpPr>
            <a:spLocks noGrp="1" noChangeArrowheads="1"/>
          </p:cNvSpPr>
          <p:nvPr>
            <p:ph type="body" idx="1"/>
          </p:nvPr>
        </p:nvSpPr>
        <p:spPr bwMode="auto">
          <a:xfrm>
            <a:off x="6096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3435" name="Rectangle 907"/>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altLang="en-US"/>
          </a:p>
        </p:txBody>
      </p:sp>
      <p:sp>
        <p:nvSpPr>
          <p:cNvPr id="23436" name="Rectangle 90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altLang="en-US"/>
          </a:p>
        </p:txBody>
      </p:sp>
      <p:sp>
        <p:nvSpPr>
          <p:cNvPr id="23437" name="Rectangle 909"/>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764115DA-610C-4E53-8B79-E90B7E664C70}" type="slidenum">
              <a:rPr lang="en-GB" altLang="en-US"/>
              <a:pPr/>
              <a:t>‹#›</a:t>
            </a:fld>
            <a:endParaRPr lang="en-GB" altLang="en-US"/>
          </a:p>
        </p:txBody>
      </p:sp>
      <p:pic>
        <p:nvPicPr>
          <p:cNvPr id="23448" name="Picture 920" descr="iStock_000017924327Large_cloud imag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23449" name="Text Box 921"/>
          <p:cNvSpPr txBox="1">
            <a:spLocks noChangeArrowheads="1"/>
          </p:cNvSpPr>
          <p:nvPr userDrawn="1"/>
        </p:nvSpPr>
        <p:spPr bwMode="auto">
          <a:xfrm>
            <a:off x="468313" y="188913"/>
            <a:ext cx="3598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pic>
        <p:nvPicPr>
          <p:cNvPr id="23453" name="Picture 925" descr="FW Solutions 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205663" y="6188075"/>
            <a:ext cx="1938337" cy="6699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anose="020B0606020202030204" pitchFamily="34" charset="0"/>
        </a:defRPr>
      </a:lvl2pPr>
      <a:lvl3pPr algn="ctr" rtl="0" fontAlgn="base">
        <a:spcBef>
          <a:spcPct val="0"/>
        </a:spcBef>
        <a:spcAft>
          <a:spcPct val="0"/>
        </a:spcAft>
        <a:defRPr sz="4400">
          <a:solidFill>
            <a:schemeClr val="tx2"/>
          </a:solidFill>
          <a:latin typeface="Arial Narrow" panose="020B0606020202030204" pitchFamily="34" charset="0"/>
        </a:defRPr>
      </a:lvl3pPr>
      <a:lvl4pPr algn="ctr" rtl="0" fontAlgn="base">
        <a:spcBef>
          <a:spcPct val="0"/>
        </a:spcBef>
        <a:spcAft>
          <a:spcPct val="0"/>
        </a:spcAft>
        <a:defRPr sz="4400">
          <a:solidFill>
            <a:schemeClr val="tx2"/>
          </a:solidFill>
          <a:latin typeface="Arial Narrow" panose="020B0606020202030204" pitchFamily="34" charset="0"/>
        </a:defRPr>
      </a:lvl4pPr>
      <a:lvl5pPr algn="ctr" rtl="0" fontAlgn="base">
        <a:spcBef>
          <a:spcPct val="0"/>
        </a:spcBef>
        <a:spcAft>
          <a:spcPct val="0"/>
        </a:spcAft>
        <a:defRPr sz="4400">
          <a:solidFill>
            <a:schemeClr val="tx2"/>
          </a:solidFill>
          <a:latin typeface="Arial Narrow" panose="020B0606020202030204" pitchFamily="34" charset="0"/>
        </a:defRPr>
      </a:lvl5pPr>
      <a:lvl6pPr marL="457200" algn="ctr" rtl="0" fontAlgn="base">
        <a:spcBef>
          <a:spcPct val="0"/>
        </a:spcBef>
        <a:spcAft>
          <a:spcPct val="0"/>
        </a:spcAft>
        <a:defRPr sz="4400">
          <a:solidFill>
            <a:schemeClr val="tx2"/>
          </a:solidFill>
          <a:latin typeface="Arial Narrow" panose="020B0606020202030204" pitchFamily="34" charset="0"/>
        </a:defRPr>
      </a:lvl6pPr>
      <a:lvl7pPr marL="914400" algn="ctr" rtl="0" fontAlgn="base">
        <a:spcBef>
          <a:spcPct val="0"/>
        </a:spcBef>
        <a:spcAft>
          <a:spcPct val="0"/>
        </a:spcAft>
        <a:defRPr sz="4400">
          <a:solidFill>
            <a:schemeClr val="tx2"/>
          </a:solidFill>
          <a:latin typeface="Arial Narrow" panose="020B0606020202030204" pitchFamily="34" charset="0"/>
        </a:defRPr>
      </a:lvl7pPr>
      <a:lvl8pPr marL="1371600" algn="ctr" rtl="0" fontAlgn="base">
        <a:spcBef>
          <a:spcPct val="0"/>
        </a:spcBef>
        <a:spcAft>
          <a:spcPct val="0"/>
        </a:spcAft>
        <a:defRPr sz="4400">
          <a:solidFill>
            <a:schemeClr val="tx2"/>
          </a:solidFill>
          <a:latin typeface="Arial Narrow" panose="020B0606020202030204" pitchFamily="34" charset="0"/>
        </a:defRPr>
      </a:lvl8pPr>
      <a:lvl9pPr marL="1828800" algn="ctr" rtl="0" fontAlgn="base">
        <a:spcBef>
          <a:spcPct val="0"/>
        </a:spcBef>
        <a:spcAft>
          <a:spcPct val="0"/>
        </a:spcAft>
        <a:defRPr sz="4400">
          <a:solidFill>
            <a:schemeClr val="tx2"/>
          </a:solidFill>
          <a:latin typeface="Arial Narrow" panose="020B0606020202030204" pitchFamily="34" charset="0"/>
        </a:defRPr>
      </a:lvl9pPr>
    </p:titleStyle>
    <p:bodyStyle>
      <a:lvl1pPr marL="342900" indent="-342900" algn="l" rtl="0" fontAlgn="base">
        <a:spcBef>
          <a:spcPct val="20000"/>
        </a:spcBef>
        <a:spcAft>
          <a:spcPct val="0"/>
        </a:spcAft>
        <a:buBlip>
          <a:blip r:embed="rId15"/>
        </a:buBlip>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3619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3619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Narrow" panose="020B0606020202030204" pitchFamily="34" charset="0"/>
              </a:defRPr>
            </a:lvl1pPr>
          </a:lstStyle>
          <a:p>
            <a:endParaRPr lang="en-GB" altLang="en-US"/>
          </a:p>
        </p:txBody>
      </p:sp>
      <p:sp>
        <p:nvSpPr>
          <p:cNvPr id="1361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Narrow" panose="020B0606020202030204" pitchFamily="34" charset="0"/>
              </a:defRPr>
            </a:lvl1pPr>
          </a:lstStyle>
          <a:p>
            <a:endParaRPr lang="en-GB" altLang="en-US"/>
          </a:p>
        </p:txBody>
      </p:sp>
      <p:sp>
        <p:nvSpPr>
          <p:cNvPr id="13619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Narrow" panose="020B0606020202030204" pitchFamily="34" charset="0"/>
              </a:defRPr>
            </a:lvl1pPr>
          </a:lstStyle>
          <a:p>
            <a:fld id="{60F06DF8-55A8-4774-9B74-6B6349E03E4C}" type="slidenum">
              <a:rPr lang="en-GB" altLang="en-US"/>
              <a:pPr/>
              <a:t>‹#›</a:t>
            </a:fld>
            <a:endParaRPr lang="en-GB" altLang="en-US"/>
          </a:p>
        </p:txBody>
      </p:sp>
      <p:pic>
        <p:nvPicPr>
          <p:cNvPr id="136199" name="Picture 7" descr="iStock_000017924327Large_cloud imag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136200" name="Text Box 8"/>
          <p:cNvSpPr txBox="1">
            <a:spLocks noChangeArrowheads="1"/>
          </p:cNvSpPr>
          <p:nvPr userDrawn="1"/>
        </p:nvSpPr>
        <p:spPr bwMode="auto">
          <a:xfrm>
            <a:off x="323850" y="115888"/>
            <a:ext cx="4752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ctrTitle"/>
          </p:nvPr>
        </p:nvSpPr>
        <p:spPr>
          <a:xfrm>
            <a:off x="1403350" y="1773238"/>
            <a:ext cx="7315200" cy="1243012"/>
          </a:xfrm>
        </p:spPr>
        <p:txBody>
          <a:bodyPr anchor="ctr"/>
          <a:lstStyle/>
          <a:p>
            <a:r>
              <a:rPr lang="en-GB" altLang="en-US" sz="3200" dirty="0" smtClean="0">
                <a:latin typeface="+mn-lt"/>
              </a:rPr>
              <a:t>The Care System and Its Impact on Children and Young People</a:t>
            </a:r>
            <a:endParaRPr lang="en-GB" altLang="en-US" sz="3200" dirty="0">
              <a:latin typeface="+mn-lt"/>
            </a:endParaRPr>
          </a:p>
        </p:txBody>
      </p:sp>
      <p:sp>
        <p:nvSpPr>
          <p:cNvPr id="3" name="Rectangle 2"/>
          <p:cNvSpPr txBox="1">
            <a:spLocks noChangeArrowheads="1"/>
          </p:cNvSpPr>
          <p:nvPr/>
        </p:nvSpPr>
        <p:spPr bwMode="auto">
          <a:xfrm>
            <a:off x="395536" y="3789040"/>
            <a:ext cx="7920880" cy="1243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anose="020B0606020202030204" pitchFamily="34" charset="0"/>
              </a:defRPr>
            </a:lvl2pPr>
            <a:lvl3pPr algn="ctr" rtl="0" fontAlgn="base">
              <a:spcBef>
                <a:spcPct val="0"/>
              </a:spcBef>
              <a:spcAft>
                <a:spcPct val="0"/>
              </a:spcAft>
              <a:defRPr sz="4400">
                <a:solidFill>
                  <a:schemeClr val="tx2"/>
                </a:solidFill>
                <a:latin typeface="Arial Narrow" panose="020B0606020202030204" pitchFamily="34" charset="0"/>
              </a:defRPr>
            </a:lvl3pPr>
            <a:lvl4pPr algn="ctr" rtl="0" fontAlgn="base">
              <a:spcBef>
                <a:spcPct val="0"/>
              </a:spcBef>
              <a:spcAft>
                <a:spcPct val="0"/>
              </a:spcAft>
              <a:defRPr sz="4400">
                <a:solidFill>
                  <a:schemeClr val="tx2"/>
                </a:solidFill>
                <a:latin typeface="Arial Narrow" panose="020B0606020202030204" pitchFamily="34" charset="0"/>
              </a:defRPr>
            </a:lvl4pPr>
            <a:lvl5pPr algn="ctr" rtl="0" fontAlgn="base">
              <a:spcBef>
                <a:spcPct val="0"/>
              </a:spcBef>
              <a:spcAft>
                <a:spcPct val="0"/>
              </a:spcAft>
              <a:defRPr sz="4400">
                <a:solidFill>
                  <a:schemeClr val="tx2"/>
                </a:solidFill>
                <a:latin typeface="Arial Narrow" panose="020B0606020202030204" pitchFamily="34" charset="0"/>
              </a:defRPr>
            </a:lvl5pPr>
            <a:lvl6pPr marL="457200" algn="ctr" rtl="0" fontAlgn="base">
              <a:spcBef>
                <a:spcPct val="0"/>
              </a:spcBef>
              <a:spcAft>
                <a:spcPct val="0"/>
              </a:spcAft>
              <a:defRPr sz="4400">
                <a:solidFill>
                  <a:schemeClr val="tx2"/>
                </a:solidFill>
                <a:latin typeface="Arial Narrow" panose="020B0606020202030204" pitchFamily="34" charset="0"/>
              </a:defRPr>
            </a:lvl6pPr>
            <a:lvl7pPr marL="914400" algn="ctr" rtl="0" fontAlgn="base">
              <a:spcBef>
                <a:spcPct val="0"/>
              </a:spcBef>
              <a:spcAft>
                <a:spcPct val="0"/>
              </a:spcAft>
              <a:defRPr sz="4400">
                <a:solidFill>
                  <a:schemeClr val="tx2"/>
                </a:solidFill>
                <a:latin typeface="Arial Narrow" panose="020B0606020202030204" pitchFamily="34" charset="0"/>
              </a:defRPr>
            </a:lvl7pPr>
            <a:lvl8pPr marL="1371600" algn="ctr" rtl="0" fontAlgn="base">
              <a:spcBef>
                <a:spcPct val="0"/>
              </a:spcBef>
              <a:spcAft>
                <a:spcPct val="0"/>
              </a:spcAft>
              <a:defRPr sz="4400">
                <a:solidFill>
                  <a:schemeClr val="tx2"/>
                </a:solidFill>
                <a:latin typeface="Arial Narrow" panose="020B0606020202030204" pitchFamily="34" charset="0"/>
              </a:defRPr>
            </a:lvl8pPr>
            <a:lvl9pPr marL="1828800" algn="ctr" rtl="0" fontAlgn="base">
              <a:spcBef>
                <a:spcPct val="0"/>
              </a:spcBef>
              <a:spcAft>
                <a:spcPct val="0"/>
              </a:spcAft>
              <a:defRPr sz="4400">
                <a:solidFill>
                  <a:schemeClr val="tx2"/>
                </a:solidFill>
                <a:latin typeface="Arial Narrow" panose="020B0606020202030204" pitchFamily="34" charset="0"/>
              </a:defRPr>
            </a:lvl9pPr>
          </a:lstStyle>
          <a:p>
            <a:pPr algn="l"/>
            <a:r>
              <a:rPr lang="en-GB" altLang="en-US" sz="2000" dirty="0" smtClean="0">
                <a:latin typeface="Arial" panose="020B0604020202020204" pitchFamily="34" charset="0"/>
                <a:cs typeface="Arial" panose="020B0604020202020204" pitchFamily="34" charset="0"/>
              </a:rPr>
              <a:t>Diploma for Residential Childcare</a:t>
            </a:r>
          </a:p>
          <a:p>
            <a:pPr algn="l"/>
            <a:r>
              <a:rPr lang="en-GB" altLang="en-US" sz="2000" dirty="0" smtClean="0">
                <a:latin typeface="Arial" panose="020B0604020202020204" pitchFamily="34" charset="0"/>
                <a:cs typeface="Arial" panose="020B0604020202020204" pitchFamily="34" charset="0"/>
              </a:rPr>
              <a:t>Unit </a:t>
            </a:r>
            <a:r>
              <a:rPr lang="en-GB" altLang="en-US" sz="2000" dirty="0" smtClean="0">
                <a:latin typeface="Arial" panose="020B0604020202020204" pitchFamily="34" charset="0"/>
                <a:cs typeface="Arial" panose="020B0604020202020204" pitchFamily="34" charset="0"/>
              </a:rPr>
              <a:t>19</a:t>
            </a:r>
            <a:endParaRPr lang="en-GB" altLang="en-US" sz="2000" dirty="0" smtClean="0">
              <a:latin typeface="Arial" panose="020B0604020202020204" pitchFamily="34" charset="0"/>
              <a:cs typeface="Arial" panose="020B0604020202020204" pitchFamily="34" charset="0"/>
            </a:endParaRPr>
          </a:p>
          <a:p>
            <a:pPr algn="l"/>
            <a:r>
              <a:rPr lang="en-GB" altLang="en-US" sz="2000" dirty="0" smtClean="0">
                <a:latin typeface="Arial" panose="020B0604020202020204" pitchFamily="34" charset="0"/>
                <a:cs typeface="Arial" panose="020B0604020202020204" pitchFamily="34" charset="0"/>
              </a:rPr>
              <a:t>Learning Outcome </a:t>
            </a:r>
            <a:r>
              <a:rPr lang="en-GB" altLang="en-US" sz="2000" dirty="0">
                <a:latin typeface="Arial" panose="020B0604020202020204" pitchFamily="34" charset="0"/>
                <a:cs typeface="Arial" panose="020B0604020202020204" pitchFamily="34" charset="0"/>
              </a:rPr>
              <a:t>3</a:t>
            </a:r>
            <a:r>
              <a:rPr lang="en-GB" altLang="en-US" sz="2000" dirty="0" smtClean="0">
                <a:latin typeface="Arial" panose="020B0604020202020204" pitchFamily="34" charset="0"/>
                <a:cs typeface="Arial" panose="020B0604020202020204" pitchFamily="34" charset="0"/>
              </a:rPr>
              <a:t>:</a:t>
            </a:r>
            <a:endParaRPr lang="en-GB" altLang="en-US" sz="2000" dirty="0" smtClean="0">
              <a:latin typeface="Arial" panose="020B0604020202020204" pitchFamily="34" charset="0"/>
              <a:cs typeface="Arial" panose="020B0604020202020204" pitchFamily="34" charset="0"/>
            </a:endParaRPr>
          </a:p>
          <a:p>
            <a:pPr algn="l"/>
            <a:r>
              <a:rPr lang="en-GB" sz="2000" dirty="0" smtClean="0">
                <a:latin typeface="Arial" panose="020B0604020202020204" pitchFamily="34" charset="0"/>
                <a:cs typeface="Arial" panose="020B0604020202020204" pitchFamily="34" charset="0"/>
              </a:rPr>
              <a:t>Understand young people’s emotional responses about leaving care</a:t>
            </a:r>
            <a:endParaRPr lang="en-GB" altLang="en-US" sz="2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latin typeface="Arial" panose="020B0604020202020204" pitchFamily="34" charset="0"/>
                <a:cs typeface="Arial" panose="020B0604020202020204" pitchFamily="34" charset="0"/>
              </a:rPr>
              <a:t>Aims and Objectives</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GB" sz="2400" dirty="0">
                <a:latin typeface="Arial" panose="020B0604020202020204" pitchFamily="34" charset="0"/>
                <a:cs typeface="Arial" panose="020B0604020202020204" pitchFamily="34" charset="0"/>
              </a:rPr>
              <a:t>The aims and objectives of this presentation are: </a:t>
            </a: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To ensure that you develop a clear and concise understanding of the </a:t>
            </a:r>
            <a:r>
              <a:rPr lang="en-GB" sz="2400" dirty="0" smtClean="0">
                <a:latin typeface="Arial" panose="020B0604020202020204" pitchFamily="34" charset="0"/>
                <a:cs typeface="Arial" panose="020B0604020202020204" pitchFamily="34" charset="0"/>
              </a:rPr>
              <a:t>emotion and anxiety felt by young people leaving care</a:t>
            </a:r>
            <a:endParaRPr lang="en-GB" sz="2400" dirty="0" smtClean="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2400" dirty="0" smtClean="0">
                <a:latin typeface="Arial" panose="020B0604020202020204" pitchFamily="34" charset="0"/>
                <a:cs typeface="Arial" panose="020B0604020202020204" pitchFamily="34" charset="0"/>
              </a:rPr>
              <a:t>The objective is to develop </a:t>
            </a:r>
            <a:r>
              <a:rPr lang="en-GB" sz="2400" dirty="0">
                <a:latin typeface="Arial" panose="020B0604020202020204" pitchFamily="34" charset="0"/>
                <a:cs typeface="Arial" panose="020B0604020202020204" pitchFamily="34" charset="0"/>
              </a:rPr>
              <a:t>a skill set that will allow </a:t>
            </a:r>
            <a:r>
              <a:rPr lang="en-GB" sz="2400" dirty="0" smtClean="0">
                <a:latin typeface="Arial" panose="020B0604020202020204" pitchFamily="34" charset="0"/>
                <a:cs typeface="Arial" panose="020B0604020202020204" pitchFamily="34" charset="0"/>
              </a:rPr>
              <a:t>you to present evidence for formal assessment of the criteria within this defined outcome</a:t>
            </a:r>
            <a:endParaRPr lang="en-GB" dirty="0"/>
          </a:p>
        </p:txBody>
      </p:sp>
    </p:spTree>
    <p:extLst>
      <p:ext uri="{BB962C8B-B14F-4D97-AF65-F5344CB8AC3E}">
        <p14:creationId xmlns:p14="http://schemas.microsoft.com/office/powerpoint/2010/main" val="1817617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latin typeface="Arial" panose="020B0604020202020204" pitchFamily="34" charset="0"/>
                <a:cs typeface="Arial" panose="020B0604020202020204" pitchFamily="34" charset="0"/>
              </a:rPr>
              <a:t>Leaving Care</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Clr>
                <a:srgbClr val="FF0000"/>
              </a:buClr>
              <a:buFont typeface="Wingdings" panose="05000000000000000000" pitchFamily="2" charset="2"/>
              <a:buChar char="Ø"/>
            </a:pPr>
            <a:r>
              <a:rPr lang="en-GB" sz="2400" dirty="0"/>
              <a:t>For most young people, making the transition to adulthood and independent living is conducted with the support of parents. But for those looked after by councils, the prospect of living alone can be full of anxiety</a:t>
            </a:r>
            <a:r>
              <a:rPr lang="en-GB" sz="2400" dirty="0" smtClean="0"/>
              <a:t>.</a:t>
            </a:r>
          </a:p>
          <a:p>
            <a:pPr>
              <a:buClr>
                <a:srgbClr val="FF0000"/>
              </a:buClr>
              <a:buFont typeface="Wingdings" panose="05000000000000000000" pitchFamily="2" charset="2"/>
              <a:buChar char="Ø"/>
            </a:pPr>
            <a:r>
              <a:rPr lang="en-GB" sz="2400" dirty="0"/>
              <a:t>Young care leavers often end up in unsafe or insecure accommodation, such as rundown flats or unsuitable shared housing. This can lead to debt, worry and loneliness, as many struggle with basic life skills, such as how to pay bills or how to prepare home-cooked food. Others face the risk of eviction, sofa-surfing or even sleeping rough.</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9029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908720"/>
            <a:ext cx="7772400" cy="711200"/>
          </a:xfrm>
        </p:spPr>
        <p:txBody>
          <a:bodyPr/>
          <a:lstStyle/>
          <a:p>
            <a:r>
              <a:rPr lang="en-GB" sz="3200" dirty="0" smtClean="0">
                <a:latin typeface="Arial" panose="020B0604020202020204" pitchFamily="34" charset="0"/>
                <a:cs typeface="Arial" panose="020B0604020202020204" pitchFamily="34" charset="0"/>
              </a:rPr>
              <a:t>Leaving Care</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619920"/>
            <a:ext cx="7772400" cy="4476080"/>
          </a:xfrm>
        </p:spPr>
        <p:txBody>
          <a:bodyPr/>
          <a:lstStyle/>
          <a:p>
            <a:pPr>
              <a:buClr>
                <a:srgbClr val="FF0000"/>
              </a:buClr>
              <a:buFont typeface="Wingdings" panose="05000000000000000000" pitchFamily="2" charset="2"/>
              <a:buChar char="Ø"/>
            </a:pPr>
            <a:r>
              <a:rPr lang="en-GB" sz="2400" dirty="0" smtClean="0"/>
              <a:t>Every year more than 6000 young people formally leave care. This is a place they have come to know as ‘home’, yet at 18, a time they are beginning to settle down, they find themselves being torn away from this and their friends.</a:t>
            </a:r>
          </a:p>
          <a:p>
            <a:pPr>
              <a:buClr>
                <a:srgbClr val="FF0000"/>
              </a:buClr>
              <a:buFont typeface="Wingdings" panose="05000000000000000000" pitchFamily="2" charset="2"/>
              <a:buChar char="Ø"/>
            </a:pPr>
            <a:endParaRPr lang="en-GB" sz="2400" dirty="0" smtClean="0"/>
          </a:p>
          <a:p>
            <a:pPr>
              <a:buClr>
                <a:srgbClr val="FF0000"/>
              </a:buClr>
              <a:buFont typeface="Wingdings" panose="05000000000000000000" pitchFamily="2" charset="2"/>
              <a:buChar char="Ø"/>
            </a:pPr>
            <a:r>
              <a:rPr lang="en-GB" sz="2400" dirty="0" smtClean="0"/>
              <a:t>Their </a:t>
            </a:r>
            <a:r>
              <a:rPr lang="en-GB" sz="2400" dirty="0" smtClean="0"/>
              <a:t>biggest </a:t>
            </a:r>
            <a:r>
              <a:rPr lang="en-GB" sz="2400" dirty="0"/>
              <a:t>fear is </a:t>
            </a:r>
            <a:r>
              <a:rPr lang="en-GB" sz="2400" dirty="0" smtClean="0"/>
              <a:t>homelessness.</a:t>
            </a:r>
          </a:p>
          <a:p>
            <a:pPr marL="0" indent="0">
              <a:buClr>
                <a:srgbClr val="FF0000"/>
              </a:buClr>
              <a:buNone/>
            </a:pPr>
            <a:endParaRPr lang="en-GB" sz="2400" dirty="0" smtClean="0"/>
          </a:p>
          <a:p>
            <a:pPr>
              <a:buClr>
                <a:srgbClr val="FF0000"/>
              </a:buClr>
              <a:buFont typeface="Wingdings" panose="05000000000000000000" pitchFamily="2" charset="2"/>
              <a:buChar char="Ø"/>
            </a:pPr>
            <a:r>
              <a:rPr lang="en-GB" sz="2400" dirty="0"/>
              <a:t>young people who are unprepared for the realities of leaving </a:t>
            </a:r>
            <a:r>
              <a:rPr lang="en-GB" sz="2400" dirty="0" smtClean="0"/>
              <a:t>care </a:t>
            </a:r>
            <a:r>
              <a:rPr lang="en-GB" sz="2400" dirty="0"/>
              <a:t>have often been through turbulent childhoods, so a sudden change in circumstances can precipitate poor mental or physical health. </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7297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908720"/>
            <a:ext cx="7772400" cy="711200"/>
          </a:xfrm>
        </p:spPr>
        <p:txBody>
          <a:bodyPr/>
          <a:lstStyle/>
          <a:p>
            <a:r>
              <a:rPr lang="en-GB" sz="3200" dirty="0" smtClean="0">
                <a:latin typeface="Arial" panose="020B0604020202020204" pitchFamily="34" charset="0"/>
                <a:cs typeface="Arial" panose="020B0604020202020204" pitchFamily="34" charset="0"/>
              </a:rPr>
              <a:t>Leaving Care</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619920"/>
            <a:ext cx="7772400" cy="4476080"/>
          </a:xfrm>
        </p:spPr>
        <p:txBody>
          <a:bodyPr/>
          <a:lstStyle/>
          <a:p>
            <a:pPr>
              <a:buClr>
                <a:srgbClr val="FF0000"/>
              </a:buClr>
              <a:buFont typeface="Wingdings" panose="05000000000000000000" pitchFamily="2" charset="2"/>
              <a:buChar char="Ø"/>
            </a:pPr>
            <a:r>
              <a:rPr lang="en-GB" sz="2400" dirty="0" smtClean="0"/>
              <a:t>The </a:t>
            </a:r>
            <a:r>
              <a:rPr lang="en-GB" sz="2400" dirty="0"/>
              <a:t>long-term prospects for care-leavers are not good. Of  the adult prison </a:t>
            </a:r>
            <a:r>
              <a:rPr lang="en-GB" sz="2400" dirty="0" smtClean="0"/>
              <a:t>population:</a:t>
            </a:r>
          </a:p>
          <a:p>
            <a:pPr>
              <a:buClr>
                <a:srgbClr val="FF0000"/>
              </a:buClr>
              <a:buFont typeface="Wingdings" panose="05000000000000000000" pitchFamily="2" charset="2"/>
              <a:buChar char="Ø"/>
            </a:pPr>
            <a:r>
              <a:rPr lang="en-GB" sz="2400" dirty="0" smtClean="0"/>
              <a:t>27 </a:t>
            </a:r>
            <a:r>
              <a:rPr lang="en-GB" sz="2400" dirty="0"/>
              <a:t>per cent have been in care at some time. </a:t>
            </a:r>
            <a:endParaRPr lang="en-GB" sz="2400" dirty="0" smtClean="0"/>
          </a:p>
          <a:p>
            <a:pPr marL="0" indent="0">
              <a:buClr>
                <a:srgbClr val="FF0000"/>
              </a:buClr>
              <a:buNone/>
            </a:pPr>
            <a:endParaRPr lang="en-GB" sz="2400" dirty="0"/>
          </a:p>
          <a:p>
            <a:pPr>
              <a:buClr>
                <a:srgbClr val="FF0000"/>
              </a:buClr>
              <a:buFont typeface="Wingdings" panose="05000000000000000000" pitchFamily="2" charset="2"/>
              <a:buChar char="Ø"/>
            </a:pPr>
            <a:r>
              <a:rPr lang="en-GB" sz="2400" dirty="0" smtClean="0"/>
              <a:t>Almost </a:t>
            </a:r>
            <a:r>
              <a:rPr lang="en-GB" sz="2400" dirty="0"/>
              <a:t>40 per cent of prisoners under 21 have been in care as </a:t>
            </a:r>
            <a:r>
              <a:rPr lang="en-GB" sz="2400" dirty="0" smtClean="0"/>
              <a:t>children</a:t>
            </a:r>
          </a:p>
          <a:p>
            <a:pPr marL="0" indent="0">
              <a:buClr>
                <a:srgbClr val="FF0000"/>
              </a:buClr>
              <a:buNone/>
            </a:pPr>
            <a:endParaRPr lang="en-GB" sz="2400" dirty="0" smtClean="0"/>
          </a:p>
          <a:p>
            <a:pPr>
              <a:buClr>
                <a:srgbClr val="FF0000"/>
              </a:buClr>
              <a:buFont typeface="Wingdings" panose="05000000000000000000" pitchFamily="2" charset="2"/>
              <a:buChar char="Ø"/>
            </a:pPr>
            <a:r>
              <a:rPr lang="en-GB" sz="2400" dirty="0" smtClean="0"/>
              <a:t>one </a:t>
            </a:r>
            <a:r>
              <a:rPr lang="en-GB" sz="2400" dirty="0"/>
              <a:t>third of rough </a:t>
            </a:r>
            <a:r>
              <a:rPr lang="en-GB" sz="2400" dirty="0" smtClean="0"/>
              <a:t>sleepers have been in care.</a:t>
            </a:r>
          </a:p>
          <a:p>
            <a:pPr marL="0" indent="0">
              <a:buClr>
                <a:srgbClr val="FF0000"/>
              </a:buClr>
              <a:buNone/>
            </a:pPr>
            <a:endParaRPr lang="en-GB" sz="2400" dirty="0" smtClean="0"/>
          </a:p>
          <a:p>
            <a:pPr>
              <a:buClr>
                <a:srgbClr val="FF0000"/>
              </a:buClr>
              <a:buFont typeface="Wingdings" panose="05000000000000000000" pitchFamily="2" charset="2"/>
              <a:buChar char="Ø"/>
            </a:pPr>
            <a:r>
              <a:rPr lang="en-GB" sz="2400" dirty="0" smtClean="0"/>
              <a:t>70 </a:t>
            </a:r>
            <a:r>
              <a:rPr lang="en-GB" sz="2400" dirty="0"/>
              <a:t>per cent of women working in </a:t>
            </a:r>
            <a:r>
              <a:rPr lang="en-GB" sz="2400" dirty="0" smtClean="0"/>
              <a:t>prostitution </a:t>
            </a:r>
            <a:r>
              <a:rPr lang="en-GB" sz="2400" dirty="0"/>
              <a:t>have been in care.</a:t>
            </a:r>
          </a:p>
          <a:p>
            <a:pPr marL="0" indent="0">
              <a:buClr>
                <a:srgbClr val="FF0000"/>
              </a:buClr>
              <a:buNone/>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9716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908720"/>
            <a:ext cx="7772400" cy="711200"/>
          </a:xfrm>
        </p:spPr>
        <p:txBody>
          <a:bodyPr/>
          <a:lstStyle/>
          <a:p>
            <a:r>
              <a:rPr lang="en-GB" sz="3200" dirty="0" smtClean="0">
                <a:latin typeface="Arial" panose="020B0604020202020204" pitchFamily="34" charset="0"/>
                <a:cs typeface="Arial" panose="020B0604020202020204" pitchFamily="34" charset="0"/>
              </a:rPr>
              <a:t>Problems Faced when Leaving Care</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619920"/>
            <a:ext cx="7772400" cy="4476080"/>
          </a:xfrm>
        </p:spPr>
        <p:txBody>
          <a:bodyPr/>
          <a:lstStyle/>
          <a:p>
            <a:pPr marL="0" indent="0">
              <a:buNone/>
            </a:pPr>
            <a:r>
              <a:rPr lang="en-GB" sz="2400" dirty="0" smtClean="0"/>
              <a:t>There </a:t>
            </a:r>
            <a:r>
              <a:rPr lang="en-GB" sz="2400" dirty="0"/>
              <a:t>are key areas of difference between care leavers and other young people</a:t>
            </a:r>
            <a:r>
              <a:rPr lang="en-GB" sz="2400" dirty="0" smtClean="0"/>
              <a:t>:</a:t>
            </a:r>
          </a:p>
          <a:p>
            <a:pPr marL="0" indent="0">
              <a:buNone/>
            </a:pPr>
            <a:endParaRPr lang="en-GB" sz="2400" dirty="0"/>
          </a:p>
          <a:p>
            <a:pPr>
              <a:buClr>
                <a:srgbClr val="FF0000"/>
              </a:buClr>
              <a:buFont typeface="Wingdings" panose="05000000000000000000" pitchFamily="2" charset="2"/>
              <a:buChar char="Ø"/>
            </a:pPr>
            <a:r>
              <a:rPr lang="en-GB" sz="2400" dirty="0" smtClean="0"/>
              <a:t>Having </a:t>
            </a:r>
            <a:r>
              <a:rPr lang="en-GB" sz="2400" dirty="0"/>
              <a:t>to be independent at a much younger age</a:t>
            </a:r>
          </a:p>
          <a:p>
            <a:pPr>
              <a:buClr>
                <a:srgbClr val="FF0000"/>
              </a:buClr>
              <a:buFont typeface="Wingdings" panose="05000000000000000000" pitchFamily="2" charset="2"/>
              <a:buChar char="Ø"/>
            </a:pPr>
            <a:r>
              <a:rPr lang="en-GB" sz="2400" dirty="0" smtClean="0"/>
              <a:t>Lower </a:t>
            </a:r>
            <a:r>
              <a:rPr lang="en-GB" sz="2400" dirty="0"/>
              <a:t>levels of educational achievement</a:t>
            </a:r>
          </a:p>
          <a:p>
            <a:pPr>
              <a:buClr>
                <a:srgbClr val="FF0000"/>
              </a:buClr>
              <a:buFont typeface="Wingdings" panose="05000000000000000000" pitchFamily="2" charset="2"/>
              <a:buChar char="Ø"/>
            </a:pPr>
            <a:r>
              <a:rPr lang="en-GB" sz="2400" dirty="0" smtClean="0"/>
              <a:t>Higher </a:t>
            </a:r>
            <a:r>
              <a:rPr lang="en-GB" sz="2400" dirty="0"/>
              <a:t>unemployment rates</a:t>
            </a:r>
          </a:p>
          <a:p>
            <a:pPr>
              <a:buClr>
                <a:srgbClr val="FF0000"/>
              </a:buClr>
              <a:buFont typeface="Wingdings" panose="05000000000000000000" pitchFamily="2" charset="2"/>
              <a:buChar char="Ø"/>
            </a:pPr>
            <a:r>
              <a:rPr lang="en-GB" sz="2400" dirty="0" smtClean="0"/>
              <a:t>Unstable </a:t>
            </a:r>
            <a:r>
              <a:rPr lang="en-GB" sz="2400" dirty="0"/>
              <a:t>career patterns</a:t>
            </a:r>
          </a:p>
          <a:p>
            <a:pPr>
              <a:buClr>
                <a:srgbClr val="FF0000"/>
              </a:buClr>
              <a:buFont typeface="Wingdings" panose="05000000000000000000" pitchFamily="2" charset="2"/>
              <a:buChar char="Ø"/>
            </a:pPr>
            <a:r>
              <a:rPr lang="en-GB" sz="2400" dirty="0" smtClean="0"/>
              <a:t>Higher </a:t>
            </a:r>
            <a:r>
              <a:rPr lang="en-GB" sz="2400" dirty="0"/>
              <a:t>levels of dependency on welfare benefits</a:t>
            </a:r>
          </a:p>
          <a:p>
            <a:pPr>
              <a:buClr>
                <a:srgbClr val="FF0000"/>
              </a:buClr>
              <a:buFont typeface="Wingdings" panose="05000000000000000000" pitchFamily="2" charset="2"/>
              <a:buChar char="Ø"/>
            </a:pPr>
            <a:r>
              <a:rPr lang="en-GB" sz="2400" dirty="0" smtClean="0"/>
              <a:t>Earlier </a:t>
            </a:r>
            <a:r>
              <a:rPr lang="en-GB" sz="2400" dirty="0"/>
              <a:t>parenthood</a:t>
            </a:r>
          </a:p>
          <a:p>
            <a:pPr>
              <a:buClr>
                <a:srgbClr val="FF0000"/>
              </a:buClr>
              <a:buFont typeface="Wingdings" panose="05000000000000000000" pitchFamily="2" charset="2"/>
              <a:buChar char="Ø"/>
            </a:pPr>
            <a:r>
              <a:rPr lang="en-GB" sz="2400" dirty="0" smtClean="0"/>
              <a:t>Higher </a:t>
            </a:r>
            <a:r>
              <a:rPr lang="en-GB" sz="2400" dirty="0"/>
              <a:t>levels of emotional disturbance</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1762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908720"/>
            <a:ext cx="7772400" cy="711200"/>
          </a:xfrm>
        </p:spPr>
        <p:txBody>
          <a:bodyPr/>
          <a:lstStyle/>
          <a:p>
            <a:r>
              <a:rPr lang="en-GB" sz="3200" dirty="0" smtClean="0">
                <a:latin typeface="Arial" panose="020B0604020202020204" pitchFamily="34" charset="0"/>
                <a:cs typeface="Arial" panose="020B0604020202020204" pitchFamily="34" charset="0"/>
              </a:rPr>
              <a:t>What Works when Leaving Care?</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619920"/>
            <a:ext cx="7772400" cy="4476080"/>
          </a:xfrm>
        </p:spPr>
        <p:txBody>
          <a:bodyPr/>
          <a:lstStyle/>
          <a:p>
            <a:pPr marL="0" indent="0">
              <a:buNone/>
            </a:pPr>
            <a:r>
              <a:rPr lang="en-GB" sz="2400" dirty="0"/>
              <a:t>The following features assist positive outcomes:</a:t>
            </a:r>
          </a:p>
          <a:p>
            <a:pPr>
              <a:buClr>
                <a:srgbClr val="FF0000"/>
              </a:buClr>
              <a:buFont typeface="Wingdings" panose="05000000000000000000" pitchFamily="2" charset="2"/>
              <a:buChar char="Ø"/>
            </a:pPr>
            <a:r>
              <a:rPr lang="en-GB" sz="2400" dirty="0" smtClean="0"/>
              <a:t>Involving </a:t>
            </a:r>
            <a:r>
              <a:rPr lang="en-GB" sz="2400" dirty="0"/>
              <a:t>young people in planning and decision making</a:t>
            </a:r>
          </a:p>
          <a:p>
            <a:pPr>
              <a:buClr>
                <a:srgbClr val="FF0000"/>
              </a:buClr>
              <a:buFont typeface="Wingdings" panose="05000000000000000000" pitchFamily="2" charset="2"/>
              <a:buChar char="Ø"/>
            </a:pPr>
            <a:r>
              <a:rPr lang="en-GB" sz="2400" dirty="0" smtClean="0"/>
              <a:t>Assessing </a:t>
            </a:r>
            <a:r>
              <a:rPr lang="en-GB" sz="2400" dirty="0"/>
              <a:t>needs and preparing young people</a:t>
            </a:r>
          </a:p>
          <a:p>
            <a:pPr>
              <a:buClr>
                <a:srgbClr val="FF0000"/>
              </a:buClr>
              <a:buFont typeface="Wingdings" panose="05000000000000000000" pitchFamily="2" charset="2"/>
              <a:buChar char="Ø"/>
            </a:pPr>
            <a:r>
              <a:rPr lang="en-GB" sz="2400" dirty="0" smtClean="0"/>
              <a:t>Offering </a:t>
            </a:r>
            <a:r>
              <a:rPr lang="en-GB" sz="2400" dirty="0"/>
              <a:t>a choice in the type and location of accommodation</a:t>
            </a:r>
          </a:p>
          <a:p>
            <a:pPr>
              <a:buClr>
                <a:srgbClr val="FF0000"/>
              </a:buClr>
              <a:buFont typeface="Wingdings" panose="05000000000000000000" pitchFamily="2" charset="2"/>
              <a:buChar char="Ø"/>
            </a:pPr>
            <a:r>
              <a:rPr lang="en-GB" sz="2400" dirty="0" smtClean="0"/>
              <a:t>Not </a:t>
            </a:r>
            <a:r>
              <a:rPr lang="en-GB" sz="2400" dirty="0"/>
              <a:t>moving young people in an unplanned way, before they are ready</a:t>
            </a:r>
          </a:p>
          <a:p>
            <a:pPr>
              <a:buClr>
                <a:srgbClr val="FF0000"/>
              </a:buClr>
              <a:buFont typeface="Wingdings" panose="05000000000000000000" pitchFamily="2" charset="2"/>
              <a:buChar char="Ø"/>
            </a:pPr>
            <a:r>
              <a:rPr lang="en-GB" sz="2400" dirty="0" smtClean="0"/>
              <a:t>Having </a:t>
            </a:r>
            <a:r>
              <a:rPr lang="en-GB" sz="2400" dirty="0"/>
              <a:t>a contingency plan in case the accommodation breaks down</a:t>
            </a:r>
          </a:p>
          <a:p>
            <a:pPr>
              <a:buClr>
                <a:srgbClr val="FF0000"/>
              </a:buClr>
              <a:buFont typeface="Wingdings" panose="05000000000000000000" pitchFamily="2" charset="2"/>
              <a:buChar char="Ø"/>
            </a:pPr>
            <a:r>
              <a:rPr lang="en-GB" sz="2400" dirty="0" smtClean="0"/>
              <a:t>Setting </a:t>
            </a:r>
            <a:r>
              <a:rPr lang="en-GB" sz="2400" dirty="0"/>
              <a:t>up a package of support</a:t>
            </a:r>
          </a:p>
          <a:p>
            <a:pPr>
              <a:buClr>
                <a:srgbClr val="FF0000"/>
              </a:buClr>
              <a:buFont typeface="Wingdings" panose="05000000000000000000" pitchFamily="2" charset="2"/>
              <a:buChar char="Ø"/>
            </a:pPr>
            <a:r>
              <a:rPr lang="en-GB" sz="2400" dirty="0" smtClean="0"/>
              <a:t>Having </a:t>
            </a:r>
            <a:r>
              <a:rPr lang="en-GB" sz="2400" dirty="0"/>
              <a:t>a clear financial plan</a:t>
            </a:r>
          </a:p>
          <a:p>
            <a:pPr>
              <a:buClr>
                <a:srgbClr val="FF0000"/>
              </a:buClr>
              <a:buFont typeface="Wingdings" panose="05000000000000000000" pitchFamily="2" charset="2"/>
              <a:buChar char="Ø"/>
            </a:pPr>
            <a:r>
              <a:rPr lang="en-GB" sz="2400" dirty="0" smtClean="0"/>
              <a:t>Providing </a:t>
            </a:r>
            <a:r>
              <a:rPr lang="en-GB" sz="2400" dirty="0"/>
              <a:t>information relevant to the type of accommodation</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6121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908720"/>
            <a:ext cx="7772400" cy="711200"/>
          </a:xfrm>
        </p:spPr>
        <p:txBody>
          <a:bodyPr/>
          <a:lstStyle/>
          <a:p>
            <a:r>
              <a:rPr lang="en-GB" sz="3200" dirty="0" smtClean="0">
                <a:latin typeface="Arial" panose="020B0604020202020204" pitchFamily="34" charset="0"/>
                <a:cs typeface="Arial" panose="020B0604020202020204" pitchFamily="34" charset="0"/>
              </a:rPr>
              <a:t>What Works when Leaving Care?</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1560" y="1772816"/>
            <a:ext cx="7772400" cy="4476080"/>
          </a:xfrm>
        </p:spPr>
        <p:txBody>
          <a:bodyPr/>
          <a:lstStyle/>
          <a:p>
            <a:pPr marL="0" indent="0">
              <a:buNone/>
            </a:pPr>
            <a:r>
              <a:rPr lang="en-GB" sz="2400" b="1" dirty="0"/>
              <a:t>Personal and financial support</a:t>
            </a:r>
          </a:p>
          <a:p>
            <a:pPr marL="0" indent="0">
              <a:buNone/>
            </a:pPr>
            <a:r>
              <a:rPr lang="en-GB" sz="2400" dirty="0" smtClean="0"/>
              <a:t>Evaluation </a:t>
            </a:r>
            <a:r>
              <a:rPr lang="en-GB" sz="2400" dirty="0"/>
              <a:t>suggests that support should be</a:t>
            </a:r>
            <a:r>
              <a:rPr lang="en-GB" sz="2400" dirty="0" smtClean="0"/>
              <a:t>:</a:t>
            </a:r>
          </a:p>
          <a:p>
            <a:pPr marL="0" indent="0">
              <a:buNone/>
            </a:pPr>
            <a:endParaRPr lang="en-GB" sz="2400" dirty="0"/>
          </a:p>
          <a:p>
            <a:pPr>
              <a:buClr>
                <a:srgbClr val="FF0000"/>
              </a:buClr>
              <a:buFont typeface="Wingdings" panose="05000000000000000000" pitchFamily="2" charset="2"/>
              <a:buChar char="Ø"/>
            </a:pPr>
            <a:r>
              <a:rPr lang="en-GB" sz="2400" dirty="0" smtClean="0"/>
              <a:t>planned </a:t>
            </a:r>
            <a:r>
              <a:rPr lang="en-GB" sz="2400" dirty="0"/>
              <a:t>and negotiated with young people</a:t>
            </a:r>
          </a:p>
          <a:p>
            <a:pPr>
              <a:buClr>
                <a:srgbClr val="FF0000"/>
              </a:buClr>
              <a:buFont typeface="Wingdings" panose="05000000000000000000" pitchFamily="2" charset="2"/>
              <a:buChar char="Ø"/>
            </a:pPr>
            <a:r>
              <a:rPr lang="en-GB" sz="2400" dirty="0" smtClean="0"/>
              <a:t>proactive </a:t>
            </a:r>
            <a:r>
              <a:rPr lang="en-GB" sz="2400" dirty="0"/>
              <a:t>– not just responding to a crisis</a:t>
            </a:r>
          </a:p>
          <a:p>
            <a:pPr>
              <a:buClr>
                <a:srgbClr val="FF0000"/>
              </a:buClr>
              <a:buFont typeface="Wingdings" panose="05000000000000000000" pitchFamily="2" charset="2"/>
              <a:buChar char="Ø"/>
            </a:pPr>
            <a:r>
              <a:rPr lang="en-GB" sz="2400" dirty="0" smtClean="0"/>
              <a:t>flexible</a:t>
            </a:r>
            <a:r>
              <a:rPr lang="en-GB" sz="2400" dirty="0"/>
              <a:t>, given the variety of needs of young people</a:t>
            </a:r>
          </a:p>
          <a:p>
            <a:pPr>
              <a:buClr>
                <a:srgbClr val="FF0000"/>
              </a:buClr>
              <a:buFont typeface="Wingdings" panose="05000000000000000000" pitchFamily="2" charset="2"/>
              <a:buChar char="Ø"/>
            </a:pPr>
            <a:r>
              <a:rPr lang="en-GB" sz="2400" dirty="0" smtClean="0"/>
              <a:t>designed </a:t>
            </a:r>
            <a:r>
              <a:rPr lang="en-GB" sz="2400" dirty="0"/>
              <a:t>to address practical, financial and emotional needs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407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7772400" cy="711200"/>
          </a:xfrm>
        </p:spPr>
        <p:txBody>
          <a:bodyPr/>
          <a:lstStyle/>
          <a:p>
            <a:r>
              <a:rPr lang="en-GB" sz="3200" dirty="0">
                <a:latin typeface="Arial" panose="020B0604020202020204" pitchFamily="34" charset="0"/>
                <a:cs typeface="Arial" panose="020B0604020202020204" pitchFamily="34" charset="0"/>
              </a:rPr>
              <a:t>Conclusion</a:t>
            </a:r>
          </a:p>
        </p:txBody>
      </p:sp>
      <p:sp>
        <p:nvSpPr>
          <p:cNvPr id="3" name="Content Placeholder 2"/>
          <p:cNvSpPr>
            <a:spLocks noGrp="1"/>
          </p:cNvSpPr>
          <p:nvPr>
            <p:ph idx="1"/>
          </p:nvPr>
        </p:nvSpPr>
        <p:spPr>
          <a:xfrm>
            <a:off x="611560" y="1700808"/>
            <a:ext cx="7772400" cy="4476080"/>
          </a:xfrm>
        </p:spPr>
        <p:txBody>
          <a:bodyPr/>
          <a:lstStyle/>
          <a:p>
            <a:pPr marL="0" indent="0">
              <a:buNone/>
            </a:pPr>
            <a:r>
              <a:rPr lang="en-GB" sz="2400" dirty="0"/>
              <a:t>What Works in Leaving Care? </a:t>
            </a:r>
            <a:endParaRPr lang="en-GB" sz="2400" dirty="0"/>
          </a:p>
          <a:p>
            <a:pPr>
              <a:buClr>
                <a:srgbClr val="FF0000"/>
              </a:buClr>
              <a:buFont typeface="Wingdings" panose="05000000000000000000" pitchFamily="2" charset="2"/>
              <a:buChar char="Ø"/>
            </a:pPr>
            <a:r>
              <a:rPr lang="en-GB" sz="2400" dirty="0"/>
              <a:t>T</a:t>
            </a:r>
            <a:r>
              <a:rPr lang="en-GB" sz="2400" dirty="0" smtClean="0"/>
              <a:t>hat </a:t>
            </a:r>
            <a:r>
              <a:rPr lang="en-GB" sz="2400" dirty="0"/>
              <a:t>belief and commitment alone cannot build the </a:t>
            </a:r>
            <a:r>
              <a:rPr lang="en-GB" sz="2400" dirty="0" smtClean="0"/>
              <a:t>services which </a:t>
            </a:r>
            <a:r>
              <a:rPr lang="en-GB" sz="2400" dirty="0"/>
              <a:t>young people leaving care need. </a:t>
            </a:r>
            <a:endParaRPr lang="en-GB" sz="2400" dirty="0" smtClean="0"/>
          </a:p>
          <a:p>
            <a:pPr marL="0" indent="0">
              <a:buClr>
                <a:srgbClr val="FF0000"/>
              </a:buClr>
              <a:buNone/>
            </a:pPr>
            <a:endParaRPr lang="en-GB" sz="2400" dirty="0" smtClean="0"/>
          </a:p>
          <a:p>
            <a:pPr>
              <a:buClr>
                <a:srgbClr val="FF0000"/>
              </a:buClr>
              <a:buFont typeface="Wingdings" panose="05000000000000000000" pitchFamily="2" charset="2"/>
              <a:buChar char="Ø"/>
            </a:pPr>
            <a:r>
              <a:rPr lang="en-GB" sz="2400" dirty="0" smtClean="0"/>
              <a:t>Despite </a:t>
            </a:r>
            <a:r>
              <a:rPr lang="en-GB" sz="2400" dirty="0"/>
              <a:t>gaps in our knowledge there are now some </a:t>
            </a:r>
            <a:r>
              <a:rPr lang="en-GB" sz="2400" dirty="0" smtClean="0"/>
              <a:t>strong messages </a:t>
            </a:r>
            <a:r>
              <a:rPr lang="en-GB" sz="2400" dirty="0"/>
              <a:t>about the best ways of helping care leavers through this difficult stage of their lives. </a:t>
            </a:r>
            <a:endParaRPr lang="en-GB" sz="2400" dirty="0" smtClean="0"/>
          </a:p>
          <a:p>
            <a:pPr marL="0" indent="0">
              <a:buClr>
                <a:srgbClr val="FF0000"/>
              </a:buClr>
              <a:buNone/>
            </a:pPr>
            <a:endParaRPr lang="en-GB" sz="2400" dirty="0" smtClean="0"/>
          </a:p>
          <a:p>
            <a:pPr>
              <a:buClr>
                <a:srgbClr val="FF0000"/>
              </a:buClr>
              <a:buFont typeface="Wingdings" panose="05000000000000000000" pitchFamily="2" charset="2"/>
              <a:buChar char="Ø"/>
            </a:pPr>
            <a:r>
              <a:rPr lang="en-GB" sz="2400" dirty="0" smtClean="0"/>
              <a:t>To be effective</a:t>
            </a:r>
            <a:r>
              <a:rPr lang="en-GB" sz="2400" dirty="0"/>
              <a:t>, </a:t>
            </a:r>
            <a:r>
              <a:rPr lang="en-GB" sz="2400" dirty="0" smtClean="0"/>
              <a:t>support schemes </a:t>
            </a:r>
            <a:r>
              <a:rPr lang="en-GB" sz="2400" dirty="0"/>
              <a:t>need to involve young people in planning, create links with other agencies </a:t>
            </a:r>
            <a:r>
              <a:rPr lang="en-GB" sz="2400" dirty="0" smtClean="0"/>
              <a:t>and have </a:t>
            </a:r>
            <a:r>
              <a:rPr lang="en-GB" sz="2400" dirty="0"/>
              <a:t>clear objectives.</a:t>
            </a:r>
          </a:p>
        </p:txBody>
      </p:sp>
    </p:spTree>
    <p:extLst>
      <p:ext uri="{BB962C8B-B14F-4D97-AF65-F5344CB8AC3E}">
        <p14:creationId xmlns:p14="http://schemas.microsoft.com/office/powerpoint/2010/main" val="335569672"/>
      </p:ext>
    </p:extLst>
  </p:cSld>
  <p:clrMapOvr>
    <a:masterClrMapping/>
  </p:clrMapOvr>
</p:sld>
</file>

<file path=ppt/theme/theme1.xml><?xml version="1.0" encoding="utf-8"?>
<a:theme xmlns:a="http://schemas.openxmlformats.org/drawingml/2006/main" name="Cactus">
  <a:themeElements>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fontScheme name="Cactu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actus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Cactus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Cactus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Cactus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Cactus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Designs\Cactus.pot</Template>
  <TotalTime>313</TotalTime>
  <Words>552</Words>
  <Application>Microsoft Office PowerPoint</Application>
  <PresentationFormat>On-screen Show (4:3)</PresentationFormat>
  <Paragraphs>65</Paragraphs>
  <Slides>9</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Arial Narrow</vt:lpstr>
      <vt:lpstr>Times New Roman</vt:lpstr>
      <vt:lpstr>Wingdings</vt:lpstr>
      <vt:lpstr>Cactus</vt:lpstr>
      <vt:lpstr>Custom Design</vt:lpstr>
      <vt:lpstr>The Care System and Its Impact on Children and Young People</vt:lpstr>
      <vt:lpstr>Aims and Objectives</vt:lpstr>
      <vt:lpstr>Leaving Care</vt:lpstr>
      <vt:lpstr>Leaving Care</vt:lpstr>
      <vt:lpstr>Leaving Care</vt:lpstr>
      <vt:lpstr>Problems Faced when Leaving Care</vt:lpstr>
      <vt:lpstr>What Works when Leaving Care?</vt:lpstr>
      <vt:lpstr>What Works when Leaving Care?</vt:lpstr>
      <vt:lpstr>Conclusion</vt:lpstr>
    </vt:vector>
  </TitlesOfParts>
  <Company>Bowling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rod.hardy</dc:creator>
  <cp:lastModifiedBy>rodney hardy</cp:lastModifiedBy>
  <cp:revision>49</cp:revision>
  <cp:lastPrinted>1601-01-01T00:00:00Z</cp:lastPrinted>
  <dcterms:created xsi:type="dcterms:W3CDTF">2008-09-12T08:51:50Z</dcterms:created>
  <dcterms:modified xsi:type="dcterms:W3CDTF">2017-05-26T14:09:56Z</dcterms:modified>
</cp:coreProperties>
</file>