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3"/>
  </p:notesMasterIdLst>
  <p:handoutMasterIdLst>
    <p:handoutMasterId r:id="rId14"/>
  </p:handout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DDDDDD"/>
    <a:srgbClr val="3399FF"/>
    <a:srgbClr val="FFFF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BBB98DFA-835A-415D-B1FD-3CDA1654F2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597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itchFamily="34" charset="0"/>
              </a:defRPr>
            </a:lvl1pPr>
          </a:lstStyle>
          <a:p>
            <a:fld id="{611F9CA1-B60B-4717-A540-C81E31E0B2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720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Welcome to</a:t>
            </a:r>
            <a:br>
              <a:rPr lang="en-GB" dirty="0" smtClean="0"/>
            </a:br>
            <a:r>
              <a:rPr lang="en-GB" dirty="0" smtClean="0"/>
              <a:t>FW Solutions Ltd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2624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72076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2092D-FA95-43E3-A05C-E5911D784A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62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97F92-CBC3-4B93-B7A6-345BDAE766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58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4338" y="1052513"/>
            <a:ext cx="2051050" cy="5043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513"/>
            <a:ext cx="6002338" cy="5043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1041-27A4-4792-9C2C-A5618FE38E1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5839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4ED43-9196-47C5-B03C-42750CDA89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972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E51-1F67-44BF-BBF0-05C2C567B3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925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91A50-438B-405F-9D6F-C2B7D6B5E1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6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A6A31-0535-4632-930D-CB33370939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75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BA13A-4618-48F6-85BC-F80D51F043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4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D0551-C390-4482-8659-7174BA279A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1951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B4F72-4673-4462-93D8-087742A5D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925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E9F25-D5C8-4BED-9587-F0B8C7C282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FA71A-C537-4B37-A00C-E648CDC982A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4516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EE6D5-1645-4D97-8512-9F912B5C37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0770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0CDFD-C48B-472B-AEF6-FA526C898D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914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6613"/>
            <a:ext cx="2057400" cy="5289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19800" cy="5289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85543-0B65-4F67-A534-294444E808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385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B0B24-0B55-4099-A3D0-53DDBC9EE6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66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78A-60BD-47FF-A60C-09E97D01DB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59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E6FE6-0F56-4AE3-A5C7-2C2A50F494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2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7AF4-8A0A-4477-A6EB-73E1908C3D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61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D0201-B6BB-4A60-8F86-9B10C69173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27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C4A88-372B-4028-892D-4B133761DF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119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FF8FA-0412-4440-BBD1-62B3DCE8C2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96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3" name="Rectangle 905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24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3434" name="Rectangle 9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435" name="Rectangle 9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6" name="Rectangle 9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23437" name="Rectangle 90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89FE6B-4C4E-4846-BBAE-6C6EC36C6DE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23448" name="Picture 920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49" name="Text Box 921"/>
          <p:cNvSpPr txBox="1">
            <a:spLocks noChangeArrowheads="1"/>
          </p:cNvSpPr>
          <p:nvPr userDrawn="1"/>
        </p:nvSpPr>
        <p:spPr bwMode="auto">
          <a:xfrm>
            <a:off x="468313" y="188913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  <p:pic>
        <p:nvPicPr>
          <p:cNvPr id="23453" name="Picture 925" descr="FW Solutions Logo-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663" y="6188075"/>
            <a:ext cx="1938337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DDDDD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Narrow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fld id="{914D3D2B-113A-46B0-8F1C-8382038F4CA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36199" name="Picture 7" descr="iStock_000017924327Large_cloud imag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0" name="Text Box 8"/>
          <p:cNvSpPr txBox="1">
            <a:spLocks noChangeArrowheads="1"/>
          </p:cNvSpPr>
          <p:nvPr userDrawn="1"/>
        </p:nvSpPr>
        <p:spPr bwMode="auto">
          <a:xfrm>
            <a:off x="323850" y="115888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</a:rPr>
              <a:t>Learning for everyone…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2276872"/>
            <a:ext cx="7315200" cy="1243013"/>
          </a:xfrm>
        </p:spPr>
        <p:txBody>
          <a:bodyPr/>
          <a:lstStyle/>
          <a:p>
            <a:pPr eaLnBrk="1" hangingPunct="1"/>
            <a:r>
              <a:rPr lang="en-GB" sz="4000" dirty="0" smtClean="0"/>
              <a:t>Intrinsically Motivated Play</a:t>
            </a:r>
            <a:endParaRPr lang="en-GB" sz="40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79712" y="4077072"/>
            <a:ext cx="51845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j-lt"/>
              </a:rPr>
              <a:t>What </a:t>
            </a:r>
            <a:r>
              <a:rPr lang="en-US" altLang="en-US" sz="2800" dirty="0" smtClean="0">
                <a:latin typeface="+mj-lt"/>
              </a:rPr>
              <a:t>is Intrinsically Motivated play</a:t>
            </a:r>
            <a:r>
              <a:rPr lang="en-US" altLang="en-US" sz="2800" dirty="0">
                <a:latin typeface="+mj-lt"/>
              </a:rPr>
              <a:t>?</a:t>
            </a:r>
            <a:endParaRPr lang="en-GB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96752"/>
            <a:ext cx="8205788" cy="711200"/>
          </a:xfrm>
        </p:spPr>
        <p:txBody>
          <a:bodyPr/>
          <a:lstStyle/>
          <a:p>
            <a:pPr algn="l"/>
            <a:r>
              <a:rPr lang="en-US" altLang="en-US" sz="3600" dirty="0"/>
              <a:t>Case Studies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486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One </a:t>
            </a:r>
            <a:r>
              <a:rPr lang="en-GB" dirty="0" smtClean="0"/>
              <a:t>essential difference </a:t>
            </a:r>
            <a:r>
              <a:rPr lang="en-GB" dirty="0"/>
              <a:t>between these two children is their </a:t>
            </a:r>
            <a:r>
              <a:rPr lang="en-GB" dirty="0" smtClean="0"/>
              <a:t>motivational orientation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While </a:t>
            </a:r>
            <a:r>
              <a:rPr lang="en-GB" dirty="0"/>
              <a:t>Sarah is very intrinsically motivated,</a:t>
            </a:r>
          </a:p>
          <a:p>
            <a:pPr marL="0" indent="0">
              <a:buNone/>
            </a:pPr>
            <a:r>
              <a:rPr lang="en-GB" dirty="0"/>
              <a:t>Sally's activities are mostly extrinsically motivated.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958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dirty="0" smtClean="0"/>
              <a:t>Introduction</a:t>
            </a:r>
            <a:endParaRPr lang="en-US" altLang="en-US" sz="32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40873"/>
            <a:ext cx="7992888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When a child is born, there is within that child </a:t>
            </a:r>
            <a:r>
              <a:rPr lang="en-GB" sz="2800" dirty="0" smtClean="0"/>
              <a:t>an innate </a:t>
            </a:r>
            <a:r>
              <a:rPr lang="en-GB" sz="2800" dirty="0"/>
              <a:t>need to interact with the environment.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These interactions lead </a:t>
            </a:r>
            <a:r>
              <a:rPr lang="en-GB" sz="2800" dirty="0"/>
              <a:t>to learning and the acquisition of knowledge.</a:t>
            </a:r>
          </a:p>
          <a:p>
            <a:pPr marL="0" indent="0">
              <a:buNone/>
            </a:pPr>
            <a:r>
              <a:rPr lang="en-GB" sz="2800" dirty="0"/>
              <a:t>The motivation that drives this learning is </a:t>
            </a:r>
            <a:r>
              <a:rPr lang="en-GB" sz="2800" dirty="0" smtClean="0"/>
              <a:t>based solely </a:t>
            </a:r>
            <a:r>
              <a:rPr lang="en-GB" sz="2800" dirty="0"/>
              <a:t>within the child and requires no outside rewards</a:t>
            </a:r>
          </a:p>
          <a:p>
            <a:pPr marL="0" indent="0">
              <a:buNone/>
            </a:pPr>
            <a:r>
              <a:rPr lang="en-GB" sz="2800" dirty="0"/>
              <a:t>for its continuation.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This </a:t>
            </a:r>
            <a:r>
              <a:rPr lang="en-GB" sz="2800" dirty="0"/>
              <a:t>motivation has been seen </a:t>
            </a:r>
            <a:r>
              <a:rPr lang="en-GB" sz="2800" dirty="0" smtClean="0"/>
              <a:t>as ‘humans</a:t>
            </a:r>
            <a:r>
              <a:rPr lang="en-GB" sz="2800" dirty="0"/>
              <a:t>' inherent intrinsic motivation to </a:t>
            </a:r>
            <a:r>
              <a:rPr lang="en-GB" sz="2800" dirty="0" smtClean="0"/>
              <a:t>learn’</a:t>
            </a:r>
            <a:endParaRPr lang="en-US" altLang="en-US" sz="28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268760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Early Years Development</a:t>
            </a:r>
            <a:endParaRPr lang="en-US" alt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3568" y="2204864"/>
            <a:ext cx="7772400" cy="4114800"/>
          </a:xfrm>
        </p:spPr>
        <p:txBody>
          <a:bodyPr rtlCol="0"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dirty="0">
                <a:latin typeface="+mj-lt"/>
              </a:rPr>
              <a:t>Young children are born with an innate curiosity to learn about their world. </a:t>
            </a:r>
            <a:endParaRPr lang="en-GB" dirty="0" smtClean="0">
              <a:latin typeface="+mj-lt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latin typeface="+mj-lt"/>
              </a:rPr>
              <a:t>This </a:t>
            </a:r>
            <a:r>
              <a:rPr lang="en-GB" dirty="0">
                <a:latin typeface="+mj-lt"/>
              </a:rPr>
              <a:t>intrinsically </a:t>
            </a:r>
            <a:r>
              <a:rPr lang="en-GB" dirty="0" smtClean="0">
                <a:latin typeface="+mj-lt"/>
              </a:rPr>
              <a:t>instigated learning </a:t>
            </a:r>
            <a:r>
              <a:rPr lang="en-GB" dirty="0">
                <a:latin typeface="+mj-lt"/>
              </a:rPr>
              <a:t>is often called </a:t>
            </a:r>
            <a:r>
              <a:rPr lang="en-GB" dirty="0" smtClean="0">
                <a:latin typeface="+mj-lt"/>
              </a:rPr>
              <a:t>‘mastery motivation’.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Patterns </a:t>
            </a:r>
            <a:r>
              <a:rPr lang="en-GB" dirty="0"/>
              <a:t>of motivation are established at an </a:t>
            </a:r>
            <a:r>
              <a:rPr lang="en-GB" dirty="0" smtClean="0"/>
              <a:t>early age</a:t>
            </a:r>
            <a:r>
              <a:rPr lang="en-GB" dirty="0"/>
              <a:t>. </a:t>
            </a:r>
            <a:endParaRPr lang="en-GB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dirty="0" smtClean="0"/>
              <a:t>The </a:t>
            </a:r>
            <a:r>
              <a:rPr lang="en-GB" dirty="0"/>
              <a:t>early childhood years are crucial </a:t>
            </a:r>
            <a:r>
              <a:rPr lang="en-GB" dirty="0" smtClean="0"/>
              <a:t>for establishing </a:t>
            </a:r>
            <a:r>
              <a:rPr lang="en-GB" dirty="0"/>
              <a:t>robust intrinsic motivational </a:t>
            </a:r>
            <a:r>
              <a:rPr lang="en-GB" dirty="0" smtClean="0"/>
              <a:t>orientations which </a:t>
            </a:r>
            <a:r>
              <a:rPr lang="en-GB" dirty="0"/>
              <a:t>will last a lifetime.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7082" y="1052736"/>
            <a:ext cx="7772400" cy="711200"/>
          </a:xfrm>
        </p:spPr>
        <p:txBody>
          <a:bodyPr/>
          <a:lstStyle/>
          <a:p>
            <a:pPr algn="l"/>
            <a:r>
              <a:rPr lang="en-US" altLang="en-US" sz="3200" dirty="0" smtClean="0"/>
              <a:t>Definition of Motivation</a:t>
            </a:r>
            <a:endParaRPr lang="en-US" alt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77082" y="1960563"/>
            <a:ext cx="7583487" cy="3340645"/>
          </a:xfrm>
        </p:spPr>
        <p:txBody>
          <a:bodyPr rtlCol="0">
            <a:no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800" dirty="0">
                <a:latin typeface="+mj-lt"/>
              </a:rPr>
              <a:t>Motivation can be defined as the process by </a:t>
            </a:r>
            <a:r>
              <a:rPr lang="en-GB" sz="2800" dirty="0" smtClean="0">
                <a:latin typeface="+mj-lt"/>
              </a:rPr>
              <a:t>which children's </a:t>
            </a:r>
            <a:r>
              <a:rPr lang="en-GB" sz="2800" dirty="0">
                <a:latin typeface="+mj-lt"/>
              </a:rPr>
              <a:t>goal-directed activity is instigated and </a:t>
            </a:r>
            <a:r>
              <a:rPr lang="en-GB" sz="2800" dirty="0" smtClean="0">
                <a:latin typeface="+mj-lt"/>
              </a:rPr>
              <a:t>sustained (</a:t>
            </a:r>
            <a:r>
              <a:rPr lang="en-GB" sz="2800" dirty="0" err="1" smtClean="0">
                <a:latin typeface="+mj-lt"/>
              </a:rPr>
              <a:t>Pintrich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>
                <a:latin typeface="+mj-lt"/>
              </a:rPr>
              <a:t>&amp; </a:t>
            </a:r>
            <a:r>
              <a:rPr lang="en-GB" sz="2800" dirty="0" err="1">
                <a:latin typeface="+mj-lt"/>
              </a:rPr>
              <a:t>Schunk</a:t>
            </a:r>
            <a:r>
              <a:rPr lang="en-GB" sz="2800" dirty="0">
                <a:latin typeface="+mj-lt"/>
              </a:rPr>
              <a:t>, 1996).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7694" y="1196752"/>
            <a:ext cx="7772400" cy="711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Intrinsic Motivation in Early Years</a:t>
            </a:r>
            <a:endParaRPr lang="en-US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97694" y="2060848"/>
            <a:ext cx="7772400" cy="4114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800" dirty="0" smtClean="0"/>
              <a:t>Intrinsic </a:t>
            </a:r>
            <a:r>
              <a:rPr lang="en-GB" sz="2800" dirty="0"/>
              <a:t>motivation is made up of three basic </a:t>
            </a:r>
            <a:r>
              <a:rPr lang="en-GB" sz="2800" dirty="0" smtClean="0"/>
              <a:t>psychological needs </a:t>
            </a:r>
            <a:r>
              <a:rPr lang="en-GB" sz="2800" dirty="0"/>
              <a:t>that are thought to be innate in </a:t>
            </a:r>
            <a:r>
              <a:rPr lang="en-GB" sz="2800" dirty="0" smtClean="0"/>
              <a:t>human beings</a:t>
            </a:r>
            <a:r>
              <a:rPr lang="en-GB" sz="2800" dirty="0"/>
              <a:t>: </a:t>
            </a:r>
            <a:endParaRPr lang="en-GB" sz="2800" dirty="0" smtClean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needs for </a:t>
            </a:r>
            <a:r>
              <a:rPr lang="en-GB" sz="2800" dirty="0" smtClean="0"/>
              <a:t>competence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800" dirty="0" smtClean="0"/>
              <a:t>Relatedness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en-GB" sz="2800" dirty="0"/>
              <a:t>A</a:t>
            </a:r>
            <a:r>
              <a:rPr lang="en-GB" sz="2800" dirty="0" smtClean="0"/>
              <a:t>utonomy </a:t>
            </a:r>
            <a:r>
              <a:rPr lang="en-GB" sz="2800" dirty="0"/>
              <a:t>or self-determination</a:t>
            </a:r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340768"/>
            <a:ext cx="8532440" cy="711200"/>
          </a:xfrm>
        </p:spPr>
        <p:txBody>
          <a:bodyPr/>
          <a:lstStyle/>
          <a:p>
            <a:pPr algn="l"/>
            <a:r>
              <a:rPr lang="en-US" altLang="en-US" sz="3200" dirty="0"/>
              <a:t>Intrinsic Motivation in Early Years</a:t>
            </a:r>
            <a:endParaRPr lang="en-US" alt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276872"/>
            <a:ext cx="7992888" cy="411480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Competence: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/>
              <a:t>is understanding how to achieve </a:t>
            </a:r>
            <a:r>
              <a:rPr lang="en-GB" sz="2400" dirty="0" smtClean="0"/>
              <a:t>various outcomes </a:t>
            </a:r>
            <a:r>
              <a:rPr lang="en-GB" sz="2400" dirty="0"/>
              <a:t>and having the belief that you are capable </a:t>
            </a:r>
            <a:r>
              <a:rPr lang="en-GB" sz="2400" dirty="0" smtClean="0"/>
              <a:t>of obtaining </a:t>
            </a:r>
            <a:r>
              <a:rPr lang="en-GB" sz="2400" dirty="0"/>
              <a:t>those </a:t>
            </a:r>
            <a:r>
              <a:rPr lang="en-GB" sz="2400" dirty="0" smtClean="0"/>
              <a:t>outcomes.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FF0000"/>
                </a:solidFill>
              </a:rPr>
              <a:t>Relatedness:</a:t>
            </a:r>
            <a:r>
              <a:rPr lang="en-GB" sz="2400" dirty="0" smtClean="0"/>
              <a:t> </a:t>
            </a:r>
            <a:r>
              <a:rPr lang="en-GB" sz="2400" dirty="0"/>
              <a:t>involves the </a:t>
            </a:r>
            <a:r>
              <a:rPr lang="en-GB" sz="2400" dirty="0" smtClean="0"/>
              <a:t>ability to </a:t>
            </a:r>
            <a:r>
              <a:rPr lang="en-GB" sz="2400" dirty="0"/>
              <a:t>develop secure and </a:t>
            </a:r>
            <a:r>
              <a:rPr lang="en-GB" sz="2400" dirty="0" smtClean="0"/>
              <a:t>stable relationships </a:t>
            </a:r>
            <a:r>
              <a:rPr lang="en-GB" sz="2400" dirty="0"/>
              <a:t>with </a:t>
            </a:r>
            <a:r>
              <a:rPr lang="en-GB" sz="2400" dirty="0" smtClean="0"/>
              <a:t>others in </a:t>
            </a:r>
            <a:r>
              <a:rPr lang="en-GB" sz="2400" dirty="0"/>
              <a:t>a social context.</a:t>
            </a:r>
            <a:endParaRPr lang="en-GB" sz="2400" dirty="0" smtClean="0"/>
          </a:p>
          <a:p>
            <a:pPr marL="0" indent="0">
              <a:buNone/>
            </a:pPr>
            <a:endParaRPr lang="en-US" sz="2200" dirty="0" smtClean="0">
              <a:latin typeface="+mj-lt"/>
            </a:endParaRPr>
          </a:p>
          <a:p>
            <a:pPr marL="0" indent="0">
              <a:buNone/>
            </a:pPr>
            <a:r>
              <a:rPr lang="en-GB" sz="2400" b="1" i="1" dirty="0">
                <a:solidFill>
                  <a:srgbClr val="FF0000"/>
                </a:solidFill>
              </a:rPr>
              <a:t>Autonomy:</a:t>
            </a:r>
            <a:r>
              <a:rPr lang="en-GB" sz="2400" dirty="0" smtClean="0"/>
              <a:t> </a:t>
            </a:r>
            <a:r>
              <a:rPr lang="en-GB" sz="2400" dirty="0"/>
              <a:t>is the self-regulating </a:t>
            </a:r>
            <a:r>
              <a:rPr lang="en-GB" sz="2400" dirty="0" smtClean="0"/>
              <a:t>and self-initiating </a:t>
            </a:r>
            <a:r>
              <a:rPr lang="en-GB" sz="2400" dirty="0"/>
              <a:t>quality of one's own actions. The </a:t>
            </a:r>
            <a:r>
              <a:rPr lang="en-GB" sz="2400" dirty="0" smtClean="0"/>
              <a:t>development of </a:t>
            </a:r>
            <a:r>
              <a:rPr lang="en-GB" sz="2400" dirty="0"/>
              <a:t>these three areas can be seen in the context of </a:t>
            </a:r>
            <a:r>
              <a:rPr lang="en-GB" sz="2400" dirty="0" smtClean="0"/>
              <a:t>the young </a:t>
            </a:r>
            <a:r>
              <a:rPr lang="en-GB" sz="2400" dirty="0"/>
              <a:t>child.</a:t>
            </a:r>
            <a:endParaRPr lang="en-US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5215" y="838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en-US" sz="3200" dirty="0"/>
              <a:t>Intrinsic Motivation in Early Years</a:t>
            </a:r>
            <a:endParaRPr lang="en-US" altLang="en-US" sz="32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5215" y="1905000"/>
            <a:ext cx="7772400" cy="4260304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dirty="0" smtClean="0"/>
              <a:t>new-born </a:t>
            </a:r>
            <a:r>
              <a:rPr lang="en-GB" sz="2400" dirty="0"/>
              <a:t>is filled with the desire to respond </a:t>
            </a:r>
            <a:r>
              <a:rPr lang="en-GB" sz="2400" dirty="0" smtClean="0"/>
              <a:t>to the </a:t>
            </a:r>
            <a:r>
              <a:rPr lang="en-GB" sz="2400" dirty="0"/>
              <a:t>many stimuli presented by her environment. As </a:t>
            </a:r>
            <a:r>
              <a:rPr lang="en-GB" sz="2400" dirty="0" smtClean="0"/>
              <a:t>the child </a:t>
            </a:r>
            <a:r>
              <a:rPr lang="en-GB" sz="2400" dirty="0"/>
              <a:t>interacts with the environment, certain </a:t>
            </a:r>
            <a:r>
              <a:rPr lang="en-GB" sz="2400" dirty="0" smtClean="0"/>
              <a:t>events occur.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As </a:t>
            </a:r>
            <a:r>
              <a:rPr lang="en-GB" sz="2400" dirty="0"/>
              <a:t>children become older, motivational </a:t>
            </a:r>
            <a:r>
              <a:rPr lang="en-GB" sz="2400" dirty="0" smtClean="0"/>
              <a:t>patterns become </a:t>
            </a:r>
            <a:r>
              <a:rPr lang="en-GB" sz="2400" dirty="0"/>
              <a:t>differentiated by various subject and task </a:t>
            </a:r>
            <a:r>
              <a:rPr lang="en-GB" sz="2400" dirty="0" smtClean="0"/>
              <a:t>areas. For </a:t>
            </a:r>
            <a:r>
              <a:rPr lang="en-GB" sz="2400" dirty="0"/>
              <a:t>example, each individual will have different </a:t>
            </a:r>
            <a:r>
              <a:rPr lang="en-GB" sz="2400" dirty="0" smtClean="0"/>
              <a:t>motivational patterns </a:t>
            </a:r>
            <a:r>
              <a:rPr lang="en-GB" sz="2400" dirty="0"/>
              <a:t>for mathematics, reading, music, </a:t>
            </a:r>
            <a:r>
              <a:rPr lang="en-GB" sz="2400" dirty="0" smtClean="0"/>
              <a:t>etc.</a:t>
            </a:r>
            <a:endParaRPr lang="en-US" sz="2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1512" y="980728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Case Studies</a:t>
            </a:r>
            <a:endParaRPr lang="en-US" alt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9224" y="1820472"/>
            <a:ext cx="7772400" cy="4217640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Sarah is 3 years old</a:t>
            </a:r>
            <a:r>
              <a:rPr lang="en-GB" sz="2800" dirty="0"/>
              <a:t>. </a:t>
            </a:r>
            <a:r>
              <a:rPr lang="en-GB" sz="2800" dirty="0" smtClean="0"/>
              <a:t>She enjoys </a:t>
            </a:r>
            <a:r>
              <a:rPr lang="en-GB" sz="2800" dirty="0"/>
              <a:t>coming to school and </a:t>
            </a: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is </a:t>
            </a:r>
            <a:r>
              <a:rPr lang="en-GB" sz="2800" dirty="0"/>
              <a:t>seldom ready to go </a:t>
            </a:r>
            <a:r>
              <a:rPr lang="en-GB" sz="2800" dirty="0" smtClean="0"/>
              <a:t>home at </a:t>
            </a:r>
            <a:r>
              <a:rPr lang="en-GB" sz="2800" dirty="0"/>
              <a:t>the end of the day. She chooses activities that present </a:t>
            </a:r>
            <a:r>
              <a:rPr lang="en-GB" sz="2800" dirty="0" smtClean="0"/>
              <a:t>a challenge </a:t>
            </a:r>
            <a:r>
              <a:rPr lang="en-GB" sz="2800" dirty="0"/>
              <a:t>to her and she persists until completing </a:t>
            </a:r>
            <a:r>
              <a:rPr lang="en-GB" sz="2800" dirty="0" smtClean="0"/>
              <a:t>the activity </a:t>
            </a:r>
            <a:r>
              <a:rPr lang="en-GB" sz="2800" dirty="0"/>
              <a:t>to her own satisfaction. She decides what </a:t>
            </a:r>
            <a:r>
              <a:rPr lang="en-GB" sz="2800" dirty="0" smtClean="0"/>
              <a:t>she would </a:t>
            </a:r>
            <a:r>
              <a:rPr lang="en-GB" sz="2800" dirty="0"/>
              <a:t>like to do during the day, and is pleased with </a:t>
            </a:r>
            <a:r>
              <a:rPr lang="en-GB" sz="2800" dirty="0" smtClean="0"/>
              <a:t>her own </a:t>
            </a:r>
            <a:r>
              <a:rPr lang="en-GB" sz="2800" dirty="0"/>
              <a:t>abilities. Although she occasionally seeks </a:t>
            </a:r>
            <a:r>
              <a:rPr lang="en-GB" sz="2800" dirty="0" smtClean="0"/>
              <a:t>the </a:t>
            </a:r>
            <a:r>
              <a:rPr lang="en-GB" sz="2800" dirty="0"/>
              <a:t>teacher's help with more difficult activities, she is </a:t>
            </a:r>
            <a:r>
              <a:rPr lang="en-GB" sz="2800" dirty="0" smtClean="0"/>
              <a:t>content to </a:t>
            </a:r>
            <a:r>
              <a:rPr lang="en-GB" sz="2800" dirty="0"/>
              <a:t>work on her own, and she persists on activities </a:t>
            </a:r>
            <a:r>
              <a:rPr lang="en-GB" sz="2800" dirty="0" smtClean="0"/>
              <a:t>for extended </a:t>
            </a:r>
            <a:r>
              <a:rPr lang="en-GB" sz="2800" dirty="0"/>
              <a:t>periods of time.</a:t>
            </a:r>
            <a:endParaRPr lang="en-US" alt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51512" y="980728"/>
            <a:ext cx="7772400" cy="83820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/>
              <a:t>Case Studies</a:t>
            </a:r>
            <a:endParaRPr lang="en-US" alt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49224" y="1820472"/>
            <a:ext cx="7772400" cy="4217640"/>
          </a:xfrm>
        </p:spPr>
        <p:txBody>
          <a:bodyPr/>
          <a:lstStyle/>
          <a:p>
            <a:pPr marL="0" indent="0">
              <a:buNone/>
            </a:pPr>
            <a:r>
              <a:rPr lang="en-GB" sz="2800" i="1" dirty="0">
                <a:solidFill>
                  <a:srgbClr val="FF0000"/>
                </a:solidFill>
              </a:rPr>
              <a:t>Sally, </a:t>
            </a:r>
            <a:r>
              <a:rPr lang="en-GB" sz="2800" dirty="0"/>
              <a:t>on the other hand, </a:t>
            </a:r>
            <a:r>
              <a:rPr lang="en-GB" sz="2800" dirty="0" smtClean="0"/>
              <a:t>needs constant </a:t>
            </a:r>
            <a:r>
              <a:rPr lang="en-GB" sz="2800" dirty="0"/>
              <a:t>help from the teacher. She seldom is able </a:t>
            </a:r>
            <a:r>
              <a:rPr lang="en-GB" sz="2800" dirty="0" smtClean="0"/>
              <a:t>to select </a:t>
            </a:r>
            <a:r>
              <a:rPr lang="en-GB" sz="2800" dirty="0"/>
              <a:t>her own activity or plan what she would like to </a:t>
            </a:r>
            <a:r>
              <a:rPr lang="en-GB" sz="2800" dirty="0" smtClean="0"/>
              <a:t>do during </a:t>
            </a:r>
            <a:r>
              <a:rPr lang="en-GB" sz="2800" dirty="0"/>
              <a:t>the day. When she does make a decision, </a:t>
            </a:r>
            <a:r>
              <a:rPr lang="en-GB" sz="2800" dirty="0" smtClean="0"/>
              <a:t>she selects </a:t>
            </a:r>
            <a:r>
              <a:rPr lang="en-GB" sz="2800" dirty="0"/>
              <a:t>only those activities that are easy enough to </a:t>
            </a:r>
            <a:r>
              <a:rPr lang="en-GB" sz="2800" dirty="0" smtClean="0"/>
              <a:t>complete rapidly</a:t>
            </a:r>
            <a:r>
              <a:rPr lang="en-GB" sz="2800" dirty="0"/>
              <a:t>, and demands the teacher's approval </a:t>
            </a:r>
            <a:r>
              <a:rPr lang="en-GB" sz="2800" dirty="0" smtClean="0"/>
              <a:t>when she </a:t>
            </a:r>
            <a:r>
              <a:rPr lang="en-GB" sz="2800" dirty="0"/>
              <a:t>is finished. Sally quits an activity at the </a:t>
            </a:r>
            <a:r>
              <a:rPr lang="en-GB" sz="2800" dirty="0" smtClean="0"/>
              <a:t>slightest obstacle</a:t>
            </a:r>
            <a:r>
              <a:rPr lang="en-GB" sz="2800" dirty="0"/>
              <a:t>, and rarely completes anything</a:t>
            </a:r>
            <a:endParaRPr lang="en-US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065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theme/theme1.xml><?xml version="1.0" encoding="utf-8"?>
<a:theme xmlns:a="http://schemas.openxmlformats.org/drawingml/2006/main" name="Cactus">
  <a:themeElements>
    <a:clrScheme name="Cactus 2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F5EBC1"/>
      </a:accent1>
      <a:accent2>
        <a:srgbClr val="FFCC00"/>
      </a:accent2>
      <a:accent3>
        <a:srgbClr val="FFFFFF"/>
      </a:accent3>
      <a:accent4>
        <a:srgbClr val="000000"/>
      </a:accent4>
      <a:accent5>
        <a:srgbClr val="F9F3DD"/>
      </a:accent5>
      <a:accent6>
        <a:srgbClr val="E7B900"/>
      </a:accent6>
      <a:hlink>
        <a:srgbClr val="D4876C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Designs\Cactus.pot</Template>
  <TotalTime>286</TotalTime>
  <Words>545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Cactus</vt:lpstr>
      <vt:lpstr>Custom Design</vt:lpstr>
      <vt:lpstr>Intrinsically Motivated Play</vt:lpstr>
      <vt:lpstr>Introduction</vt:lpstr>
      <vt:lpstr>Early Years Development</vt:lpstr>
      <vt:lpstr>Definition of Motivation</vt:lpstr>
      <vt:lpstr>Intrinsic Motivation in Early Years</vt:lpstr>
      <vt:lpstr>Intrinsic Motivation in Early Years</vt:lpstr>
      <vt:lpstr>Intrinsic Motivation in Early Years</vt:lpstr>
      <vt:lpstr>Case Studies</vt:lpstr>
      <vt:lpstr>Case Studies</vt:lpstr>
      <vt:lpstr>Case Studies</vt:lpstr>
    </vt:vector>
  </TitlesOfParts>
  <Company>Bowling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rod.hardy</dc:creator>
  <cp:lastModifiedBy>rodney hardy</cp:lastModifiedBy>
  <cp:revision>45</cp:revision>
  <cp:lastPrinted>1601-01-01T00:00:00Z</cp:lastPrinted>
  <dcterms:created xsi:type="dcterms:W3CDTF">2008-09-12T08:51:50Z</dcterms:created>
  <dcterms:modified xsi:type="dcterms:W3CDTF">2017-02-10T12:16:55Z</dcterms:modified>
</cp:coreProperties>
</file>