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0"/>
  </p:notesMasterIdLst>
  <p:handoutMasterIdLst>
    <p:handoutMasterId r:id="rId11"/>
  </p:handoutMasterIdLst>
  <p:sldIdLst>
    <p:sldId id="259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DDDDDD"/>
    <a:srgbClr val="3399FF"/>
    <a:srgbClr val="FFFF00"/>
    <a:srgbClr val="66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930F6A67-C3D1-47C3-B8DB-54DCB0A9EB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9374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920E2A82-725C-4F88-9C41-B4DAF8D8D6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824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4D186-0B90-4273-82E8-58D2C4BE07D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20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59210-5540-4F72-AD24-4061743089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043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80281-86DD-465F-9559-5F7BC8C00E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315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1052513"/>
            <a:ext cx="2051050" cy="5043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52513"/>
            <a:ext cx="6002338" cy="5043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79785-9666-4A51-BA5C-B4C6E3D695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3835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31A2E-3B41-4D2C-9761-64D390D45C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338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9652-756C-459E-ACB6-1A720F2FB3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39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D250E-1FBB-488F-98FA-E1FA3ABBEC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9244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3D4AD-D15E-4FBB-BDAE-BCAC4EA02F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256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BB865-F914-46FF-9894-FAB7D8A84A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729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FC72F-A945-4998-B1A8-7441FDC6F8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1926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425E3-9290-472F-9B62-B064826163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8438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1421-EF29-482E-8B08-206E7C1485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638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515F8-AD09-4E40-8F6B-2AE18404DE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095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24527-B4E5-4296-A65B-CE6477A5FA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824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A91D1-A8FC-4439-B11B-5627346259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5761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AA0B8-C6B7-470C-A4A8-86B321CD2C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05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199EA-09FE-4D55-BD93-5E2397EA2E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432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B0C92-5048-4012-93EC-4B97427351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054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C2201-A916-4212-AA1A-7AD1FBF257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68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96BA-25E6-4098-A364-AE9A210A1E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812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3BADE-838E-445E-B676-89A3087B2F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584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1B4C2-F607-46B4-B170-570A5CF796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55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6C2F2-507C-48EE-B1F2-410BF9C242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645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3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1052513"/>
            <a:ext cx="77724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3434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64115DA-610C-4E53-8B79-E90B7E664C70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23448" name="Picture 920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49" name="Text Box 921"/>
          <p:cNvSpPr txBox="1">
            <a:spLocks noChangeArrowheads="1"/>
          </p:cNvSpPr>
          <p:nvPr userDrawn="1"/>
        </p:nvSpPr>
        <p:spPr bwMode="auto">
          <a:xfrm>
            <a:off x="468313" y="188913"/>
            <a:ext cx="359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  <p:pic>
        <p:nvPicPr>
          <p:cNvPr id="23453" name="Picture 925" descr="FW Solutions Logo-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6188075"/>
            <a:ext cx="1938337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anose="020B0606020202030204" pitchFamily="34" charset="0"/>
              </a:defRPr>
            </a:lvl1pPr>
          </a:lstStyle>
          <a:p>
            <a:fld id="{60F06DF8-55A8-4774-9B74-6B6349E03E4C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36199" name="Picture 7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0" name="Text Box 8"/>
          <p:cNvSpPr txBox="1">
            <a:spLocks noChangeArrowheads="1"/>
          </p:cNvSpPr>
          <p:nvPr userDrawn="1"/>
        </p:nvSpPr>
        <p:spPr bwMode="auto">
          <a:xfrm>
            <a:off x="323850" y="115888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772816"/>
            <a:ext cx="7315200" cy="1243012"/>
          </a:xfrm>
        </p:spPr>
        <p:txBody>
          <a:bodyPr anchor="ctr"/>
          <a:lstStyle/>
          <a:p>
            <a:r>
              <a:rPr lang="en-GB" altLang="en-US" sz="3200" dirty="0">
                <a:solidFill>
                  <a:schemeClr val="tx1"/>
                </a:solidFill>
              </a:rPr>
              <a:t>SMART </a:t>
            </a:r>
            <a:r>
              <a:rPr lang="en-GB" altLang="en-US" sz="3200" dirty="0" smtClean="0">
                <a:solidFill>
                  <a:schemeClr val="tx1"/>
                </a:solidFill>
              </a:rPr>
              <a:t>Planning</a:t>
            </a:r>
            <a:br>
              <a:rPr lang="en-GB" altLang="en-US" sz="3200" dirty="0" smtClean="0">
                <a:solidFill>
                  <a:schemeClr val="tx1"/>
                </a:solidFill>
              </a:rPr>
            </a:br>
            <a:r>
              <a:rPr lang="en-GB" altLang="en-US" sz="3200" dirty="0" smtClean="0">
                <a:solidFill>
                  <a:schemeClr val="tx1"/>
                </a:solidFill>
              </a:rPr>
              <a:t/>
            </a:r>
            <a:br>
              <a:rPr lang="en-GB" altLang="en-US" sz="3200" dirty="0" smtClean="0">
                <a:solidFill>
                  <a:schemeClr val="tx1"/>
                </a:solidFill>
              </a:rPr>
            </a:br>
            <a:r>
              <a:rPr lang="en-GB" altLang="en-US" sz="3200" dirty="0"/>
              <a:t>Specific, Measurable, Achievable, Realistic and Time bound</a:t>
            </a:r>
            <a:br>
              <a:rPr lang="en-GB" altLang="en-US" sz="3200" dirty="0"/>
            </a:br>
            <a:endParaRPr lang="en-GB" altLang="en-US" sz="32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55776" y="4005064"/>
            <a:ext cx="6192688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 algn="l"/>
            <a:r>
              <a:rPr lang="en-GB" sz="2000" dirty="0"/>
              <a:t>Level 4 Diploma in Advanced Childcare Practice &amp; </a:t>
            </a:r>
            <a:r>
              <a:rPr lang="en-GB" sz="2000" dirty="0" smtClean="0"/>
              <a:t>Management</a:t>
            </a:r>
          </a:p>
          <a:p>
            <a:pPr algn="l"/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Unit 8: </a:t>
            </a:r>
            <a:r>
              <a:rPr lang="en-GB" sz="2000" dirty="0"/>
              <a:t>Reflecting, Reviewing and Evaluating Own Practice</a:t>
            </a:r>
            <a:endParaRPr lang="en-GB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SMART Planning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5" y="1981200"/>
            <a:ext cx="8316416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b="1" dirty="0" smtClean="0"/>
              <a:t>SPECIFIC: -</a:t>
            </a:r>
          </a:p>
          <a:p>
            <a:pPr eaLnBrk="1" hangingPunct="1">
              <a:buFontTx/>
              <a:buNone/>
            </a:pPr>
            <a:r>
              <a:rPr lang="en-GB" altLang="en-US" dirty="0" smtClean="0"/>
              <a:t>What do I, or my colleagues want or need to</a:t>
            </a:r>
          </a:p>
          <a:p>
            <a:pPr eaLnBrk="1" hangingPunct="1">
              <a:buFontTx/>
              <a:buNone/>
            </a:pPr>
            <a:r>
              <a:rPr lang="en-GB" altLang="en-US" dirty="0" smtClean="0"/>
              <a:t>learn to advance current knowledge levels?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>
                <a:solidFill>
                  <a:srgbClr val="FF3300"/>
                </a:solidFill>
              </a:rPr>
              <a:t>EXAMPLE: - 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“I need to undertake study of Health and Safety issues to meet 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all the current legislation. I must learn about COSHH, RIDDOR 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and other main areas of Health and Safety”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SMART Planning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5" y="1981200"/>
            <a:ext cx="8316416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b="1" dirty="0" smtClean="0"/>
              <a:t>MEASURABLE: -</a:t>
            </a:r>
          </a:p>
          <a:p>
            <a:pPr eaLnBrk="1" hangingPunct="1">
              <a:buFontTx/>
              <a:buNone/>
            </a:pPr>
            <a:r>
              <a:rPr lang="en-GB" altLang="en-US" dirty="0" smtClean="0"/>
              <a:t>How will I know when either I, or my colleagues </a:t>
            </a:r>
          </a:p>
          <a:p>
            <a:pPr eaLnBrk="1" hangingPunct="1">
              <a:buFontTx/>
              <a:buNone/>
            </a:pPr>
            <a:r>
              <a:rPr lang="en-GB" altLang="en-US" dirty="0" smtClean="0"/>
              <a:t>have achieved this? 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>
                <a:solidFill>
                  <a:srgbClr val="FF3300"/>
                </a:solidFill>
              </a:rPr>
              <a:t>EXAMPLE: - 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“I will direct my colleagues and have them learn the current 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legislation for COSHH. I will review their progress and test their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knowledge of this before moving on to another area”</a:t>
            </a:r>
          </a:p>
          <a:p>
            <a:pPr eaLnBrk="1" hangingPunct="1">
              <a:buFontTx/>
              <a:buNone/>
            </a:pPr>
            <a:endParaRPr lang="en-GB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SMART Planning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3" y="1981200"/>
            <a:ext cx="8244408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b="1" dirty="0" smtClean="0"/>
              <a:t>ACHIEVABLE: -</a:t>
            </a:r>
          </a:p>
          <a:p>
            <a:pPr eaLnBrk="1" hangingPunct="1">
              <a:buFontTx/>
              <a:buNone/>
            </a:pPr>
            <a:r>
              <a:rPr lang="en-GB" altLang="en-US" dirty="0" smtClean="0"/>
              <a:t>What actions will I, or my colleagues have to </a:t>
            </a:r>
          </a:p>
          <a:p>
            <a:pPr eaLnBrk="1" hangingPunct="1">
              <a:buFontTx/>
              <a:buNone/>
            </a:pPr>
            <a:r>
              <a:rPr lang="en-GB" altLang="en-US" dirty="0" smtClean="0"/>
              <a:t>take to achieve this?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>
                <a:solidFill>
                  <a:srgbClr val="FF3300"/>
                </a:solidFill>
              </a:rPr>
              <a:t>EXAMPLE: - 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“By reviewing what they have learn about COSHH, I will be 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able to support them in this and the other main areas of Health 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and Safety to make sure they are able to learn and achieve”</a:t>
            </a:r>
          </a:p>
          <a:p>
            <a:pPr eaLnBrk="1" hangingPunct="1">
              <a:buFontTx/>
              <a:buNone/>
            </a:pPr>
            <a:endParaRPr lang="en-GB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SMART Planning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7" y="1981200"/>
            <a:ext cx="8388424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b="1" dirty="0" smtClean="0"/>
              <a:t>REALISTIC: -</a:t>
            </a:r>
          </a:p>
          <a:p>
            <a:pPr eaLnBrk="1" hangingPunct="1">
              <a:buFontTx/>
              <a:buNone/>
            </a:pPr>
            <a:r>
              <a:rPr lang="en-GB" altLang="en-US" dirty="0" smtClean="0"/>
              <a:t>What actions resources or support will I or my </a:t>
            </a:r>
          </a:p>
          <a:p>
            <a:pPr eaLnBrk="1" hangingPunct="1">
              <a:buFontTx/>
              <a:buNone/>
            </a:pPr>
            <a:r>
              <a:rPr lang="en-GB" altLang="en-US" dirty="0" smtClean="0"/>
              <a:t>colleagues need to achieve our goals?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>
                <a:solidFill>
                  <a:srgbClr val="FF3300"/>
                </a:solidFill>
              </a:rPr>
              <a:t>EXAMPLE: - 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I need to make sure that I can access resources, training 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courses and materials relating to COSSH, RIDDOR and other 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main areas of Health and Safety</a:t>
            </a:r>
          </a:p>
          <a:p>
            <a:pPr eaLnBrk="1" hangingPunct="1">
              <a:buFontTx/>
              <a:buNone/>
            </a:pPr>
            <a:endParaRPr lang="en-GB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SMART Planning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1" y="1981200"/>
            <a:ext cx="81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b="1" dirty="0" smtClean="0"/>
              <a:t>TIMESCALE: 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 smtClean="0"/>
              <a:t>What time will I or my colleagues need to meet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 smtClean="0"/>
              <a:t>the required outcomes? Will I need to review all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 smtClean="0"/>
              <a:t>actions taken?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solidFill>
                  <a:srgbClr val="FF3300"/>
                </a:solidFill>
              </a:rPr>
              <a:t>EXAMPLE: -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I need to look carefully at the amount of work to be completed.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I need to look how and when training will take place and I need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to review progress on a regular basis and allow enough time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for all this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SMART Planning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3924300" y="3429000"/>
            <a:ext cx="14398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/>
              <a:t>SMART</a:t>
            </a:r>
          </a:p>
        </p:txBody>
      </p:sp>
      <p:sp>
        <p:nvSpPr>
          <p:cNvPr id="9220" name="Oval 6"/>
          <p:cNvSpPr>
            <a:spLocks noChangeArrowheads="1"/>
          </p:cNvSpPr>
          <p:nvPr/>
        </p:nvSpPr>
        <p:spPr bwMode="auto">
          <a:xfrm>
            <a:off x="2268538" y="2205038"/>
            <a:ext cx="1871662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/>
              <a:t>Specific</a:t>
            </a:r>
          </a:p>
        </p:txBody>
      </p:sp>
      <p:sp>
        <p:nvSpPr>
          <p:cNvPr id="9221" name="Oval 10"/>
          <p:cNvSpPr>
            <a:spLocks noChangeArrowheads="1"/>
          </p:cNvSpPr>
          <p:nvPr/>
        </p:nvSpPr>
        <p:spPr bwMode="auto">
          <a:xfrm>
            <a:off x="6588125" y="2133600"/>
            <a:ext cx="1727200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/>
              <a:t>Measurable</a:t>
            </a:r>
          </a:p>
        </p:txBody>
      </p:sp>
      <p:sp>
        <p:nvSpPr>
          <p:cNvPr id="9222" name="Oval 12"/>
          <p:cNvSpPr>
            <a:spLocks noChangeArrowheads="1"/>
          </p:cNvSpPr>
          <p:nvPr/>
        </p:nvSpPr>
        <p:spPr bwMode="auto">
          <a:xfrm>
            <a:off x="3779838" y="4941888"/>
            <a:ext cx="1873250" cy="865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/>
              <a:t>Realistic</a:t>
            </a:r>
          </a:p>
        </p:txBody>
      </p:sp>
      <p:sp>
        <p:nvSpPr>
          <p:cNvPr id="9223" name="Oval 14"/>
          <p:cNvSpPr>
            <a:spLocks noChangeArrowheads="1"/>
          </p:cNvSpPr>
          <p:nvPr/>
        </p:nvSpPr>
        <p:spPr bwMode="auto">
          <a:xfrm>
            <a:off x="6659563" y="4292600"/>
            <a:ext cx="1943100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/>
              <a:t>Achievable</a:t>
            </a:r>
          </a:p>
        </p:txBody>
      </p:sp>
      <p:sp>
        <p:nvSpPr>
          <p:cNvPr id="9224" name="Oval 16"/>
          <p:cNvSpPr>
            <a:spLocks noChangeArrowheads="1"/>
          </p:cNvSpPr>
          <p:nvPr/>
        </p:nvSpPr>
        <p:spPr bwMode="auto">
          <a:xfrm>
            <a:off x="1692275" y="3860800"/>
            <a:ext cx="2016125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/>
              <a:t>Timescale</a:t>
            </a:r>
          </a:p>
        </p:txBody>
      </p:sp>
      <p:sp>
        <p:nvSpPr>
          <p:cNvPr id="9225" name="Line 18"/>
          <p:cNvSpPr>
            <a:spLocks noChangeShapeType="1"/>
          </p:cNvSpPr>
          <p:nvPr/>
        </p:nvSpPr>
        <p:spPr bwMode="auto">
          <a:xfrm flipH="1" flipV="1">
            <a:off x="3779838" y="2997200"/>
            <a:ext cx="5762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26" name="Line 19"/>
          <p:cNvSpPr>
            <a:spLocks noChangeShapeType="1"/>
          </p:cNvSpPr>
          <p:nvPr/>
        </p:nvSpPr>
        <p:spPr bwMode="auto">
          <a:xfrm>
            <a:off x="4140200" y="26368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27" name="Rectangle 20"/>
          <p:cNvSpPr>
            <a:spLocks noChangeArrowheads="1"/>
          </p:cNvSpPr>
          <p:nvPr/>
        </p:nvSpPr>
        <p:spPr bwMode="auto">
          <a:xfrm>
            <a:off x="4643438" y="2420938"/>
            <a:ext cx="12747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dirty="0"/>
              <a:t>Review</a:t>
            </a:r>
          </a:p>
        </p:txBody>
      </p:sp>
      <p:sp>
        <p:nvSpPr>
          <p:cNvPr id="9228" name="Line 22"/>
          <p:cNvSpPr>
            <a:spLocks noChangeShapeType="1"/>
          </p:cNvSpPr>
          <p:nvPr/>
        </p:nvSpPr>
        <p:spPr bwMode="auto">
          <a:xfrm>
            <a:off x="5940425" y="26368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29" name="Rectangle 24"/>
          <p:cNvSpPr>
            <a:spLocks noChangeArrowheads="1"/>
          </p:cNvSpPr>
          <p:nvPr/>
        </p:nvSpPr>
        <p:spPr bwMode="auto">
          <a:xfrm>
            <a:off x="6948488" y="3357563"/>
            <a:ext cx="12239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/>
              <a:t>Review</a:t>
            </a:r>
          </a:p>
        </p:txBody>
      </p:sp>
      <p:sp>
        <p:nvSpPr>
          <p:cNvPr id="9230" name="Line 26"/>
          <p:cNvSpPr>
            <a:spLocks noChangeShapeType="1"/>
          </p:cNvSpPr>
          <p:nvPr/>
        </p:nvSpPr>
        <p:spPr bwMode="auto">
          <a:xfrm>
            <a:off x="7451725" y="29241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31" name="Line 27"/>
          <p:cNvSpPr>
            <a:spLocks noChangeShapeType="1"/>
          </p:cNvSpPr>
          <p:nvPr/>
        </p:nvSpPr>
        <p:spPr bwMode="auto">
          <a:xfrm>
            <a:off x="7451725" y="38608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32" name="Rectangle 28"/>
          <p:cNvSpPr>
            <a:spLocks noChangeArrowheads="1"/>
          </p:cNvSpPr>
          <p:nvPr/>
        </p:nvSpPr>
        <p:spPr bwMode="auto">
          <a:xfrm>
            <a:off x="6227763" y="5300663"/>
            <a:ext cx="10795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dirty="0"/>
              <a:t>Review</a:t>
            </a:r>
          </a:p>
        </p:txBody>
      </p:sp>
      <p:sp>
        <p:nvSpPr>
          <p:cNvPr id="9233" name="Line 30"/>
          <p:cNvSpPr>
            <a:spLocks noChangeShapeType="1"/>
          </p:cNvSpPr>
          <p:nvPr/>
        </p:nvSpPr>
        <p:spPr bwMode="auto">
          <a:xfrm flipH="1">
            <a:off x="7019925" y="5084763"/>
            <a:ext cx="6477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34" name="Line 31"/>
          <p:cNvSpPr>
            <a:spLocks noChangeShapeType="1"/>
          </p:cNvSpPr>
          <p:nvPr/>
        </p:nvSpPr>
        <p:spPr bwMode="auto">
          <a:xfrm flipH="1">
            <a:off x="5653087" y="551656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35" name="Rectangle 32"/>
          <p:cNvSpPr>
            <a:spLocks noChangeArrowheads="1"/>
          </p:cNvSpPr>
          <p:nvPr/>
        </p:nvSpPr>
        <p:spPr bwMode="auto">
          <a:xfrm>
            <a:off x="1979613" y="5084763"/>
            <a:ext cx="12969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/>
              <a:t>Review</a:t>
            </a:r>
          </a:p>
        </p:txBody>
      </p:sp>
      <p:sp>
        <p:nvSpPr>
          <p:cNvPr id="9236" name="Line 34"/>
          <p:cNvSpPr>
            <a:spLocks noChangeShapeType="1"/>
          </p:cNvSpPr>
          <p:nvPr/>
        </p:nvSpPr>
        <p:spPr bwMode="auto">
          <a:xfrm flipH="1" flipV="1">
            <a:off x="3276599" y="5300662"/>
            <a:ext cx="50323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37" name="Line 35"/>
          <p:cNvSpPr>
            <a:spLocks noChangeShapeType="1"/>
          </p:cNvSpPr>
          <p:nvPr/>
        </p:nvSpPr>
        <p:spPr bwMode="auto">
          <a:xfrm flipV="1">
            <a:off x="2555875" y="45815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38" name="Line 36"/>
          <p:cNvSpPr>
            <a:spLocks noChangeShapeType="1"/>
          </p:cNvSpPr>
          <p:nvPr/>
        </p:nvSpPr>
        <p:spPr bwMode="auto">
          <a:xfrm flipV="1">
            <a:off x="3708400" y="4076699"/>
            <a:ext cx="6477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39" name="AutoShape 37"/>
          <p:cNvSpPr>
            <a:spLocks noChangeArrowheads="1"/>
          </p:cNvSpPr>
          <p:nvPr/>
        </p:nvSpPr>
        <p:spPr bwMode="auto">
          <a:xfrm>
            <a:off x="5292725" y="4292600"/>
            <a:ext cx="863600" cy="720725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0" name="Line 38"/>
          <p:cNvSpPr>
            <a:spLocks noChangeShapeType="1"/>
          </p:cNvSpPr>
          <p:nvPr/>
        </p:nvSpPr>
        <p:spPr bwMode="auto">
          <a:xfrm>
            <a:off x="5148263" y="4005263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41" name="AutoShape 39"/>
          <p:cNvSpPr>
            <a:spLocks noChangeArrowheads="1"/>
          </p:cNvSpPr>
          <p:nvPr/>
        </p:nvSpPr>
        <p:spPr bwMode="auto">
          <a:xfrm>
            <a:off x="5580063" y="3429000"/>
            <a:ext cx="1152525" cy="576263"/>
          </a:xfrm>
          <a:prstGeom prst="cloudCallout">
            <a:avLst>
              <a:gd name="adj1" fmla="val -27910"/>
              <a:gd name="adj2" fmla="val 91524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1200"/>
              <a:t>SMART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85</TotalTime>
  <Words>339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Times New Roman</vt:lpstr>
      <vt:lpstr>Cactus</vt:lpstr>
      <vt:lpstr>Custom Design</vt:lpstr>
      <vt:lpstr>SMART Planning  Specific, Measurable, Achievable, Realistic and Time bound </vt:lpstr>
      <vt:lpstr>SMART Planning</vt:lpstr>
      <vt:lpstr>SMART Planning</vt:lpstr>
      <vt:lpstr>SMART Planning</vt:lpstr>
      <vt:lpstr>SMART Planning</vt:lpstr>
      <vt:lpstr>SMART Planning</vt:lpstr>
      <vt:lpstr>SMART Planning</vt:lpstr>
    </vt:vector>
  </TitlesOfParts>
  <Company>Bowling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rod.hardy</dc:creator>
  <cp:lastModifiedBy>rodney hardy</cp:lastModifiedBy>
  <cp:revision>24</cp:revision>
  <cp:lastPrinted>1601-01-01T00:00:00Z</cp:lastPrinted>
  <dcterms:created xsi:type="dcterms:W3CDTF">2008-09-12T08:51:50Z</dcterms:created>
  <dcterms:modified xsi:type="dcterms:W3CDTF">2017-01-26T12:12:31Z</dcterms:modified>
</cp:coreProperties>
</file>