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</p:sldMasterIdLst>
  <p:notesMasterIdLst>
    <p:notesMasterId r:id="rId13"/>
  </p:notesMasterIdLst>
  <p:handoutMasterIdLst>
    <p:handoutMasterId r:id="rId14"/>
  </p:handoutMasterIdLst>
  <p:sldIdLst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DDDDDD"/>
    <a:srgbClr val="3399FF"/>
    <a:srgbClr val="FFFF00"/>
    <a:srgbClr val="66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60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itchFamily="34" charset="0"/>
              </a:defRPr>
            </a:lvl1pPr>
          </a:lstStyle>
          <a:p>
            <a:fld id="{BBB98DFA-835A-415D-B1FD-3CDA1654F20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5977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2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2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52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2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itchFamily="34" charset="0"/>
              </a:defRPr>
            </a:lvl1pPr>
          </a:lstStyle>
          <a:p>
            <a:fld id="{611F9CA1-B60B-4717-A540-C81E31E0B2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7200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Welcome to</a:t>
            </a:r>
            <a:br>
              <a:rPr lang="en-GB" dirty="0" smtClean="0"/>
            </a:br>
            <a:r>
              <a:rPr lang="en-GB" dirty="0" smtClean="0"/>
              <a:t>FW Solutions Ltd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702624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2076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332092D-FA95-43E3-A05C-E5911D784A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6271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97F92-CBC3-4B93-B7A6-345BDAE766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658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4338" y="1052513"/>
            <a:ext cx="2051050" cy="50434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052513"/>
            <a:ext cx="6002338" cy="50434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E1041-27A4-4792-9C2C-A5618FE38E1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5839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4ED43-9196-47C5-B03C-42750CDA89D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9725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27E51-1F67-44BF-BBF0-05C2C567B35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0925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91A50-438B-405F-9D6F-C2B7D6B5E16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6167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3A6A31-0535-4632-930D-CB33370939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759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BA13A-4618-48F6-85BC-F80D51F0432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54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D0551-C390-4482-8659-7174BA279AC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19512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B4F72-4673-4462-93D8-087742A5DB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9256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E9F25-D5C8-4BED-9587-F0B8C7C2824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8474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FA71A-C537-4B37-A00C-E648CDC982A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4516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EE6D5-1645-4D97-8512-9F912B5C370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07706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0CDFD-C48B-472B-AEF6-FA526C898D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29145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6613"/>
            <a:ext cx="2057400" cy="5289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6613"/>
            <a:ext cx="6019800" cy="5289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85543-0B65-4F67-A534-294444E808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3850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B0B24-0B55-4099-A3D0-53DDBC9EE6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6665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6C78A-60BD-47FF-A60C-09E97D01DB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590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E6FE6-0F56-4AE3-A5C7-2C2A50F494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2528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F7AF4-8A0A-4477-A6EB-73E1908C3D0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6115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D0201-B6BB-4A60-8F86-9B10C69173A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273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C4A88-372B-4028-892D-4B133761DF1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1198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FF8FA-0412-4440-BBD1-62B3DCE8C26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7966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33" name="Rectangle 905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1052513"/>
            <a:ext cx="77724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3434" name="Rectangle 90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3435" name="Rectangle 90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23436" name="Rectangle 90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23437" name="Rectangle 90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989FE6B-4C4E-4846-BBAE-6C6EC36C6DE3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23448" name="Picture 920" descr="iStock_000017924327Large_cloud imag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449" name="Text Box 921"/>
          <p:cNvSpPr txBox="1">
            <a:spLocks noChangeArrowheads="1"/>
          </p:cNvSpPr>
          <p:nvPr userDrawn="1"/>
        </p:nvSpPr>
        <p:spPr bwMode="auto">
          <a:xfrm>
            <a:off x="468313" y="188913"/>
            <a:ext cx="3598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3300"/>
                </a:solidFill>
              </a:rPr>
              <a:t>Learning for everyone…</a:t>
            </a:r>
          </a:p>
        </p:txBody>
      </p:sp>
      <p:pic>
        <p:nvPicPr>
          <p:cNvPr id="23453" name="Picture 925" descr="FW Solutions Logo-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663" y="6188075"/>
            <a:ext cx="1938337" cy="66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6613"/>
            <a:ext cx="8229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 Narrow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 Narrow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 Narrow" pitchFamily="34" charset="0"/>
              </a:defRPr>
            </a:lvl1pPr>
          </a:lstStyle>
          <a:p>
            <a:fld id="{914D3D2B-113A-46B0-8F1C-8382038F4CA6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36199" name="Picture 7" descr="iStock_000017924327Large_cloud imag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200" name="Text Box 8"/>
          <p:cNvSpPr txBox="1">
            <a:spLocks noChangeArrowheads="1"/>
          </p:cNvSpPr>
          <p:nvPr userDrawn="1"/>
        </p:nvSpPr>
        <p:spPr bwMode="auto">
          <a:xfrm>
            <a:off x="323850" y="115888"/>
            <a:ext cx="4752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3300"/>
                </a:solidFill>
              </a:rPr>
              <a:t>Learning for everyone…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640" y="2276872"/>
            <a:ext cx="7315200" cy="1243013"/>
          </a:xfrm>
        </p:spPr>
        <p:txBody>
          <a:bodyPr/>
          <a:lstStyle/>
          <a:p>
            <a:pPr eaLnBrk="1" hangingPunct="1"/>
            <a:r>
              <a:rPr lang="en-GB" sz="4000" dirty="0" smtClean="0"/>
              <a:t>Self – Directed Play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979712" y="4077072"/>
            <a:ext cx="424837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+mj-lt"/>
              </a:rPr>
              <a:t>What is self-directed play?</a:t>
            </a:r>
            <a:endParaRPr lang="en-GB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24744"/>
            <a:ext cx="7772400" cy="838200"/>
          </a:xfrm>
        </p:spPr>
        <p:txBody>
          <a:bodyPr/>
          <a:lstStyle/>
          <a:p>
            <a:pPr algn="l" eaLnBrk="1" hangingPunct="1"/>
            <a:r>
              <a:rPr lang="en-US" altLang="en-US" sz="3200" dirty="0"/>
              <a:t>“Mood” descriptors – Children should be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81224" y="1972104"/>
            <a:ext cx="7772400" cy="421764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800" dirty="0">
                <a:latin typeface="+mj-lt"/>
              </a:rPr>
              <a:t>Happy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800" dirty="0">
                <a:latin typeface="+mj-lt"/>
              </a:rPr>
              <a:t>Independent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800" dirty="0">
                <a:latin typeface="+mj-lt"/>
              </a:rPr>
              <a:t>Confident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800" dirty="0">
                <a:latin typeface="+mj-lt"/>
              </a:rPr>
              <a:t>Altruistic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800" dirty="0">
                <a:latin typeface="+mj-lt"/>
              </a:rPr>
              <a:t>Trusting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800" dirty="0">
                <a:latin typeface="+mj-lt"/>
              </a:rPr>
              <a:t>Balanced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800" dirty="0">
                <a:latin typeface="+mj-lt"/>
              </a:rPr>
              <a:t>Active or immersed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800" dirty="0">
                <a:latin typeface="+mj-lt"/>
              </a:rPr>
              <a:t>At 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96752"/>
            <a:ext cx="7772400" cy="711200"/>
          </a:xfrm>
        </p:spPr>
        <p:txBody>
          <a:bodyPr/>
          <a:lstStyle/>
          <a:p>
            <a:pPr algn="l" eaLnBrk="1" hangingPunct="1"/>
            <a:r>
              <a:rPr lang="en-US" altLang="en-US" sz="3200" dirty="0" smtClean="0"/>
              <a:t>What is self-directed play?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65120" y="2204864"/>
            <a:ext cx="3657600" cy="4219575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>
                <a:latin typeface="+mj-lt"/>
              </a:rPr>
              <a:t>Freely Chosen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>
                <a:latin typeface="+mj-lt"/>
              </a:rPr>
              <a:t>Personally </a:t>
            </a:r>
            <a:r>
              <a:rPr lang="en-US" altLang="en-US" dirty="0" smtClean="0">
                <a:latin typeface="+mj-lt"/>
              </a:rPr>
              <a:t>directed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>
                <a:latin typeface="+mj-lt"/>
              </a:rPr>
              <a:t>Intrinsically motivated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>
                <a:latin typeface="+mj-lt"/>
              </a:rPr>
              <a:t>Goalless</a:t>
            </a:r>
            <a:r>
              <a:rPr lang="en-US" altLang="en-US" dirty="0" smtClean="0">
                <a:latin typeface="+mj-lt"/>
              </a:rPr>
              <a:t>. </a:t>
            </a:r>
          </a:p>
          <a:p>
            <a:pPr eaLnBrk="1" hangingPunct="1"/>
            <a:endParaRPr lang="en-US" altLang="en-US" dirty="0" smtClean="0">
              <a:latin typeface="Times New Roman" panose="02020603050405020304" pitchFamily="18" charset="0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16016" y="2204863"/>
            <a:ext cx="3657600" cy="4219575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dirty="0">
                <a:latin typeface="+mj-lt"/>
              </a:rPr>
              <a:t>Children choose what they do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dirty="0">
                <a:latin typeface="+mj-lt"/>
              </a:rPr>
              <a:t>Children choose how they do it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dirty="0">
                <a:latin typeface="+mj-lt"/>
              </a:rPr>
              <a:t>Children choose why they do it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dirty="0">
                <a:latin typeface="+mj-lt"/>
              </a:rPr>
              <a:t>They do it for no external goal or reward.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  <p:bldP spid="205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268760"/>
            <a:ext cx="7772400" cy="711200"/>
          </a:xfrm>
        </p:spPr>
        <p:txBody>
          <a:bodyPr/>
          <a:lstStyle/>
          <a:p>
            <a:pPr algn="l" eaLnBrk="1" hangingPunct="1"/>
            <a:r>
              <a:rPr lang="en-US" altLang="en-US" sz="3200" dirty="0"/>
              <a:t>Why do children play?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3568" y="2204864"/>
            <a:ext cx="7086600" cy="4114800"/>
          </a:xfrm>
        </p:spPr>
        <p:txBody>
          <a:bodyPr rtlCol="0">
            <a:no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dirty="0">
                <a:latin typeface="+mj-lt"/>
              </a:rPr>
              <a:t>To learn about themselves, the people around them and their physical environment.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dirty="0">
                <a:latin typeface="+mj-lt"/>
              </a:rPr>
              <a:t>Discover and make sense of their world in order to survive in it.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dirty="0">
                <a:latin typeface="+mj-lt"/>
              </a:rPr>
              <a:t>Develop  social, physical, intellectual and creative skills.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dirty="0">
                <a:latin typeface="+mj-lt"/>
              </a:rPr>
              <a:t>It gives them pleasure and they can release physical and emotional energy.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77082" y="1052736"/>
            <a:ext cx="7772400" cy="711200"/>
          </a:xfrm>
        </p:spPr>
        <p:txBody>
          <a:bodyPr/>
          <a:lstStyle/>
          <a:p>
            <a:pPr algn="l"/>
            <a:r>
              <a:rPr lang="en-US" altLang="en-US" sz="3200" dirty="0"/>
              <a:t>The Benefits of Play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777082" y="1628800"/>
            <a:ext cx="7583487" cy="4897437"/>
          </a:xfrm>
        </p:spPr>
        <p:txBody>
          <a:bodyPr rtlCol="0">
            <a:noAutofit/>
          </a:bodyPr>
          <a:lstStyle/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latin typeface="+mj-lt"/>
              </a:rPr>
              <a:t>Sense of freedom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latin typeface="+mj-lt"/>
              </a:rPr>
              <a:t>Control of their own environment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latin typeface="+mj-lt"/>
              </a:rPr>
              <a:t>Development of skills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latin typeface="+mj-lt"/>
              </a:rPr>
              <a:t>Express their emotions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latin typeface="+mj-lt"/>
              </a:rPr>
              <a:t>Exploration of their own limits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latin typeface="+mj-lt"/>
              </a:rPr>
              <a:t>Exploration of their own identity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latin typeface="+mj-lt"/>
              </a:rPr>
              <a:t>Growth of independence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latin typeface="+mj-lt"/>
              </a:rPr>
              <a:t>Growth of self - esteem and confidence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latin typeface="+mj-lt"/>
              </a:rPr>
              <a:t>Potential of self expression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latin typeface="+mj-lt"/>
              </a:rPr>
              <a:t>Respect for other children and young people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latin typeface="+mj-lt"/>
              </a:rPr>
              <a:t>Through play children learn what no one else can teach them</a:t>
            </a:r>
            <a:r>
              <a:rPr lang="en-US" sz="2400" dirty="0">
                <a:latin typeface="+mj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97694" y="1196752"/>
            <a:ext cx="7772400" cy="711200"/>
          </a:xfrm>
        </p:spPr>
        <p:txBody>
          <a:bodyPr/>
          <a:lstStyle/>
          <a:p>
            <a:pPr algn="l" eaLnBrk="1" hangingPunct="1"/>
            <a:r>
              <a:rPr lang="en-US" altLang="en-US" sz="3200" dirty="0" err="1"/>
              <a:t>Playworkers</a:t>
            </a:r>
            <a:r>
              <a:rPr lang="en-US" altLang="en-US" sz="3200" dirty="0"/>
              <a:t> should: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97694" y="2060848"/>
            <a:ext cx="7772400" cy="41148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800" dirty="0">
                <a:latin typeface="+mj-lt"/>
              </a:rPr>
              <a:t>Support children</a:t>
            </a:r>
            <a:r>
              <a:rPr lang="en-GB" altLang="en-US" sz="2800" dirty="0">
                <a:latin typeface="+mj-lt"/>
              </a:rPr>
              <a:t>’</a:t>
            </a:r>
            <a:r>
              <a:rPr lang="en-US" altLang="ja-JP" sz="2800" dirty="0">
                <a:latin typeface="+mj-lt"/>
              </a:rPr>
              <a:t>s play not direct or control it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800" dirty="0">
                <a:latin typeface="+mj-lt"/>
              </a:rPr>
              <a:t>create and resource an appropriate human environment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800" dirty="0">
                <a:latin typeface="+mj-lt"/>
              </a:rPr>
              <a:t>create and resource an appropriate physical environment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800" dirty="0">
                <a:latin typeface="+mj-lt"/>
              </a:rPr>
              <a:t>respond to play cues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800" dirty="0">
                <a:latin typeface="+mj-lt"/>
              </a:rPr>
              <a:t>advocate children</a:t>
            </a:r>
            <a:r>
              <a:rPr lang="en-GB" altLang="en-US" sz="2800" dirty="0">
                <a:latin typeface="+mj-lt"/>
              </a:rPr>
              <a:t>’</a:t>
            </a:r>
            <a:r>
              <a:rPr lang="en-US" altLang="ja-JP" sz="2800" dirty="0">
                <a:latin typeface="+mj-lt"/>
              </a:rPr>
              <a:t>s play to adults </a:t>
            </a:r>
          </a:p>
          <a:p>
            <a:pPr eaLnBrk="1" hangingPunct="1"/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340768"/>
            <a:ext cx="8532440" cy="711200"/>
          </a:xfrm>
        </p:spPr>
        <p:txBody>
          <a:bodyPr/>
          <a:lstStyle/>
          <a:p>
            <a:pPr algn="l"/>
            <a:r>
              <a:rPr lang="en-US" altLang="en-US" sz="3200" dirty="0"/>
              <a:t>Play environments should provide opportunities for: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2276872"/>
            <a:ext cx="7772400" cy="4114800"/>
          </a:xfrm>
        </p:spPr>
        <p:txBody>
          <a:bodyPr rtlCol="0">
            <a:noAutofit/>
          </a:bodyPr>
          <a:lstStyle/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latin typeface="+mj-lt"/>
              </a:rPr>
              <a:t>A varied and interesting physical environment.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latin typeface="+mj-lt"/>
              </a:rPr>
              <a:t>Challenge in relation to the physical environment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latin typeface="+mj-lt"/>
              </a:rPr>
              <a:t>playing with the natural elements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latin typeface="+mj-lt"/>
              </a:rPr>
              <a:t>movement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latin typeface="+mj-lt"/>
              </a:rPr>
              <a:t>manipulating natural and fabricated materials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latin typeface="+mj-lt"/>
              </a:rPr>
              <a:t>stimulation of the five senses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latin typeface="+mj-lt"/>
              </a:rPr>
              <a:t>experiencing changes in the natural and built environment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latin typeface="+mj-lt"/>
              </a:rPr>
              <a:t>social interactions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latin typeface="+mj-lt"/>
              </a:rPr>
              <a:t>playing with identity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latin typeface="+mj-lt"/>
              </a:rPr>
              <a:t>experiencing a range of emotions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75215" y="838200"/>
            <a:ext cx="7772400" cy="1066800"/>
          </a:xfrm>
        </p:spPr>
        <p:txBody>
          <a:bodyPr/>
          <a:lstStyle/>
          <a:p>
            <a:pPr algn="l" eaLnBrk="1" hangingPunct="1"/>
            <a:r>
              <a:rPr lang="en-US" altLang="en-US" sz="3200" dirty="0"/>
              <a:t>An effective play space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75215" y="1905000"/>
            <a:ext cx="7772400" cy="4260304"/>
          </a:xfrm>
        </p:spPr>
        <p:txBody>
          <a:bodyPr rtlCol="0">
            <a:norm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latin typeface="+mj-lt"/>
              </a:rPr>
              <a:t>Pays attention to and supports the variety of feelings and moods children may bring with them or have during </a:t>
            </a:r>
            <a:r>
              <a:rPr lang="en-US" sz="2400" dirty="0">
                <a:latin typeface="+mj-lt"/>
              </a:rPr>
              <a:t>play</a:t>
            </a:r>
            <a:endParaRPr lang="en-US" sz="2400" dirty="0">
              <a:latin typeface="+mj-lt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latin typeface="+mj-lt"/>
              </a:rPr>
              <a:t>Has particular spaces or areas or resources that at different times encourage experiences or expression of a range of </a:t>
            </a:r>
            <a:r>
              <a:rPr lang="en-US" sz="2400" dirty="0">
                <a:latin typeface="+mj-lt"/>
              </a:rPr>
              <a:t>emotions</a:t>
            </a:r>
            <a:endParaRPr lang="en-US" sz="2400" dirty="0">
              <a:latin typeface="+mj-lt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latin typeface="+mj-lt"/>
              </a:rPr>
              <a:t>Seeks to develop via diverse means an overall feeling and atmosphere of welcome, acceptance, freedom and playfulness</a:t>
            </a:r>
            <a:r>
              <a:rPr lang="en-US" sz="2400" dirty="0">
                <a:latin typeface="+mj-lt"/>
              </a:rPr>
              <a:t>.</a:t>
            </a:r>
            <a:endParaRPr lang="en-US" sz="2400" dirty="0">
              <a:latin typeface="+mj-lt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latin typeface="+mj-lt"/>
              </a:rPr>
              <a:t>Supports </a:t>
            </a:r>
            <a:r>
              <a:rPr lang="en-US" sz="2400" dirty="0">
                <a:latin typeface="+mj-lt"/>
              </a:rPr>
              <a:t>children's </a:t>
            </a:r>
            <a:r>
              <a:rPr lang="en-US" sz="2400" dirty="0">
                <a:latin typeface="+mj-lt"/>
              </a:rPr>
              <a:t>feelings and moods during play and uses space, lighting, </a:t>
            </a:r>
            <a:r>
              <a:rPr lang="en-US" sz="2400" dirty="0" err="1">
                <a:latin typeface="+mj-lt"/>
              </a:rPr>
              <a:t>colour</a:t>
            </a:r>
            <a:r>
              <a:rPr lang="en-US" sz="2400" dirty="0">
                <a:latin typeface="+mj-lt"/>
              </a:rPr>
              <a:t>, sounds,  materials accordingly.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endParaRPr lang="en-US" sz="2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58731" y="1268760"/>
            <a:ext cx="7772400" cy="711200"/>
          </a:xfrm>
        </p:spPr>
        <p:txBody>
          <a:bodyPr/>
          <a:lstStyle/>
          <a:p>
            <a:pPr algn="l" eaLnBrk="1" hangingPunct="1"/>
            <a:r>
              <a:rPr lang="en-US" altLang="en-US" sz="3200" dirty="0"/>
              <a:t>Creating an affective play space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55576" y="2276872"/>
            <a:ext cx="3657600" cy="4219575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latin typeface="+mj-lt"/>
              </a:rPr>
              <a:t>Lighting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latin typeface="+mj-lt"/>
              </a:rPr>
              <a:t>Music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latin typeface="+mj-lt"/>
              </a:rPr>
              <a:t>Images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latin typeface="+mj-lt"/>
              </a:rPr>
              <a:t>Aroma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latin typeface="+mj-lt"/>
              </a:rPr>
              <a:t>layout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latin typeface="+mj-lt"/>
              </a:rPr>
              <a:t>Spaces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latin typeface="+mj-lt"/>
              </a:rPr>
              <a:t>Familiarity</a:t>
            </a:r>
          </a:p>
          <a:p>
            <a:pPr eaLnBrk="1" hangingPunct="1"/>
            <a:endParaRPr lang="en-US" altLang="en-US" dirty="0" smtClean="0">
              <a:latin typeface="Times New Roman" panose="02020603050405020304" pitchFamily="18" charset="0"/>
            </a:endParaRPr>
          </a:p>
        </p:txBody>
      </p:sp>
      <p:sp>
        <p:nvSpPr>
          <p:cNvPr id="2765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4931" y="2276872"/>
            <a:ext cx="4267200" cy="41148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latin typeface="+mj-lt"/>
              </a:rPr>
              <a:t>Comfort factors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latin typeface="+mj-lt"/>
              </a:rPr>
              <a:t>Sensory stuff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latin typeface="+mj-lt"/>
              </a:rPr>
              <a:t>Elements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latin typeface="+mj-lt"/>
              </a:rPr>
              <a:t>Resources and loose parts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latin typeface="+mj-lt"/>
              </a:rPr>
              <a:t>Attitudes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dirty="0" err="1">
                <a:latin typeface="+mj-lt"/>
              </a:rPr>
              <a:t>Behaviour</a:t>
            </a:r>
            <a:endParaRPr lang="en-US" altLang="en-US" dirty="0">
              <a:latin typeface="+mj-lt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latin typeface="+mj-lt"/>
              </a:rPr>
              <a:t>Noise/sound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  <p:bldP spid="2765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69925" y="1124744"/>
            <a:ext cx="7772400" cy="838200"/>
          </a:xfrm>
        </p:spPr>
        <p:txBody>
          <a:bodyPr/>
          <a:lstStyle/>
          <a:p>
            <a:pPr algn="l"/>
            <a:r>
              <a:rPr lang="en-US" altLang="en-US" sz="3200" dirty="0"/>
              <a:t>Play spaces!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69925" y="2060848"/>
            <a:ext cx="7772400" cy="4658072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800" dirty="0">
                <a:latin typeface="+mj-lt"/>
              </a:rPr>
              <a:t>Permanent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800" dirty="0">
                <a:latin typeface="+mj-lt"/>
              </a:rPr>
              <a:t>P</a:t>
            </a:r>
            <a:r>
              <a:rPr lang="en-US" altLang="en-US" sz="2800" dirty="0">
                <a:latin typeface="+mj-lt"/>
              </a:rPr>
              <a:t>lay that can not be moved </a:t>
            </a:r>
            <a:r>
              <a:rPr lang="en-US" altLang="en-US" sz="2800" dirty="0" err="1">
                <a:latin typeface="+mj-lt"/>
              </a:rPr>
              <a:t>e.g</a:t>
            </a:r>
            <a:r>
              <a:rPr lang="en-US" altLang="en-US" sz="2800" dirty="0">
                <a:latin typeface="+mj-lt"/>
              </a:rPr>
              <a:t> climbing frame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800" dirty="0">
                <a:latin typeface="+mj-lt"/>
              </a:rPr>
              <a:t>Transient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800" dirty="0">
                <a:latin typeface="+mj-lt"/>
              </a:rPr>
              <a:t>P</a:t>
            </a:r>
            <a:r>
              <a:rPr lang="en-US" altLang="en-US" sz="2800" dirty="0">
                <a:latin typeface="+mj-lt"/>
              </a:rPr>
              <a:t>lay that can be moved </a:t>
            </a:r>
            <a:r>
              <a:rPr lang="en-US" altLang="en-US" sz="2800" dirty="0" err="1">
                <a:latin typeface="+mj-lt"/>
              </a:rPr>
              <a:t>e.g</a:t>
            </a:r>
            <a:r>
              <a:rPr lang="en-US" altLang="en-US" sz="2800" dirty="0">
                <a:latin typeface="+mj-lt"/>
              </a:rPr>
              <a:t> den making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800" dirty="0">
                <a:latin typeface="+mj-lt"/>
              </a:rPr>
              <a:t>For physical play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800" dirty="0">
                <a:latin typeface="+mj-lt"/>
              </a:rPr>
              <a:t>Chase, rough and tumble, football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800" dirty="0">
                <a:latin typeface="+mj-lt"/>
              </a:rPr>
              <a:t>For affective play 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800" dirty="0">
                <a:latin typeface="+mj-lt"/>
              </a:rPr>
              <a:t>Provides for emotions, feelings, </a:t>
            </a:r>
            <a:r>
              <a:rPr lang="en-US" altLang="en-US" sz="2800" dirty="0" err="1">
                <a:latin typeface="+mj-lt"/>
              </a:rPr>
              <a:t>e.g</a:t>
            </a:r>
            <a:r>
              <a:rPr lang="en-US" altLang="en-US" sz="2800" dirty="0">
                <a:latin typeface="+mj-lt"/>
              </a:rPr>
              <a:t> music, lighting</a:t>
            </a:r>
          </a:p>
          <a:p>
            <a:pPr eaLnBrk="1" hangingPunct="1"/>
            <a:endParaRPr lang="en-US" altLang="en-US" dirty="0" smtClean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theme/theme1.xml><?xml version="1.0" encoding="utf-8"?>
<a:theme xmlns:a="http://schemas.openxmlformats.org/drawingml/2006/main" name="Cactus">
  <a:themeElements>
    <a:clrScheme name="Cactus 2">
      <a:dk1>
        <a:srgbClr val="000000"/>
      </a:dk1>
      <a:lt1>
        <a:srgbClr val="FFFFFF"/>
      </a:lt1>
      <a:dk2>
        <a:srgbClr val="000000"/>
      </a:dk2>
      <a:lt2>
        <a:srgbClr val="006600"/>
      </a:lt2>
      <a:accent1>
        <a:srgbClr val="F5EBC1"/>
      </a:accent1>
      <a:accent2>
        <a:srgbClr val="FFCC00"/>
      </a:accent2>
      <a:accent3>
        <a:srgbClr val="FFFFFF"/>
      </a:accent3>
      <a:accent4>
        <a:srgbClr val="000000"/>
      </a:accent4>
      <a:accent5>
        <a:srgbClr val="F9F3DD"/>
      </a:accent5>
      <a:accent6>
        <a:srgbClr val="E7B900"/>
      </a:accent6>
      <a:hlink>
        <a:srgbClr val="D4876C"/>
      </a:hlink>
      <a:folHlink>
        <a:srgbClr val="B2B2B2"/>
      </a:folHlink>
    </a:clrScheme>
    <a:fontScheme name="Cactu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actus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ctus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Designs\Cactus.pot</Template>
  <TotalTime>260</TotalTime>
  <Words>432</Words>
  <Application>Microsoft Office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Times New Roman</vt:lpstr>
      <vt:lpstr>Wingdings</vt:lpstr>
      <vt:lpstr>Cactus</vt:lpstr>
      <vt:lpstr>Custom Design</vt:lpstr>
      <vt:lpstr>Self – Directed Play</vt:lpstr>
      <vt:lpstr>What is self-directed play?</vt:lpstr>
      <vt:lpstr>Why do children play?</vt:lpstr>
      <vt:lpstr>The Benefits of Play</vt:lpstr>
      <vt:lpstr>Playworkers should:</vt:lpstr>
      <vt:lpstr>Play environments should provide opportunities for:</vt:lpstr>
      <vt:lpstr>An effective play space</vt:lpstr>
      <vt:lpstr>Creating an affective play space</vt:lpstr>
      <vt:lpstr>Play spaces!</vt:lpstr>
      <vt:lpstr>“Mood” descriptors – Children should be</vt:lpstr>
    </vt:vector>
  </TitlesOfParts>
  <Company>Bowling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rod.hardy</dc:creator>
  <cp:lastModifiedBy>rodney hardy</cp:lastModifiedBy>
  <cp:revision>42</cp:revision>
  <cp:lastPrinted>1601-01-01T00:00:00Z</cp:lastPrinted>
  <dcterms:created xsi:type="dcterms:W3CDTF">2008-09-12T08:51:50Z</dcterms:created>
  <dcterms:modified xsi:type="dcterms:W3CDTF">2017-02-10T11:38:48Z</dcterms:modified>
</cp:coreProperties>
</file>