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5"/>
  </p:notesMasterIdLst>
  <p:handoutMasterIdLst>
    <p:handoutMasterId r:id="rId16"/>
  </p:handout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C9F93F-D440-41CD-BFFD-26F7B4178E50}" v="9" dt="2021-11-25T16:01:44.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1" autoAdjust="0"/>
    <p:restoredTop sz="94660"/>
  </p:normalViewPr>
  <p:slideViewPr>
    <p:cSldViewPr snapToGrid="0">
      <p:cViewPr varScale="1">
        <p:scale>
          <a:sx n="62" d="100"/>
          <a:sy n="62" d="100"/>
        </p:scale>
        <p:origin x="96" y="288"/>
      </p:cViewPr>
      <p:guideLst/>
    </p:cSldViewPr>
  </p:slideViewPr>
  <p:notesTextViewPr>
    <p:cViewPr>
      <p:scale>
        <a:sx n="1" d="1"/>
        <a:sy n="1" d="1"/>
      </p:scale>
      <p:origin x="0" y="0"/>
    </p:cViewPr>
  </p:notesTextViewPr>
  <p:notesViewPr>
    <p:cSldViewPr snapToGrid="0">
      <p:cViewPr varScale="1">
        <p:scale>
          <a:sx n="96" d="100"/>
          <a:sy n="96" d="100"/>
        </p:scale>
        <p:origin x="355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B86A92-6F1F-4759-BD29-A8B9B1A3FA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A6E312A-A111-4127-AF68-74287C076E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35A159-7053-4352-AFBD-48FB71B0991F}" type="datetime1">
              <a:rPr lang="en-GB" smtClean="0"/>
              <a:t>25/01/2022</a:t>
            </a:fld>
            <a:endParaRPr lang="en-GB" dirty="0"/>
          </a:p>
        </p:txBody>
      </p:sp>
      <p:sp>
        <p:nvSpPr>
          <p:cNvPr id="4" name="Footer Placeholder 3">
            <a:extLst>
              <a:ext uri="{FF2B5EF4-FFF2-40B4-BE49-F238E27FC236}">
                <a16:creationId xmlns:a16="http://schemas.microsoft.com/office/drawing/2014/main" id="{DCF9FA70-1A26-4A0D-8A73-62AEB577CA6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FED0885-1344-4225-8CC0-2CA3D5FAEC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CC4937-FCAA-4E7E-BD8E-ABB4B8EA2E86}" type="slidenum">
              <a:rPr lang="en-GB" smtClean="0"/>
              <a:t>‹#›</a:t>
            </a:fld>
            <a:endParaRPr lang="en-GB"/>
          </a:p>
        </p:txBody>
      </p:sp>
    </p:spTree>
    <p:extLst>
      <p:ext uri="{BB962C8B-B14F-4D97-AF65-F5344CB8AC3E}">
        <p14:creationId xmlns:p14="http://schemas.microsoft.com/office/powerpoint/2010/main" val="21208573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45849-35D5-497D-A874-357F92504059}" type="datetime1">
              <a:rPr lang="en-GB" smtClean="0"/>
              <a:pPr/>
              <a:t>25/01/2022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D4E2C8-D9ED-4B41-8DA3-B4731259EC4A}" type="slidenum">
              <a:rPr lang="en-GB" noProof="0" smtClean="0"/>
              <a:t>‹#›</a:t>
            </a:fld>
            <a:endParaRPr lang="en-GB" noProof="0"/>
          </a:p>
        </p:txBody>
      </p:sp>
    </p:spTree>
    <p:extLst>
      <p:ext uri="{BB962C8B-B14F-4D97-AF65-F5344CB8AC3E}">
        <p14:creationId xmlns:p14="http://schemas.microsoft.com/office/powerpoint/2010/main" val="11031389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4E2C8-D9ED-4B41-8DA3-B4731259EC4A}" type="slidenum">
              <a:rPr lang="en-GB" smtClean="0"/>
              <a:t>1</a:t>
            </a:fld>
            <a:endParaRPr lang="en-GB"/>
          </a:p>
        </p:txBody>
      </p:sp>
    </p:spTree>
    <p:extLst>
      <p:ext uri="{BB962C8B-B14F-4D97-AF65-F5344CB8AC3E}">
        <p14:creationId xmlns:p14="http://schemas.microsoft.com/office/powerpoint/2010/main" val="270164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rtlCol="0" anchor="b">
            <a:normAutofit/>
          </a:bodyPr>
          <a:lstStyle>
            <a:lvl1pPr algn="l">
              <a:defRPr sz="5900" spc="-100" baseline="0">
                <a:solidFill>
                  <a:srgbClr val="FFFFFF"/>
                </a:solidFill>
              </a:defRPr>
            </a:lvl1pPr>
          </a:lstStyle>
          <a:p>
            <a:pPr rtl="0"/>
            <a:r>
              <a:rPr lang="en-GB" noProof="0"/>
              <a:t>Click to edit Master title style</a:t>
            </a:r>
          </a:p>
        </p:txBody>
      </p:sp>
      <p:sp>
        <p:nvSpPr>
          <p:cNvPr id="3" name="Subtitle 2"/>
          <p:cNvSpPr>
            <a:spLocks noGrp="1"/>
          </p:cNvSpPr>
          <p:nvPr>
            <p:ph type="subTitle" idx="1"/>
          </p:nvPr>
        </p:nvSpPr>
        <p:spPr>
          <a:xfrm>
            <a:off x="1100015" y="4670246"/>
            <a:ext cx="7315200" cy="914400"/>
          </a:xfrm>
        </p:spPr>
        <p:txBody>
          <a:bodyPr rtlCol="0"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n-GB" noProof="0"/>
              <a:t>Click to edit Master subtitle style</a:t>
            </a:r>
          </a:p>
        </p:txBody>
      </p:sp>
      <p:sp>
        <p:nvSpPr>
          <p:cNvPr id="4" name="Date Placeholder 3"/>
          <p:cNvSpPr>
            <a:spLocks noGrp="1"/>
          </p:cNvSpPr>
          <p:nvPr>
            <p:ph type="dt" sz="half" idx="10"/>
          </p:nvPr>
        </p:nvSpPr>
        <p:spPr/>
        <p:txBody>
          <a:bodyPr rtlCol="0"/>
          <a:lstStyle/>
          <a:p>
            <a:pPr rtl="0"/>
            <a:fld id="{C9ADA23E-0B20-4760-A563-89B37E7AC46A}" type="datetime1">
              <a:rPr lang="en-GB" noProof="0" smtClean="0"/>
              <a:t>25/01/2022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Vertical Text Placeholder 2"/>
          <p:cNvSpPr>
            <a:spLocks noGrp="1"/>
          </p:cNvSpPr>
          <p:nvPr>
            <p:ph type="body" orient="vert" idx="1"/>
          </p:nvPr>
        </p:nvSpPr>
        <p:spPr/>
        <p:txBody>
          <a:bodyPr vert="eaVert" rtlCol="0" anchor="t"/>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7" name="Date Placeholder 6"/>
          <p:cNvSpPr>
            <a:spLocks noGrp="1"/>
          </p:cNvSpPr>
          <p:nvPr>
            <p:ph type="dt" sz="half" idx="10"/>
          </p:nvPr>
        </p:nvSpPr>
        <p:spPr/>
        <p:txBody>
          <a:bodyPr rtlCol="0"/>
          <a:lstStyle/>
          <a:p>
            <a:pPr rtl="0"/>
            <a:fld id="{8E1B7CFB-32E5-4A6A-8DCB-59467935145B}" type="datetime1">
              <a:rPr lang="en-GB" noProof="0" smtClean="0"/>
              <a:t>25/01/2022</a:t>
            </a:fld>
            <a:endParaRPr lang="en-GB" noProof="0"/>
          </a:p>
        </p:txBody>
      </p:sp>
      <p:sp>
        <p:nvSpPr>
          <p:cNvPr id="8" name="Footer Placeholder 7"/>
          <p:cNvSpPr>
            <a:spLocks noGrp="1"/>
          </p:cNvSpPr>
          <p:nvPr>
            <p:ph type="ftr" sz="quarter" idx="11"/>
          </p:nvPr>
        </p:nvSpPr>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rtlCol="0"/>
          <a:lstStyle/>
          <a:p>
            <a:pPr rtl="0"/>
            <a:r>
              <a:rPr lang="en-GB" noProof="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rtlCol="0" anchor="t"/>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7" name="Date Placeholder 6"/>
          <p:cNvSpPr>
            <a:spLocks noGrp="1"/>
          </p:cNvSpPr>
          <p:nvPr>
            <p:ph type="dt" sz="half" idx="10"/>
          </p:nvPr>
        </p:nvSpPr>
        <p:spPr/>
        <p:txBody>
          <a:bodyPr rtlCol="0"/>
          <a:lstStyle/>
          <a:p>
            <a:pPr rtl="0"/>
            <a:fld id="{B83292CC-925B-4EF0-BAED-F3F5F0075004}" type="datetime1">
              <a:rPr lang="en-GB" noProof="0" smtClean="0"/>
              <a:t>25/01/2022</a:t>
            </a:fld>
            <a:endParaRPr lang="en-GB" noProof="0"/>
          </a:p>
        </p:txBody>
      </p:sp>
      <p:sp>
        <p:nvSpPr>
          <p:cNvPr id="8" name="Footer Placeholder 7"/>
          <p:cNvSpPr>
            <a:spLocks noGrp="1"/>
          </p:cNvSpPr>
          <p:nvPr>
            <p:ph type="ftr" sz="quarter" idx="11"/>
          </p:nvPr>
        </p:nvSpPr>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Content Placeholder 2"/>
          <p:cNvSpPr>
            <a:spLocks noGrp="1"/>
          </p:cNvSpPr>
          <p:nvPr>
            <p:ph idx="1"/>
          </p:nvPr>
        </p:nvSpPr>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7F41549C-71F8-466A-9A33-24A126FF532D}" type="datetime1">
              <a:rPr lang="en-GB" noProof="0" smtClean="0"/>
              <a:t>25/01/2022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rtlCol="0" anchor="b">
            <a:normAutofit/>
          </a:bodyPr>
          <a:lstStyle>
            <a:lvl1pPr>
              <a:defRPr sz="5900" b="0" spc="-100" baseline="0">
                <a:solidFill>
                  <a:schemeClr val="tx1">
                    <a:lumMod val="65000"/>
                    <a:lumOff val="35000"/>
                  </a:schemeClr>
                </a:solidFill>
              </a:defRPr>
            </a:lvl1pPr>
          </a:lstStyle>
          <a:p>
            <a:pPr rtl="0"/>
            <a:r>
              <a:rPr lang="en-GB" noProof="0"/>
              <a:t>Click to edit Master title style</a:t>
            </a:r>
          </a:p>
        </p:txBody>
      </p:sp>
      <p:sp>
        <p:nvSpPr>
          <p:cNvPr id="3" name="Text Placeholder 2"/>
          <p:cNvSpPr>
            <a:spLocks noGrp="1"/>
          </p:cNvSpPr>
          <p:nvPr>
            <p:ph type="body" idx="1"/>
          </p:nvPr>
        </p:nvSpPr>
        <p:spPr>
          <a:xfrm>
            <a:off x="3886200" y="4672584"/>
            <a:ext cx="7315200" cy="914400"/>
          </a:xfrm>
        </p:spPr>
        <p:txBody>
          <a:bodyPr rtlCol="0"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Click to edit Master text styles</a:t>
            </a:r>
          </a:p>
        </p:txBody>
      </p:sp>
      <p:sp>
        <p:nvSpPr>
          <p:cNvPr id="4" name="Date Placeholder 3"/>
          <p:cNvSpPr>
            <a:spLocks noGrp="1"/>
          </p:cNvSpPr>
          <p:nvPr>
            <p:ph type="dt" sz="half" idx="10"/>
          </p:nvPr>
        </p:nvSpPr>
        <p:spPr/>
        <p:txBody>
          <a:bodyPr rtlCol="0"/>
          <a:lstStyle/>
          <a:p>
            <a:pPr rtl="0"/>
            <a:fld id="{40A5B7BF-4490-4740-8E47-ED2B3A3A9606}" type="datetime1">
              <a:rPr lang="en-GB" noProof="0" smtClean="0"/>
              <a:t>25/01/2022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Content Placeholder 2"/>
          <p:cNvSpPr>
            <a:spLocks noGrp="1"/>
          </p:cNvSpPr>
          <p:nvPr>
            <p:ph sz="half" idx="1"/>
          </p:nvPr>
        </p:nvSpPr>
        <p:spPr>
          <a:xfrm>
            <a:off x="3867912" y="868680"/>
            <a:ext cx="347472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Content Placeholder 3"/>
          <p:cNvSpPr>
            <a:spLocks noGrp="1"/>
          </p:cNvSpPr>
          <p:nvPr>
            <p:ph sz="half" idx="2"/>
          </p:nvPr>
        </p:nvSpPr>
        <p:spPr>
          <a:xfrm>
            <a:off x="7818120" y="868680"/>
            <a:ext cx="347472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8" name="Date Placeholder 7"/>
          <p:cNvSpPr>
            <a:spLocks noGrp="1"/>
          </p:cNvSpPr>
          <p:nvPr>
            <p:ph type="dt" sz="half" idx="10"/>
          </p:nvPr>
        </p:nvSpPr>
        <p:spPr/>
        <p:txBody>
          <a:bodyPr rtlCol="0"/>
          <a:lstStyle/>
          <a:p>
            <a:pPr rtl="0"/>
            <a:fld id="{4D20B1B0-CD72-49A5-8933-B03809F9ECCA}" type="datetime1">
              <a:rPr lang="en-GB" noProof="0" smtClean="0"/>
              <a:t>25/01/2022</a:t>
            </a:fld>
            <a:endParaRPr lang="en-GB" noProof="0"/>
          </a:p>
        </p:txBody>
      </p:sp>
      <p:sp>
        <p:nvSpPr>
          <p:cNvPr id="9" name="Footer Placeholder 8"/>
          <p:cNvSpPr>
            <a:spLocks noGrp="1"/>
          </p:cNvSpPr>
          <p:nvPr>
            <p:ph type="ftr" sz="quarter" idx="11"/>
          </p:nvPr>
        </p:nvSpPr>
        <p:spPr/>
        <p:txBody>
          <a:bodyPr rtlCol="0"/>
          <a:lstStyle/>
          <a:p>
            <a:pPr rtl="0"/>
            <a:endParaRPr lang="en-GB" noProof="0"/>
          </a:p>
        </p:txBody>
      </p:sp>
      <p:sp>
        <p:nvSpPr>
          <p:cNvPr id="10" name="Slide Number Placeholder 9"/>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rtlCol="0"/>
          <a:lstStyle/>
          <a:p>
            <a:pPr rtl="0"/>
            <a:r>
              <a:rPr lang="en-GB" noProof="0"/>
              <a:t>Click to edit Master title style</a:t>
            </a:r>
          </a:p>
        </p:txBody>
      </p:sp>
      <p:sp>
        <p:nvSpPr>
          <p:cNvPr id="3" name="Text Placeholder 2"/>
          <p:cNvSpPr>
            <a:spLocks noGrp="1"/>
          </p:cNvSpPr>
          <p:nvPr>
            <p:ph type="body" idx="1"/>
          </p:nvPr>
        </p:nvSpPr>
        <p:spPr>
          <a:xfrm>
            <a:off x="3867912" y="1023586"/>
            <a:ext cx="3474720" cy="807720"/>
          </a:xfrm>
        </p:spPr>
        <p:txBody>
          <a:bodyPr rtlCol="0"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Click to edit Master text styles</a:t>
            </a:r>
          </a:p>
        </p:txBody>
      </p:sp>
      <p:sp>
        <p:nvSpPr>
          <p:cNvPr id="4" name="Content Placeholder 3"/>
          <p:cNvSpPr>
            <a:spLocks noGrp="1"/>
          </p:cNvSpPr>
          <p:nvPr>
            <p:ph sz="half" idx="2"/>
          </p:nvPr>
        </p:nvSpPr>
        <p:spPr>
          <a:xfrm>
            <a:off x="3867912" y="1930936"/>
            <a:ext cx="3474720" cy="402336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Text Placeholder 4"/>
          <p:cNvSpPr>
            <a:spLocks noGrp="1"/>
          </p:cNvSpPr>
          <p:nvPr>
            <p:ph type="body" sz="quarter" idx="3"/>
          </p:nvPr>
        </p:nvSpPr>
        <p:spPr>
          <a:xfrm>
            <a:off x="7818463" y="1023586"/>
            <a:ext cx="3474720" cy="813171"/>
          </a:xfrm>
        </p:spPr>
        <p:txBody>
          <a:bodyPr rtlCol="0"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Click to edit Master text styles</a:t>
            </a:r>
          </a:p>
        </p:txBody>
      </p:sp>
      <p:sp>
        <p:nvSpPr>
          <p:cNvPr id="6" name="Content Placeholder 5"/>
          <p:cNvSpPr>
            <a:spLocks noGrp="1"/>
          </p:cNvSpPr>
          <p:nvPr>
            <p:ph sz="quarter" idx="4"/>
          </p:nvPr>
        </p:nvSpPr>
        <p:spPr>
          <a:xfrm>
            <a:off x="7818463" y="1930936"/>
            <a:ext cx="3474720" cy="402336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2" name="Date Placeholder 1"/>
          <p:cNvSpPr>
            <a:spLocks noGrp="1"/>
          </p:cNvSpPr>
          <p:nvPr>
            <p:ph type="dt" sz="half" idx="10"/>
          </p:nvPr>
        </p:nvSpPr>
        <p:spPr/>
        <p:txBody>
          <a:bodyPr rtlCol="0"/>
          <a:lstStyle/>
          <a:p>
            <a:pPr rtl="0"/>
            <a:fld id="{D952E4D4-ED6B-42B4-A9A7-9E8B98256456}" type="datetime1">
              <a:rPr lang="en-GB" noProof="0" smtClean="0"/>
              <a:t>25/01/2022</a:t>
            </a:fld>
            <a:endParaRPr lang="en-GB" noProof="0"/>
          </a:p>
        </p:txBody>
      </p:sp>
      <p:sp>
        <p:nvSpPr>
          <p:cNvPr id="11" name="Footer Placeholder 10"/>
          <p:cNvSpPr>
            <a:spLocks noGrp="1"/>
          </p:cNvSpPr>
          <p:nvPr>
            <p:ph type="ftr" sz="quarter" idx="11"/>
          </p:nvPr>
        </p:nvSpPr>
        <p:spPr/>
        <p:txBody>
          <a:bodyPr rtlCol="0"/>
          <a:lstStyle/>
          <a:p>
            <a:pPr rtl="0"/>
            <a:endParaRPr lang="en-GB" noProof="0"/>
          </a:p>
        </p:txBody>
      </p:sp>
      <p:sp>
        <p:nvSpPr>
          <p:cNvPr id="12" name="Slide Number Placeholder 11"/>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pPr rtl="0"/>
            <a:r>
              <a:rPr lang="en-GB" noProof="0"/>
              <a:t>Click to edit Master title style</a:t>
            </a:r>
          </a:p>
        </p:txBody>
      </p:sp>
      <p:sp>
        <p:nvSpPr>
          <p:cNvPr id="2" name="Date Placeholder 1"/>
          <p:cNvSpPr>
            <a:spLocks noGrp="1"/>
          </p:cNvSpPr>
          <p:nvPr>
            <p:ph type="dt" sz="half" idx="10"/>
          </p:nvPr>
        </p:nvSpPr>
        <p:spPr/>
        <p:txBody>
          <a:bodyPr rtlCol="0"/>
          <a:lstStyle/>
          <a:p>
            <a:pPr rtl="0"/>
            <a:fld id="{99C1B94A-4C7D-4E4F-A240-E2BC29D065C1}" type="datetime1">
              <a:rPr lang="en-GB" noProof="0" smtClean="0"/>
              <a:t>25/01/2022</a:t>
            </a:fld>
            <a:endParaRPr lang="en-GB" noProof="0"/>
          </a:p>
        </p:txBody>
      </p:sp>
      <p:sp>
        <p:nvSpPr>
          <p:cNvPr id="7" name="Footer Placeholder 6"/>
          <p:cNvSpPr>
            <a:spLocks noGrp="1"/>
          </p:cNvSpPr>
          <p:nvPr>
            <p:ph type="ftr" sz="quarter" idx="11"/>
          </p:nvPr>
        </p:nvSpPr>
        <p:spPr/>
        <p:txBody>
          <a:bodyPr rtlCol="0"/>
          <a:lstStyle/>
          <a:p>
            <a:pPr rtl="0"/>
            <a:endParaRPr lang="en-GB" noProof="0"/>
          </a:p>
        </p:txBody>
      </p:sp>
      <p:sp>
        <p:nvSpPr>
          <p:cNvPr id="8" name="Slide Number Placeholder 7"/>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rtlCol="0"/>
          <a:lstStyle/>
          <a:p>
            <a:pPr rtl="0"/>
            <a:fld id="{E1D077E5-0CE2-419A-8388-09B5E2EDAEA5}" type="datetime1">
              <a:rPr lang="en-GB" noProof="0" smtClean="0"/>
              <a:t>25/01/2022</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rtlCol="0" anchor="b">
            <a:normAutofit/>
          </a:bodyPr>
          <a:lstStyle>
            <a:lvl1pPr>
              <a:defRPr sz="3200" b="0" baseline="0"/>
            </a:lvl1pPr>
          </a:lstStyle>
          <a:p>
            <a:pPr rtl="0"/>
            <a:r>
              <a:rPr lang="en-GB" noProof="0"/>
              <a:t>Click to edit Master title style</a:t>
            </a:r>
          </a:p>
        </p:txBody>
      </p:sp>
      <p:sp>
        <p:nvSpPr>
          <p:cNvPr id="3" name="Content Placeholder 2"/>
          <p:cNvSpPr>
            <a:spLocks noGrp="1"/>
          </p:cNvSpPr>
          <p:nvPr>
            <p:ph idx="1"/>
          </p:nvPr>
        </p:nvSpPr>
        <p:spPr>
          <a:xfrm>
            <a:off x="3867912" y="868680"/>
            <a:ext cx="731520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Text Placeholder 3"/>
          <p:cNvSpPr>
            <a:spLocks noGrp="1"/>
          </p:cNvSpPr>
          <p:nvPr>
            <p:ph type="body" sz="half" idx="2"/>
          </p:nvPr>
        </p:nvSpPr>
        <p:spPr>
          <a:xfrm>
            <a:off x="256032" y="3494176"/>
            <a:ext cx="2834640" cy="2321990"/>
          </a:xfrm>
        </p:spPr>
        <p:txBody>
          <a:bodyPr rtlCol="0"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Click to edit Master text styles</a:t>
            </a:r>
          </a:p>
        </p:txBody>
      </p:sp>
      <p:sp>
        <p:nvSpPr>
          <p:cNvPr id="8" name="Date Placeholder 7"/>
          <p:cNvSpPr>
            <a:spLocks noGrp="1"/>
          </p:cNvSpPr>
          <p:nvPr>
            <p:ph type="dt" sz="half" idx="10"/>
          </p:nvPr>
        </p:nvSpPr>
        <p:spPr/>
        <p:txBody>
          <a:bodyPr rtlCol="0"/>
          <a:lstStyle/>
          <a:p>
            <a:pPr rtl="0"/>
            <a:fld id="{52A2B39E-8747-47FE-9F62-678AB3B08FB0}" type="datetime1">
              <a:rPr lang="en-GB" noProof="0" smtClean="0"/>
              <a:t>25/01/2022</a:t>
            </a:fld>
            <a:endParaRPr lang="en-GB" noProof="0"/>
          </a:p>
        </p:txBody>
      </p:sp>
      <p:sp>
        <p:nvSpPr>
          <p:cNvPr id="9" name="Footer Placeholder 8"/>
          <p:cNvSpPr>
            <a:spLocks noGrp="1"/>
          </p:cNvSpPr>
          <p:nvPr>
            <p:ph type="ftr" sz="quarter" idx="11"/>
          </p:nvPr>
        </p:nvSpPr>
        <p:spPr/>
        <p:txBody>
          <a:bodyPr rtlCol="0"/>
          <a:lstStyle/>
          <a:p>
            <a:pPr rtl="0"/>
            <a:endParaRPr lang="en-GB" noProof="0"/>
          </a:p>
        </p:txBody>
      </p:sp>
      <p:sp>
        <p:nvSpPr>
          <p:cNvPr id="10" name="Slide Number Placeholder 9"/>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rtlCol="0" anchor="b">
            <a:normAutofit/>
          </a:bodyPr>
          <a:lstStyle>
            <a:lvl1pPr>
              <a:defRPr sz="3200" b="0"/>
            </a:lvl1pPr>
          </a:lstStyle>
          <a:p>
            <a:pPr rtl="0"/>
            <a:r>
              <a:rPr lang="en-GB" noProof="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GB" noProof="0"/>
              <a:t>Click icon to add picture</a:t>
            </a:r>
          </a:p>
        </p:txBody>
      </p:sp>
      <p:sp>
        <p:nvSpPr>
          <p:cNvPr id="4" name="Text Placeholder 3"/>
          <p:cNvSpPr>
            <a:spLocks noGrp="1"/>
          </p:cNvSpPr>
          <p:nvPr>
            <p:ph type="body" sz="half" idx="2"/>
          </p:nvPr>
        </p:nvSpPr>
        <p:spPr>
          <a:xfrm>
            <a:off x="256032" y="3493008"/>
            <a:ext cx="2834640" cy="2322576"/>
          </a:xfrm>
        </p:spPr>
        <p:txBody>
          <a:bodyPr rtlCol="0"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Click to edit Master text styles</a:t>
            </a:r>
          </a:p>
        </p:txBody>
      </p:sp>
      <p:sp>
        <p:nvSpPr>
          <p:cNvPr id="8" name="Date Placeholder 7"/>
          <p:cNvSpPr>
            <a:spLocks noGrp="1"/>
          </p:cNvSpPr>
          <p:nvPr>
            <p:ph type="dt" sz="half" idx="10"/>
          </p:nvPr>
        </p:nvSpPr>
        <p:spPr/>
        <p:txBody>
          <a:bodyPr rtlCol="0"/>
          <a:lstStyle/>
          <a:p>
            <a:pPr rtl="0"/>
            <a:fld id="{2FC0821D-0C50-4564-B868-7A52AD0697D7}" type="datetime1">
              <a:rPr lang="en-GB" noProof="0" smtClean="0"/>
              <a:t>25/01/2022</a:t>
            </a:fld>
            <a:endParaRPr lang="en-GB" noProof="0"/>
          </a:p>
        </p:txBody>
      </p:sp>
      <p:sp>
        <p:nvSpPr>
          <p:cNvPr id="9" name="Footer Placeholder 8"/>
          <p:cNvSpPr>
            <a:spLocks noGrp="1"/>
          </p:cNvSpPr>
          <p:nvPr>
            <p:ph type="ftr" sz="quarter" idx="11"/>
          </p:nvPr>
        </p:nvSpPr>
        <p:spPr>
          <a:xfrm>
            <a:off x="3499101" y="6356350"/>
            <a:ext cx="5911517" cy="365125"/>
          </a:xfrm>
        </p:spPr>
        <p:txBody>
          <a:bodyPr rtlCol="0"/>
          <a:lstStyle/>
          <a:p>
            <a:pPr rtl="0"/>
            <a:endParaRPr lang="en-GB" noProof="0"/>
          </a:p>
        </p:txBody>
      </p:sp>
      <p:sp>
        <p:nvSpPr>
          <p:cNvPr id="10" name="Slide Number Placeholder 9"/>
          <p:cNvSpPr>
            <a:spLocks noGrp="1"/>
          </p:cNvSpPr>
          <p:nvPr>
            <p:ph type="sldNum" sz="quarter" idx="12"/>
          </p:nvPr>
        </p:nvSpPr>
        <p:spPr/>
        <p:txBody>
          <a:bodyPr rtlCol="0"/>
          <a:lstStyle/>
          <a:p>
            <a:pPr rtl="0"/>
            <a:fld id="{4FAB73BC-B049-4115-A692-8D63A059BFB8}" type="slidenum">
              <a:rPr lang="en-GB" noProof="0" smtClean="0"/>
              <a:pPr/>
              <a:t>‹#›</a:t>
            </a:fld>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pPr rtl="0"/>
            <a:r>
              <a:rPr lang="en-GB" noProof="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fld id="{C6CFFAC8-2CBF-45FE-AA6D-E17D9764F755}" type="datetime1">
              <a:rPr lang="en-GB" noProof="0" smtClean="0"/>
              <a:t>25/01/2022</a:t>
            </a:fld>
            <a:endParaRPr lang="en-GB" noProof="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endParaRPr lang="en-GB" noProof="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rtl="0"/>
            <a:fld id="{4FAB73BC-B049-4115-A692-8D63A059BFB8}" type="slidenum">
              <a:rPr lang="en-GB" noProof="0" smtClean="0"/>
              <a:pPr/>
              <a:t>‹#›</a:t>
            </a:fld>
            <a:endParaRPr lang="en-GB" noProof="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frm=1&amp;source=images&amp;cd=&amp;cad=rja&amp;docid=x8tPw3caO0PFUM&amp;tbnid=1YWm_77fLMDgZM:&amp;ved=0CAUQjRw&amp;url=http://www.foothillsnetwork.ca/&amp;ei=kAV4Uq2IFoO80QWup4DoDw&amp;bvm=bv.55819444,d.ZGU&amp;psig=AFQjCNFJc-_OBZFjO7ZuZRhjoDm3hMMO4A&amp;ust=138368384432782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ho.int/dietphysicalactivity/childhood/en/" TargetMode="External"/><Relationship Id="rId2" Type="http://schemas.openxmlformats.org/officeDocument/2006/relationships/hyperlink" Target="https://cpag.org.uk/child-poverty/effects-pover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392D36-B685-45E0-B197-6EE5D7480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DCA8533-CC5E-4754-9A04-047EDE49E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748252" y="4872398"/>
            <a:ext cx="10210862" cy="1065690"/>
          </a:xfrm>
        </p:spPr>
        <p:txBody>
          <a:bodyPr rtlCol="0">
            <a:noAutofit/>
          </a:bodyPr>
          <a:lstStyle/>
          <a:p>
            <a:r>
              <a:rPr lang="en-GB" altLang="en-US" sz="4800" dirty="0">
                <a:latin typeface="Arial" panose="020B0604020202020204" pitchFamily="34" charset="0"/>
                <a:cs typeface="Arial" panose="020B0604020202020204" pitchFamily="34" charset="0"/>
              </a:rPr>
              <a:t>Factors influencing Childhood Development</a:t>
            </a:r>
            <a:endParaRPr lang="en-GB" sz="4800" dirty="0"/>
          </a:p>
        </p:txBody>
      </p:sp>
      <p:pic>
        <p:nvPicPr>
          <p:cNvPr id="5" name="Picture 5" descr="Logo&#10;&#10;Description automatically generated">
            <a:extLst>
              <a:ext uri="{FF2B5EF4-FFF2-40B4-BE49-F238E27FC236}">
                <a16:creationId xmlns:a16="http://schemas.microsoft.com/office/drawing/2014/main" id="{82BF7CE4-7877-43F3-A7EB-71C9EFFFC851}"/>
              </a:ext>
            </a:extLst>
          </p:cNvPr>
          <p:cNvPicPr>
            <a:picLocks noChangeAspect="1"/>
          </p:cNvPicPr>
          <p:nvPr/>
        </p:nvPicPr>
        <p:blipFill>
          <a:blip r:embed="rId3"/>
          <a:stretch>
            <a:fillRect/>
          </a:stretch>
        </p:blipFill>
        <p:spPr>
          <a:xfrm>
            <a:off x="1063691" y="1436736"/>
            <a:ext cx="4789994" cy="1652547"/>
          </a:xfrm>
          <a:prstGeom prst="rect">
            <a:avLst/>
          </a:prstGeom>
        </p:spPr>
      </p:pic>
      <p:pic>
        <p:nvPicPr>
          <p:cNvPr id="6" name="Picture 6">
            <a:extLst>
              <a:ext uri="{FF2B5EF4-FFF2-40B4-BE49-F238E27FC236}">
                <a16:creationId xmlns:a16="http://schemas.microsoft.com/office/drawing/2014/main" id="{846F8380-8138-4ABA-BB8A-EEDB445C5B34}"/>
              </a:ext>
            </a:extLst>
          </p:cNvPr>
          <p:cNvPicPr>
            <a:picLocks noChangeAspect="1"/>
          </p:cNvPicPr>
          <p:nvPr/>
        </p:nvPicPr>
        <p:blipFill>
          <a:blip r:embed="rId4"/>
          <a:stretch>
            <a:fillRect/>
          </a:stretch>
        </p:blipFill>
        <p:spPr>
          <a:xfrm>
            <a:off x="6338316" y="664349"/>
            <a:ext cx="4789992" cy="3197320"/>
          </a:xfrm>
          <a:prstGeom prst="rect">
            <a:avLst/>
          </a:prstGeom>
        </p:spPr>
      </p:pic>
    </p:spTree>
    <p:extLst>
      <p:ext uri="{BB962C8B-B14F-4D97-AF65-F5344CB8AC3E}">
        <p14:creationId xmlns:p14="http://schemas.microsoft.com/office/powerpoint/2010/main" val="3059316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9C18-71EE-4419-84A5-8B5ACFF7A660}"/>
              </a:ext>
            </a:extLst>
          </p:cNvPr>
          <p:cNvSpPr>
            <a:spLocks noGrp="1"/>
          </p:cNvSpPr>
          <p:nvPr>
            <p:ph type="title"/>
          </p:nvPr>
        </p:nvSpPr>
        <p:spPr/>
        <p:txBody>
          <a:bodyPr/>
          <a:lstStyle/>
          <a:p>
            <a:r>
              <a:rPr lang="en-GB" dirty="0">
                <a:solidFill>
                  <a:schemeClr val="tx1"/>
                </a:solidFill>
              </a:rPr>
              <a:t>Conclusion</a:t>
            </a:r>
            <a:endParaRPr lang="en-US" dirty="0">
              <a:solidFill>
                <a:schemeClr val="tx1"/>
              </a:solidFill>
            </a:endParaRPr>
          </a:p>
        </p:txBody>
      </p:sp>
      <p:sp>
        <p:nvSpPr>
          <p:cNvPr id="3" name="Content Placeholder 2">
            <a:extLst>
              <a:ext uri="{FF2B5EF4-FFF2-40B4-BE49-F238E27FC236}">
                <a16:creationId xmlns:a16="http://schemas.microsoft.com/office/drawing/2014/main" id="{217B9CB0-39F4-4245-B89B-93351AA447BE}"/>
              </a:ext>
            </a:extLst>
          </p:cNvPr>
          <p:cNvSpPr>
            <a:spLocks noGrp="1"/>
          </p:cNvSpPr>
          <p:nvPr>
            <p:ph idx="1"/>
          </p:nvPr>
        </p:nvSpPr>
        <p:spPr/>
        <p:txBody>
          <a:bodyPr/>
          <a:lstStyle/>
          <a:p>
            <a:pPr>
              <a:buClr>
                <a:srgbClr val="FF0000"/>
              </a:buClr>
            </a:pPr>
            <a:r>
              <a:rPr lang="en-GB" sz="2000" dirty="0">
                <a:solidFill>
                  <a:schemeClr val="tx1"/>
                </a:solidFill>
              </a:rPr>
              <a:t>These slides offer some explanations for why children develop in certain ways</a:t>
            </a:r>
          </a:p>
          <a:p>
            <a:pPr>
              <a:buClr>
                <a:srgbClr val="FF0000"/>
              </a:buClr>
            </a:pPr>
            <a:r>
              <a:rPr lang="en-GB" sz="2000" dirty="0">
                <a:solidFill>
                  <a:schemeClr val="tx1"/>
                </a:solidFill>
              </a:rPr>
              <a:t>There is no single right or wrong theory, they are the ideas that have come out of different bodies of research.</a:t>
            </a:r>
          </a:p>
          <a:p>
            <a:pPr>
              <a:buClr>
                <a:srgbClr val="FF0000"/>
              </a:buClr>
            </a:pPr>
            <a:r>
              <a:rPr lang="en-GB" sz="2000" dirty="0">
                <a:solidFill>
                  <a:schemeClr val="tx1"/>
                </a:solidFill>
              </a:rPr>
              <a:t>Practice is therefore influenced by numerous theories, in order to achieve a balanced approach to child care and development</a:t>
            </a:r>
          </a:p>
          <a:p>
            <a:endParaRPr lang="en-US" dirty="0"/>
          </a:p>
        </p:txBody>
      </p:sp>
    </p:spTree>
    <p:extLst>
      <p:ext uri="{BB962C8B-B14F-4D97-AF65-F5344CB8AC3E}">
        <p14:creationId xmlns:p14="http://schemas.microsoft.com/office/powerpoint/2010/main" val="1408513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51448-B1F4-40E4-AF3C-93AE7DF34744}"/>
              </a:ext>
            </a:extLst>
          </p:cNvPr>
          <p:cNvSpPr>
            <a:spLocks noGrp="1"/>
          </p:cNvSpPr>
          <p:nvPr>
            <p:ph type="title"/>
          </p:nvPr>
        </p:nvSpPr>
        <p:spPr/>
        <p:txBody>
          <a:bodyPr/>
          <a:lstStyle/>
          <a:p>
            <a:r>
              <a:rPr lang="en-GB" dirty="0">
                <a:solidFill>
                  <a:schemeClr val="accent4">
                    <a:lumMod val="50000"/>
                  </a:schemeClr>
                </a:solidFill>
              </a:rPr>
              <a:t>Factors influencing development</a:t>
            </a:r>
            <a:endParaRPr lang="en-US" dirty="0"/>
          </a:p>
        </p:txBody>
      </p:sp>
      <p:sp>
        <p:nvSpPr>
          <p:cNvPr id="3" name="Content Placeholder 2">
            <a:extLst>
              <a:ext uri="{FF2B5EF4-FFF2-40B4-BE49-F238E27FC236}">
                <a16:creationId xmlns:a16="http://schemas.microsoft.com/office/drawing/2014/main" id="{126DC10E-4548-462C-95BD-21502441D86B}"/>
              </a:ext>
            </a:extLst>
          </p:cNvPr>
          <p:cNvSpPr>
            <a:spLocks noGrp="1"/>
          </p:cNvSpPr>
          <p:nvPr>
            <p:ph idx="1"/>
          </p:nvPr>
        </p:nvSpPr>
        <p:spPr>
          <a:xfrm>
            <a:off x="3853770" y="700342"/>
            <a:ext cx="7315200" cy="1910089"/>
          </a:xfrm>
        </p:spPr>
        <p:txBody>
          <a:bodyPr/>
          <a:lstStyle/>
          <a:p>
            <a:r>
              <a:rPr lang="en-GB" dirty="0">
                <a:solidFill>
                  <a:schemeClr val="tx1"/>
                </a:solidFill>
              </a:rPr>
              <a:t>Objectives:</a:t>
            </a:r>
          </a:p>
          <a:p>
            <a:pPr>
              <a:buClr>
                <a:srgbClr val="FF0000"/>
              </a:buClr>
            </a:pPr>
            <a:r>
              <a:rPr lang="en-GB" dirty="0">
                <a:solidFill>
                  <a:schemeClr val="tx1"/>
                </a:solidFill>
              </a:rPr>
              <a:t>Identify personal factors which influence development</a:t>
            </a:r>
          </a:p>
          <a:p>
            <a:pPr>
              <a:buClr>
                <a:srgbClr val="FF0000"/>
              </a:buClr>
            </a:pPr>
            <a:r>
              <a:rPr lang="en-GB" dirty="0">
                <a:solidFill>
                  <a:schemeClr val="tx1"/>
                </a:solidFill>
              </a:rPr>
              <a:t>Identify external factors which influence development</a:t>
            </a:r>
          </a:p>
          <a:p>
            <a:pPr>
              <a:buClr>
                <a:srgbClr val="FF0000"/>
              </a:buClr>
            </a:pPr>
            <a:r>
              <a:rPr lang="en-GB" dirty="0">
                <a:solidFill>
                  <a:schemeClr val="tx1"/>
                </a:solidFill>
              </a:rPr>
              <a:t>Explain how theories of development impact on current practice</a:t>
            </a:r>
          </a:p>
          <a:p>
            <a:endParaRPr lang="en-US" dirty="0"/>
          </a:p>
        </p:txBody>
      </p:sp>
      <p:pic>
        <p:nvPicPr>
          <p:cNvPr id="4" name="Picture 2" descr="http://www.foothillsnetwork.ca/images/dev-bg-home-2.jpg">
            <a:hlinkClick r:id="rId2"/>
            <a:extLst>
              <a:ext uri="{FF2B5EF4-FFF2-40B4-BE49-F238E27FC236}">
                <a16:creationId xmlns:a16="http://schemas.microsoft.com/office/drawing/2014/main" id="{9BFBB917-3E07-439C-B8A9-A05C54C2C26B}"/>
              </a:ext>
            </a:extLst>
          </p:cNvPr>
          <p:cNvPicPr>
            <a:picLocks noChangeAspect="1" noChangeArrowheads="1"/>
          </p:cNvPicPr>
          <p:nvPr/>
        </p:nvPicPr>
        <p:blipFill>
          <a:blip r:embed="rId3" cstate="print"/>
          <a:srcRect/>
          <a:stretch>
            <a:fillRect/>
          </a:stretch>
        </p:blipFill>
        <p:spPr bwMode="auto">
          <a:xfrm>
            <a:off x="4044917" y="2456587"/>
            <a:ext cx="6369945" cy="3581966"/>
          </a:xfrm>
          <a:prstGeom prst="rect">
            <a:avLst/>
          </a:prstGeom>
          <a:noFill/>
        </p:spPr>
      </p:pic>
    </p:spTree>
    <p:extLst>
      <p:ext uri="{BB962C8B-B14F-4D97-AF65-F5344CB8AC3E}">
        <p14:creationId xmlns:p14="http://schemas.microsoft.com/office/powerpoint/2010/main" val="2417553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9C18-71EE-4419-84A5-8B5ACFF7A660}"/>
              </a:ext>
            </a:extLst>
          </p:cNvPr>
          <p:cNvSpPr>
            <a:spLocks noGrp="1"/>
          </p:cNvSpPr>
          <p:nvPr>
            <p:ph type="title"/>
          </p:nvPr>
        </p:nvSpPr>
        <p:spPr/>
        <p:txBody>
          <a:bodyPr/>
          <a:lstStyle/>
          <a:p>
            <a:r>
              <a:rPr lang="en-GB" dirty="0">
                <a:solidFill>
                  <a:schemeClr val="tx1"/>
                </a:solidFill>
              </a:rPr>
              <a:t>Task</a:t>
            </a:r>
            <a:endParaRPr lang="en-US" dirty="0">
              <a:solidFill>
                <a:schemeClr val="tx1"/>
              </a:solidFill>
            </a:endParaRPr>
          </a:p>
        </p:txBody>
      </p:sp>
      <p:sp>
        <p:nvSpPr>
          <p:cNvPr id="3" name="Content Placeholder 2">
            <a:extLst>
              <a:ext uri="{FF2B5EF4-FFF2-40B4-BE49-F238E27FC236}">
                <a16:creationId xmlns:a16="http://schemas.microsoft.com/office/drawing/2014/main" id="{217B9CB0-39F4-4245-B89B-93351AA447BE}"/>
              </a:ext>
            </a:extLst>
          </p:cNvPr>
          <p:cNvSpPr>
            <a:spLocks noGrp="1"/>
          </p:cNvSpPr>
          <p:nvPr>
            <p:ph idx="1"/>
          </p:nvPr>
        </p:nvSpPr>
        <p:spPr/>
        <p:txBody>
          <a:bodyPr/>
          <a:lstStyle/>
          <a:p>
            <a:pPr algn="just"/>
            <a:r>
              <a:rPr lang="en-GB" sz="2000" dirty="0">
                <a:solidFill>
                  <a:schemeClr val="tx1"/>
                </a:solidFill>
                <a:latin typeface="Arial" panose="020B0604020202020204" pitchFamily="34" charset="0"/>
                <a:cs typeface="Arial" panose="020B0604020202020204" pitchFamily="34" charset="0"/>
              </a:rPr>
              <a:t>Reflect on your own development as a child.</a:t>
            </a:r>
          </a:p>
          <a:p>
            <a:pPr algn="just"/>
            <a:r>
              <a:rPr lang="en-GB" sz="2000" dirty="0">
                <a:solidFill>
                  <a:schemeClr val="tx1"/>
                </a:solidFill>
                <a:latin typeface="Arial" panose="020B0604020202020204" pitchFamily="34" charset="0"/>
                <a:cs typeface="Arial" panose="020B0604020202020204" pitchFamily="34" charset="0"/>
              </a:rPr>
              <a:t>Make a list of all the different things you think may have influenced the way you developed.</a:t>
            </a:r>
          </a:p>
          <a:p>
            <a:pPr algn="just"/>
            <a:r>
              <a:rPr lang="en-GB" sz="2000" dirty="0">
                <a:solidFill>
                  <a:schemeClr val="tx1"/>
                </a:solidFill>
                <a:latin typeface="Arial" panose="020B0604020202020204" pitchFamily="34" charset="0"/>
                <a:cs typeface="Arial" panose="020B0604020202020204" pitchFamily="34" charset="0"/>
              </a:rPr>
              <a:t>2. Can you separate these into </a:t>
            </a:r>
            <a:r>
              <a:rPr lang="en-GB" sz="2000" b="1" dirty="0">
                <a:solidFill>
                  <a:schemeClr val="tx1"/>
                </a:solidFill>
                <a:latin typeface="Arial" panose="020B0604020202020204" pitchFamily="34" charset="0"/>
                <a:cs typeface="Arial" panose="020B0604020202020204" pitchFamily="34" charset="0"/>
              </a:rPr>
              <a:t>personal factors </a:t>
            </a:r>
            <a:r>
              <a:rPr lang="en-GB" sz="2000" dirty="0">
                <a:solidFill>
                  <a:schemeClr val="tx1"/>
                </a:solidFill>
                <a:latin typeface="Arial" panose="020B0604020202020204" pitchFamily="34" charset="0"/>
                <a:cs typeface="Arial" panose="020B0604020202020204" pitchFamily="34" charset="0"/>
              </a:rPr>
              <a:t>and </a:t>
            </a:r>
            <a:r>
              <a:rPr lang="en-GB" sz="2000" b="1" dirty="0">
                <a:solidFill>
                  <a:schemeClr val="tx1"/>
                </a:solidFill>
                <a:latin typeface="Arial" panose="020B0604020202020204" pitchFamily="34" charset="0"/>
                <a:cs typeface="Arial" panose="020B0604020202020204" pitchFamily="34" charset="0"/>
              </a:rPr>
              <a:t>external factors</a:t>
            </a:r>
            <a:r>
              <a:rPr lang="en-GB" dirty="0">
                <a:solidFill>
                  <a:schemeClr val="tx1"/>
                </a:solidFill>
              </a:rPr>
              <a:t>?</a:t>
            </a:r>
          </a:p>
          <a:p>
            <a:endParaRPr lang="en-US" dirty="0"/>
          </a:p>
        </p:txBody>
      </p:sp>
    </p:spTree>
    <p:extLst>
      <p:ext uri="{BB962C8B-B14F-4D97-AF65-F5344CB8AC3E}">
        <p14:creationId xmlns:p14="http://schemas.microsoft.com/office/powerpoint/2010/main" val="2276378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9C18-71EE-4419-84A5-8B5ACFF7A660}"/>
              </a:ext>
            </a:extLst>
          </p:cNvPr>
          <p:cNvSpPr>
            <a:spLocks noGrp="1"/>
          </p:cNvSpPr>
          <p:nvPr>
            <p:ph type="title"/>
          </p:nvPr>
        </p:nvSpPr>
        <p:spPr/>
        <p:txBody>
          <a:bodyPr/>
          <a:lstStyle/>
          <a:p>
            <a:r>
              <a:rPr lang="en-GB" dirty="0">
                <a:solidFill>
                  <a:schemeClr val="tx1"/>
                </a:solidFill>
              </a:rPr>
              <a:t>Influences on development</a:t>
            </a:r>
            <a:endParaRPr lang="en-US" dirty="0">
              <a:solidFill>
                <a:schemeClr val="tx1"/>
              </a:solidFill>
            </a:endParaRPr>
          </a:p>
        </p:txBody>
      </p:sp>
      <p:sp>
        <p:nvSpPr>
          <p:cNvPr id="3" name="Content Placeholder 2">
            <a:extLst>
              <a:ext uri="{FF2B5EF4-FFF2-40B4-BE49-F238E27FC236}">
                <a16:creationId xmlns:a16="http://schemas.microsoft.com/office/drawing/2014/main" id="{217B9CB0-39F4-4245-B89B-93351AA447BE}"/>
              </a:ext>
            </a:extLst>
          </p:cNvPr>
          <p:cNvSpPr>
            <a:spLocks noGrp="1"/>
          </p:cNvSpPr>
          <p:nvPr>
            <p:ph idx="1"/>
          </p:nvPr>
        </p:nvSpPr>
        <p:spPr/>
        <p:txBody>
          <a:bodyPr/>
          <a:lstStyle/>
          <a:p>
            <a:pPr>
              <a:buClr>
                <a:srgbClr val="FF0000"/>
              </a:buClr>
            </a:pPr>
            <a:r>
              <a:rPr lang="en-GB" sz="2000" dirty="0">
                <a:solidFill>
                  <a:schemeClr val="tx1"/>
                </a:solidFill>
              </a:rPr>
              <a:t>When teaching children, you need to be aware of the range of factors which can impact on children’s development</a:t>
            </a:r>
          </a:p>
          <a:p>
            <a:pPr>
              <a:buClr>
                <a:srgbClr val="FF0000"/>
              </a:buClr>
            </a:pPr>
            <a:endParaRPr lang="en-GB" sz="2000" dirty="0">
              <a:solidFill>
                <a:schemeClr val="tx1"/>
              </a:solidFill>
            </a:endParaRPr>
          </a:p>
          <a:p>
            <a:pPr>
              <a:buClr>
                <a:srgbClr val="FF0000"/>
              </a:buClr>
            </a:pPr>
            <a:r>
              <a:rPr lang="en-GB" sz="2000" dirty="0">
                <a:solidFill>
                  <a:schemeClr val="tx1"/>
                </a:solidFill>
              </a:rPr>
              <a:t>Good awareness and understanding of how these issues can affect learning will enable educators to recognise children’s needs and maximise their potential</a:t>
            </a:r>
          </a:p>
          <a:p>
            <a:endParaRPr lang="en-US" dirty="0"/>
          </a:p>
        </p:txBody>
      </p:sp>
    </p:spTree>
    <p:extLst>
      <p:ext uri="{BB962C8B-B14F-4D97-AF65-F5344CB8AC3E}">
        <p14:creationId xmlns:p14="http://schemas.microsoft.com/office/powerpoint/2010/main" val="158075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9C18-71EE-4419-84A5-8B5ACFF7A660}"/>
              </a:ext>
            </a:extLst>
          </p:cNvPr>
          <p:cNvSpPr>
            <a:spLocks noGrp="1"/>
          </p:cNvSpPr>
          <p:nvPr>
            <p:ph type="title"/>
          </p:nvPr>
        </p:nvSpPr>
        <p:spPr/>
        <p:txBody>
          <a:bodyPr/>
          <a:lstStyle/>
          <a:p>
            <a:r>
              <a:rPr lang="en-GB" dirty="0">
                <a:solidFill>
                  <a:schemeClr val="tx1"/>
                </a:solidFill>
              </a:rPr>
              <a:t>Development</a:t>
            </a:r>
            <a:endParaRPr lang="en-US" dirty="0">
              <a:solidFill>
                <a:schemeClr val="tx1"/>
              </a:solidFill>
            </a:endParaRPr>
          </a:p>
        </p:txBody>
      </p:sp>
      <p:sp>
        <p:nvSpPr>
          <p:cNvPr id="3" name="Content Placeholder 2">
            <a:extLst>
              <a:ext uri="{FF2B5EF4-FFF2-40B4-BE49-F238E27FC236}">
                <a16:creationId xmlns:a16="http://schemas.microsoft.com/office/drawing/2014/main" id="{217B9CB0-39F4-4245-B89B-93351AA447BE}"/>
              </a:ext>
            </a:extLst>
          </p:cNvPr>
          <p:cNvSpPr>
            <a:spLocks noGrp="1"/>
          </p:cNvSpPr>
          <p:nvPr>
            <p:ph idx="1"/>
          </p:nvPr>
        </p:nvSpPr>
        <p:spPr/>
        <p:txBody>
          <a:bodyPr/>
          <a:lstStyle/>
          <a:p>
            <a:r>
              <a:rPr lang="en-GB" sz="2000" dirty="0">
                <a:solidFill>
                  <a:schemeClr val="tx1"/>
                </a:solidFill>
              </a:rPr>
              <a:t>Our development is influenced by both nature and nurture – in other words, by our genetic make-up (personal factors) and by our experiences and interactions with other people and the outside world (external factors).</a:t>
            </a:r>
          </a:p>
          <a:p>
            <a:r>
              <a:rPr lang="en-GB" sz="2000" dirty="0">
                <a:solidFill>
                  <a:schemeClr val="tx1"/>
                </a:solidFill>
              </a:rPr>
              <a:t>This means that while some areas of development of the children we work with cannot be controlled, other areas can be influenced by the way we work with children and the opportunities we provide.</a:t>
            </a:r>
          </a:p>
          <a:p>
            <a:endParaRPr lang="en-US" dirty="0"/>
          </a:p>
        </p:txBody>
      </p:sp>
    </p:spTree>
    <p:extLst>
      <p:ext uri="{BB962C8B-B14F-4D97-AF65-F5344CB8AC3E}">
        <p14:creationId xmlns:p14="http://schemas.microsoft.com/office/powerpoint/2010/main" val="202604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9C18-71EE-4419-84A5-8B5ACFF7A660}"/>
              </a:ext>
            </a:extLst>
          </p:cNvPr>
          <p:cNvSpPr>
            <a:spLocks noGrp="1"/>
          </p:cNvSpPr>
          <p:nvPr>
            <p:ph type="title"/>
          </p:nvPr>
        </p:nvSpPr>
        <p:spPr/>
        <p:txBody>
          <a:bodyPr/>
          <a:lstStyle/>
          <a:p>
            <a:r>
              <a:rPr lang="en-GB" dirty="0">
                <a:solidFill>
                  <a:schemeClr val="tx1"/>
                </a:solidFill>
              </a:rPr>
              <a:t>What can influence development?</a:t>
            </a:r>
            <a:endParaRPr lang="en-US" dirty="0">
              <a:solidFill>
                <a:schemeClr val="tx1"/>
              </a:solidFill>
            </a:endParaRPr>
          </a:p>
        </p:txBody>
      </p:sp>
      <p:sp>
        <p:nvSpPr>
          <p:cNvPr id="3" name="Content Placeholder 2">
            <a:extLst>
              <a:ext uri="{FF2B5EF4-FFF2-40B4-BE49-F238E27FC236}">
                <a16:creationId xmlns:a16="http://schemas.microsoft.com/office/drawing/2014/main" id="{217B9CB0-39F4-4245-B89B-93351AA447BE}"/>
              </a:ext>
            </a:extLst>
          </p:cNvPr>
          <p:cNvSpPr>
            <a:spLocks noGrp="1"/>
          </p:cNvSpPr>
          <p:nvPr>
            <p:ph idx="1"/>
          </p:nvPr>
        </p:nvSpPr>
        <p:spPr/>
        <p:txBody>
          <a:bodyPr/>
          <a:lstStyle/>
          <a:p>
            <a:pPr>
              <a:buClr>
                <a:srgbClr val="FF0000"/>
              </a:buClr>
            </a:pPr>
            <a:r>
              <a:rPr lang="en-GB" dirty="0">
                <a:solidFill>
                  <a:schemeClr val="tx1"/>
                </a:solidFill>
              </a:rPr>
              <a:t>Disability</a:t>
            </a:r>
          </a:p>
          <a:p>
            <a:pPr>
              <a:buClr>
                <a:srgbClr val="FF0000"/>
              </a:buClr>
            </a:pPr>
            <a:r>
              <a:rPr lang="en-GB" dirty="0">
                <a:solidFill>
                  <a:schemeClr val="tx1"/>
                </a:solidFill>
              </a:rPr>
              <a:t>Looked after/care status</a:t>
            </a:r>
          </a:p>
          <a:p>
            <a:pPr>
              <a:buClr>
                <a:srgbClr val="FF0000"/>
              </a:buClr>
            </a:pPr>
            <a:r>
              <a:rPr lang="en-GB" dirty="0">
                <a:solidFill>
                  <a:schemeClr val="tx1"/>
                </a:solidFill>
              </a:rPr>
              <a:t>Health status</a:t>
            </a:r>
          </a:p>
          <a:p>
            <a:pPr>
              <a:buClr>
                <a:srgbClr val="FF0000"/>
              </a:buClr>
            </a:pPr>
            <a:r>
              <a:rPr lang="en-GB" dirty="0">
                <a:solidFill>
                  <a:schemeClr val="tx1"/>
                </a:solidFill>
              </a:rPr>
              <a:t>Physical environment</a:t>
            </a:r>
          </a:p>
          <a:p>
            <a:pPr>
              <a:buClr>
                <a:srgbClr val="FF0000"/>
              </a:buClr>
            </a:pPr>
            <a:r>
              <a:rPr lang="en-GB" dirty="0">
                <a:solidFill>
                  <a:schemeClr val="tx1"/>
                </a:solidFill>
              </a:rPr>
              <a:t>Family environment and background</a:t>
            </a:r>
          </a:p>
          <a:p>
            <a:pPr>
              <a:buClr>
                <a:srgbClr val="FF0000"/>
              </a:buClr>
            </a:pPr>
            <a:r>
              <a:rPr lang="en-GB" dirty="0">
                <a:solidFill>
                  <a:schemeClr val="tx1"/>
                </a:solidFill>
              </a:rPr>
              <a:t>Learning difficulties</a:t>
            </a:r>
          </a:p>
          <a:p>
            <a:pPr>
              <a:buClr>
                <a:srgbClr val="FF0000"/>
              </a:buClr>
            </a:pPr>
            <a:r>
              <a:rPr lang="en-GB" dirty="0">
                <a:solidFill>
                  <a:schemeClr val="tx1"/>
                </a:solidFill>
              </a:rPr>
              <a:t>Poverty and deprivation</a:t>
            </a:r>
          </a:p>
          <a:p>
            <a:pPr>
              <a:buClr>
                <a:srgbClr val="FF0000"/>
              </a:buClr>
            </a:pPr>
            <a:r>
              <a:rPr lang="en-GB" dirty="0">
                <a:solidFill>
                  <a:schemeClr val="tx1"/>
                </a:solidFill>
              </a:rPr>
              <a:t>Personal choices</a:t>
            </a:r>
          </a:p>
          <a:p>
            <a:pPr>
              <a:buClr>
                <a:srgbClr val="FF0000"/>
              </a:buClr>
            </a:pPr>
            <a:r>
              <a:rPr lang="en-GB" dirty="0">
                <a:solidFill>
                  <a:schemeClr val="tx1"/>
                </a:solidFill>
              </a:rPr>
              <a:t>Sensory impairment</a:t>
            </a:r>
          </a:p>
          <a:p>
            <a:pPr>
              <a:buClr>
                <a:srgbClr val="FF0000"/>
              </a:buClr>
            </a:pPr>
            <a:r>
              <a:rPr lang="en-GB" dirty="0">
                <a:solidFill>
                  <a:schemeClr val="tx1"/>
                </a:solidFill>
              </a:rPr>
              <a:t>Education</a:t>
            </a:r>
          </a:p>
          <a:p>
            <a:r>
              <a:rPr lang="en-GB" b="1" dirty="0">
                <a:solidFill>
                  <a:schemeClr val="tx1"/>
                </a:solidFill>
              </a:rPr>
              <a:t>Which of these factors are personal and which are external?</a:t>
            </a:r>
          </a:p>
        </p:txBody>
      </p:sp>
    </p:spTree>
    <p:extLst>
      <p:ext uri="{BB962C8B-B14F-4D97-AF65-F5344CB8AC3E}">
        <p14:creationId xmlns:p14="http://schemas.microsoft.com/office/powerpoint/2010/main" val="374089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9C18-71EE-4419-84A5-8B5ACFF7A660}"/>
              </a:ext>
            </a:extLst>
          </p:cNvPr>
          <p:cNvSpPr>
            <a:spLocks noGrp="1"/>
          </p:cNvSpPr>
          <p:nvPr>
            <p:ph type="title"/>
          </p:nvPr>
        </p:nvSpPr>
        <p:spPr/>
        <p:txBody>
          <a:bodyPr/>
          <a:lstStyle/>
          <a:p>
            <a:r>
              <a:rPr lang="en-GB" dirty="0">
                <a:solidFill>
                  <a:schemeClr val="tx1"/>
                </a:solidFill>
              </a:rPr>
              <a:t>Personal factors</a:t>
            </a:r>
            <a:endParaRPr lang="en-US" dirty="0">
              <a:solidFill>
                <a:schemeClr val="tx1"/>
              </a:solidFill>
            </a:endParaRPr>
          </a:p>
        </p:txBody>
      </p:sp>
      <p:sp>
        <p:nvSpPr>
          <p:cNvPr id="3" name="Content Placeholder 2">
            <a:extLst>
              <a:ext uri="{FF2B5EF4-FFF2-40B4-BE49-F238E27FC236}">
                <a16:creationId xmlns:a16="http://schemas.microsoft.com/office/drawing/2014/main" id="{217B9CB0-39F4-4245-B89B-93351AA447BE}"/>
              </a:ext>
            </a:extLst>
          </p:cNvPr>
          <p:cNvSpPr>
            <a:spLocks noGrp="1"/>
          </p:cNvSpPr>
          <p:nvPr>
            <p:ph idx="1"/>
          </p:nvPr>
        </p:nvSpPr>
        <p:spPr/>
        <p:txBody>
          <a:bodyPr/>
          <a:lstStyle/>
          <a:p>
            <a:pPr>
              <a:buClr>
                <a:srgbClr val="FF0000"/>
              </a:buClr>
            </a:pPr>
            <a:r>
              <a:rPr lang="en-GB" b="1" dirty="0">
                <a:solidFill>
                  <a:schemeClr val="tx1"/>
                </a:solidFill>
              </a:rPr>
              <a:t>Disabilities</a:t>
            </a:r>
            <a:r>
              <a:rPr lang="en-GB" dirty="0">
                <a:solidFill>
                  <a:schemeClr val="tx1"/>
                </a:solidFill>
              </a:rPr>
              <a:t> - for example, a child with cerebral palsy may not walk at the average age, or a child with Autistic Spectrum Disorder may not develop verbal communication.</a:t>
            </a:r>
          </a:p>
          <a:p>
            <a:pPr>
              <a:buClr>
                <a:srgbClr val="FF0000"/>
              </a:buClr>
            </a:pPr>
            <a:endParaRPr lang="en-GB" dirty="0">
              <a:solidFill>
                <a:schemeClr val="tx1"/>
              </a:solidFill>
            </a:endParaRPr>
          </a:p>
          <a:p>
            <a:pPr>
              <a:buClr>
                <a:srgbClr val="FF0000"/>
              </a:buClr>
            </a:pPr>
            <a:r>
              <a:rPr lang="en-GB" b="1" dirty="0">
                <a:solidFill>
                  <a:schemeClr val="tx1"/>
                </a:solidFill>
              </a:rPr>
              <a:t>Health status</a:t>
            </a:r>
            <a:r>
              <a:rPr lang="en-GB" dirty="0">
                <a:solidFill>
                  <a:schemeClr val="tx1"/>
                </a:solidFill>
              </a:rPr>
              <a:t> – for example, a child who has severe eczema may have low self-esteem, affecting social and emotional development</a:t>
            </a:r>
          </a:p>
          <a:p>
            <a:pPr>
              <a:buClr>
                <a:srgbClr val="FF0000"/>
              </a:buClr>
            </a:pPr>
            <a:endParaRPr lang="en-GB" dirty="0">
              <a:solidFill>
                <a:schemeClr val="tx1"/>
              </a:solidFill>
            </a:endParaRPr>
          </a:p>
          <a:p>
            <a:pPr>
              <a:buClr>
                <a:srgbClr val="FF0000"/>
              </a:buClr>
            </a:pPr>
            <a:r>
              <a:rPr lang="en-GB" b="1" dirty="0">
                <a:solidFill>
                  <a:schemeClr val="tx1"/>
                </a:solidFill>
              </a:rPr>
              <a:t>Sensory impairment </a:t>
            </a:r>
            <a:r>
              <a:rPr lang="en-GB" dirty="0">
                <a:solidFill>
                  <a:schemeClr val="tx1"/>
                </a:solidFill>
              </a:rPr>
              <a:t>– A child with a hearing impairment may have delayed speech and language</a:t>
            </a:r>
          </a:p>
          <a:p>
            <a:pPr>
              <a:buClr>
                <a:srgbClr val="FF0000"/>
              </a:buClr>
            </a:pPr>
            <a:endParaRPr lang="en-GB" dirty="0">
              <a:solidFill>
                <a:schemeClr val="tx1"/>
              </a:solidFill>
            </a:endParaRPr>
          </a:p>
          <a:p>
            <a:pPr>
              <a:buClr>
                <a:srgbClr val="FF0000"/>
              </a:buClr>
            </a:pPr>
            <a:r>
              <a:rPr lang="en-GB" b="1" dirty="0">
                <a:solidFill>
                  <a:schemeClr val="tx1"/>
                </a:solidFill>
              </a:rPr>
              <a:t>Learning difficulties </a:t>
            </a:r>
            <a:r>
              <a:rPr lang="en-GB" dirty="0">
                <a:solidFill>
                  <a:schemeClr val="tx1"/>
                </a:solidFill>
              </a:rPr>
              <a:t>-  A child may have difficulty with some areas of cognitive development</a:t>
            </a:r>
          </a:p>
        </p:txBody>
      </p:sp>
    </p:spTree>
    <p:extLst>
      <p:ext uri="{BB962C8B-B14F-4D97-AF65-F5344CB8AC3E}">
        <p14:creationId xmlns:p14="http://schemas.microsoft.com/office/powerpoint/2010/main" val="283834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9C18-71EE-4419-84A5-8B5ACFF7A660}"/>
              </a:ext>
            </a:extLst>
          </p:cNvPr>
          <p:cNvSpPr>
            <a:spLocks noGrp="1"/>
          </p:cNvSpPr>
          <p:nvPr>
            <p:ph type="title"/>
          </p:nvPr>
        </p:nvSpPr>
        <p:spPr/>
        <p:txBody>
          <a:bodyPr/>
          <a:lstStyle/>
          <a:p>
            <a:r>
              <a:rPr lang="en-GB" dirty="0">
                <a:solidFill>
                  <a:schemeClr val="tx1"/>
                </a:solidFill>
              </a:rPr>
              <a:t>External factors</a:t>
            </a:r>
            <a:endParaRPr lang="en-US" dirty="0">
              <a:solidFill>
                <a:schemeClr val="tx1"/>
              </a:solidFill>
            </a:endParaRPr>
          </a:p>
        </p:txBody>
      </p:sp>
      <p:sp>
        <p:nvSpPr>
          <p:cNvPr id="3" name="Content Placeholder 2">
            <a:extLst>
              <a:ext uri="{FF2B5EF4-FFF2-40B4-BE49-F238E27FC236}">
                <a16:creationId xmlns:a16="http://schemas.microsoft.com/office/drawing/2014/main" id="{217B9CB0-39F4-4245-B89B-93351AA447BE}"/>
              </a:ext>
            </a:extLst>
          </p:cNvPr>
          <p:cNvSpPr>
            <a:spLocks noGrp="1"/>
          </p:cNvSpPr>
          <p:nvPr>
            <p:ph idx="1"/>
          </p:nvPr>
        </p:nvSpPr>
        <p:spPr>
          <a:xfrm>
            <a:off x="3869268" y="1003593"/>
            <a:ext cx="7315200" cy="5120640"/>
          </a:xfrm>
        </p:spPr>
        <p:txBody>
          <a:bodyPr>
            <a:normAutofit lnSpcReduction="10000"/>
          </a:bodyPr>
          <a:lstStyle/>
          <a:p>
            <a:pPr>
              <a:buClr>
                <a:srgbClr val="FF0000"/>
              </a:buClr>
            </a:pPr>
            <a:r>
              <a:rPr lang="en-GB" b="1" dirty="0">
                <a:solidFill>
                  <a:schemeClr val="tx1"/>
                </a:solidFill>
              </a:rPr>
              <a:t>Physical environment </a:t>
            </a:r>
            <a:r>
              <a:rPr lang="en-GB" dirty="0">
                <a:solidFill>
                  <a:schemeClr val="tx1"/>
                </a:solidFill>
              </a:rPr>
              <a:t>– A child who lives in a bungalow may be delayed in the skill of climbing stairs</a:t>
            </a:r>
          </a:p>
          <a:p>
            <a:pPr>
              <a:buClr>
                <a:srgbClr val="FF0000"/>
              </a:buClr>
            </a:pPr>
            <a:r>
              <a:rPr lang="en-GB" b="1" dirty="0">
                <a:solidFill>
                  <a:schemeClr val="tx1"/>
                </a:solidFill>
              </a:rPr>
              <a:t>Poverty and deprivation </a:t>
            </a:r>
            <a:r>
              <a:rPr lang="en-GB" dirty="0">
                <a:solidFill>
                  <a:schemeClr val="tx1"/>
                </a:solidFill>
              </a:rPr>
              <a:t>– lack of access to play facilities, larger families, less healthy diet and poor housing are known to have a detrimental effect on child development and achievement </a:t>
            </a:r>
            <a:r>
              <a:rPr lang="en-GB" dirty="0">
                <a:solidFill>
                  <a:schemeClr val="tx1"/>
                </a:solidFill>
                <a:hlinkClick r:id="rId2">
                  <a:extLst>
                    <a:ext uri="{A12FA001-AC4F-418D-AE19-62706E023703}">
                      <ahyp:hlinkClr xmlns:ahyp="http://schemas.microsoft.com/office/drawing/2018/hyperlinkcolor" val="tx"/>
                    </a:ext>
                  </a:extLst>
                </a:hlinkClick>
              </a:rPr>
              <a:t>https://cpag.org.uk/child-poverty/effects-poverty</a:t>
            </a:r>
            <a:endParaRPr lang="en-GB" dirty="0">
              <a:solidFill>
                <a:schemeClr val="tx1"/>
              </a:solidFill>
            </a:endParaRPr>
          </a:p>
          <a:p>
            <a:pPr>
              <a:buClr>
                <a:srgbClr val="FF0000"/>
              </a:buClr>
            </a:pPr>
            <a:r>
              <a:rPr lang="en-GB" b="1" dirty="0">
                <a:solidFill>
                  <a:schemeClr val="tx1"/>
                </a:solidFill>
              </a:rPr>
              <a:t>Family environment and background </a:t>
            </a:r>
            <a:r>
              <a:rPr lang="en-GB" dirty="0">
                <a:solidFill>
                  <a:schemeClr val="tx1"/>
                </a:solidFill>
              </a:rPr>
              <a:t>– Parenting styles can influence social, emotional and behaviour development.  Providing opportunities for play and learning.  Cultural background can also have an effect on development e.g. languages spoken, beliefs about play and independence.  Children also learn from older siblings.</a:t>
            </a:r>
          </a:p>
          <a:p>
            <a:pPr>
              <a:buClr>
                <a:srgbClr val="FF0000"/>
              </a:buClr>
            </a:pPr>
            <a:r>
              <a:rPr lang="en-GB" b="1" dirty="0">
                <a:solidFill>
                  <a:schemeClr val="tx1"/>
                </a:solidFill>
              </a:rPr>
              <a:t>Personal choices </a:t>
            </a:r>
            <a:r>
              <a:rPr lang="en-GB" dirty="0">
                <a:solidFill>
                  <a:schemeClr val="tx1"/>
                </a:solidFill>
              </a:rPr>
              <a:t>– as children get older they take control over their own decisions regarding lifestyle, such as diet, exercise, risky behaviour, relationships, attention to school.  These things can all influence different areas of development.</a:t>
            </a:r>
            <a:r>
              <a:rPr lang="en-GB" dirty="0">
                <a:solidFill>
                  <a:schemeClr val="tx1"/>
                </a:solidFill>
                <a:hlinkClick r:id="rId3">
                  <a:extLst>
                    <a:ext uri="{A12FA001-AC4F-418D-AE19-62706E023703}">
                      <ahyp:hlinkClr xmlns:ahyp="http://schemas.microsoft.com/office/drawing/2018/hyperlinkcolor" val="tx"/>
                    </a:ext>
                  </a:extLst>
                </a:hlinkClick>
              </a:rPr>
              <a:t> http://www.who.int/dietphysicalactivity/childhood/en/</a:t>
            </a:r>
            <a:r>
              <a:rPr lang="en-GB" dirty="0">
                <a:solidFill>
                  <a:schemeClr val="tx1"/>
                </a:solidFill>
              </a:rPr>
              <a:t> </a:t>
            </a:r>
          </a:p>
          <a:p>
            <a:endParaRPr lang="en-US" dirty="0"/>
          </a:p>
        </p:txBody>
      </p:sp>
    </p:spTree>
    <p:extLst>
      <p:ext uri="{BB962C8B-B14F-4D97-AF65-F5344CB8AC3E}">
        <p14:creationId xmlns:p14="http://schemas.microsoft.com/office/powerpoint/2010/main" val="147548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9C18-71EE-4419-84A5-8B5ACFF7A660}"/>
              </a:ext>
            </a:extLst>
          </p:cNvPr>
          <p:cNvSpPr>
            <a:spLocks noGrp="1"/>
          </p:cNvSpPr>
          <p:nvPr>
            <p:ph type="title"/>
          </p:nvPr>
        </p:nvSpPr>
        <p:spPr/>
        <p:txBody>
          <a:bodyPr/>
          <a:lstStyle/>
          <a:p>
            <a:r>
              <a:rPr lang="en-GB" dirty="0">
                <a:solidFill>
                  <a:schemeClr val="tx1"/>
                </a:solidFill>
              </a:rPr>
              <a:t>More External factors</a:t>
            </a:r>
            <a:endParaRPr lang="en-US" dirty="0">
              <a:solidFill>
                <a:schemeClr val="tx1"/>
              </a:solidFill>
            </a:endParaRPr>
          </a:p>
        </p:txBody>
      </p:sp>
      <p:sp>
        <p:nvSpPr>
          <p:cNvPr id="3" name="Content Placeholder 2">
            <a:extLst>
              <a:ext uri="{FF2B5EF4-FFF2-40B4-BE49-F238E27FC236}">
                <a16:creationId xmlns:a16="http://schemas.microsoft.com/office/drawing/2014/main" id="{217B9CB0-39F4-4245-B89B-93351AA447BE}"/>
              </a:ext>
            </a:extLst>
          </p:cNvPr>
          <p:cNvSpPr>
            <a:spLocks noGrp="1"/>
          </p:cNvSpPr>
          <p:nvPr>
            <p:ph idx="1"/>
          </p:nvPr>
        </p:nvSpPr>
        <p:spPr/>
        <p:txBody>
          <a:bodyPr/>
          <a:lstStyle/>
          <a:p>
            <a:pPr>
              <a:buClr>
                <a:srgbClr val="FF0000"/>
              </a:buClr>
            </a:pPr>
            <a:r>
              <a:rPr lang="en-GB" sz="2000" b="1" dirty="0">
                <a:solidFill>
                  <a:schemeClr val="tx1"/>
                </a:solidFill>
              </a:rPr>
              <a:t>Looked after/care status </a:t>
            </a:r>
            <a:r>
              <a:rPr lang="en-GB" sz="2000" dirty="0">
                <a:solidFill>
                  <a:schemeClr val="tx1"/>
                </a:solidFill>
              </a:rPr>
              <a:t>– lack of family stability can be detrimental to social, emotional and behaviour development.  Children may have been abused or neglected prior to entering care system.  Less likely to achieve educational targets.</a:t>
            </a:r>
          </a:p>
          <a:p>
            <a:pPr>
              <a:buClr>
                <a:srgbClr val="FF0000"/>
              </a:buClr>
            </a:pPr>
            <a:r>
              <a:rPr lang="en-GB" sz="2000" b="1" dirty="0">
                <a:solidFill>
                  <a:schemeClr val="tx1"/>
                </a:solidFill>
              </a:rPr>
              <a:t>Education</a:t>
            </a:r>
            <a:r>
              <a:rPr lang="en-GB" sz="2000" dirty="0">
                <a:solidFill>
                  <a:schemeClr val="tx1"/>
                </a:solidFill>
              </a:rPr>
              <a:t> – access to quality play and learning opportunities can encourage all areas of development.  Education can also lead to positive choices by children and young people.</a:t>
            </a:r>
          </a:p>
          <a:p>
            <a:endParaRPr lang="en-US" dirty="0"/>
          </a:p>
        </p:txBody>
      </p:sp>
    </p:spTree>
    <p:extLst>
      <p:ext uri="{BB962C8B-B14F-4D97-AF65-F5344CB8AC3E}">
        <p14:creationId xmlns:p14="http://schemas.microsoft.com/office/powerpoint/2010/main" val="266863685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94709BE646B704F972C0F31AFB1D7C4" ma:contentTypeVersion="2" ma:contentTypeDescription="Create a new document." ma:contentTypeScope="" ma:versionID="565d01d430df1f506931111d637380cc">
  <xsd:schema xmlns:xsd="http://www.w3.org/2001/XMLSchema" xmlns:xs="http://www.w3.org/2001/XMLSchema" xmlns:p="http://schemas.microsoft.com/office/2006/metadata/properties" xmlns:ns2="cc08569b-bd16-4772-911b-01ebd4754205" targetNamespace="http://schemas.microsoft.com/office/2006/metadata/properties" ma:root="true" ma:fieldsID="699baf7a580cec96d9deae7ca2f5f3ed" ns2:_="">
    <xsd:import namespace="cc08569b-bd16-4772-911b-01ebd475420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8569b-bd16-4772-911b-01ebd47542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A62207-EB0E-47EB-969D-00463847C7A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1928119-FCF2-44B9-B203-928338D60C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08569b-bd16-4772-911b-01ebd47542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06F631-648F-4989-AC70-B8B48209DF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Frame</Template>
  <TotalTime>160</TotalTime>
  <Words>618</Words>
  <Application>Microsoft Office PowerPoint</Application>
  <PresentationFormat>Widescreen</PresentationFormat>
  <Paragraphs>50</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Corbel</vt:lpstr>
      <vt:lpstr>Wingdings 2</vt:lpstr>
      <vt:lpstr>Frame</vt:lpstr>
      <vt:lpstr>Factors influencing Childhood Development</vt:lpstr>
      <vt:lpstr>Factors influencing development</vt:lpstr>
      <vt:lpstr>Task</vt:lpstr>
      <vt:lpstr>Influences on development</vt:lpstr>
      <vt:lpstr>Development</vt:lpstr>
      <vt:lpstr>What can influence development?</vt:lpstr>
      <vt:lpstr>Personal factors</vt:lpstr>
      <vt:lpstr>External factors</vt:lpstr>
      <vt:lpstr>More External factors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Maia</dc:creator>
  <cp:lastModifiedBy>Maia Bond</cp:lastModifiedBy>
  <cp:revision>15</cp:revision>
  <dcterms:created xsi:type="dcterms:W3CDTF">2021-11-25T15:55:12Z</dcterms:created>
  <dcterms:modified xsi:type="dcterms:W3CDTF">2022-01-25T12:06:26Z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0x010100594709BE646B704F972C0F31AFB1D7C4</vt:lpwstr>
  </property>
</Properties>
</file>