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4"/>
  </p:notesMasterIdLst>
  <p:sldIdLst>
    <p:sldId id="274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D08-1981-4E34-A9FC-1E8D5A96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5158-3168-4A89-BF5F-984F23FBF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8A4C-3951-4B4D-92C1-D3D078C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BDE1-CD58-431E-8D94-17F7AC90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A6A2-D3DD-4528-82E7-42F15C98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69C-DCE3-485D-BC88-B85D1BF7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4F2E-3ACC-4BC8-AF39-41F19360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150-9F2D-43B7-A63F-24F7296E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C2E-2DF1-4F64-912A-2FDA84CD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2456-EB6B-4D02-B436-977BE113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69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88EB4-FE33-45F9-9724-8B9BC887B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2EAE-724A-4E7A-829C-A9FD8726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AEF0-1228-45B2-95BB-ADD3B64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464E8-0C72-43A8-A51E-A3CBD1A3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AD78-DB6D-4CE4-8BFE-97B228B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61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A1B8-B486-4725-9A4A-9A1786E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641C-3906-4A0A-88AA-C1A38B8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69A6C-BEE3-4127-8E94-7B26F6E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82A9-F954-47E1-AD80-651E0D79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EBD-82F2-4B5C-8634-41E39E80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837-82C3-4A46-9DD3-1DAF831D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637A-74F4-43DD-A27C-91B12412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F67A0-2392-445A-ADBB-D5E61627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328-9692-465A-B3F3-09886D6E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E472-2F9F-4746-95E7-E28CD25E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BF2C-D436-4636-AAED-1BD5D63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1936-8A8D-4E2E-8421-17C313240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F0BE9-3108-46EA-8274-EB18CCFB9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AB02-83E0-4DCF-8BB8-405F6514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7937-8AE0-41C6-9FA8-0E4DA9B3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FB34-39B2-4324-9463-0A169477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45B9-259C-46E1-AC50-0CA51C0C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AC53-EF20-4D0B-893F-ED944E2E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34FE6-D607-4EE1-9E66-74F95CB0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85D70-10C4-4914-823C-AEA1051C2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3FEEE-4EB1-4E4C-AF2B-47426877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04018-AB44-40B5-8CA0-6151FC8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AC4E9-CD77-4952-B0BC-B0497DFE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EE4F-A560-4AF4-8A84-3683CB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13C3-C208-4226-AD47-B6DBD72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692F-8D67-4E6B-ADE9-CD24F38D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86AA-5D80-4DCA-B61C-39B83FB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00D0D-4109-4B2D-90C0-939830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8EEB6-B213-4F54-A8C8-77868F15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069EA-3180-4A79-A8DB-8ADEED71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4CD5-6D90-4507-BD11-D50AEA26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4-E2B6-4259-90A9-D35C716A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108-726F-404F-BA97-7B3D08B8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639BF-7E1C-43F2-A824-AA76CCBD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AF9E-0AFD-41F2-A8B0-7D1B0DC6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5B2C7-8ADF-47C1-8FE5-0FB8F005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AF056-C29A-4E00-A0FA-9AEEF36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0030-A418-481C-AAF4-52D9237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E2EC-3626-4646-A320-78CE9B61E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F5894-997B-4B92-90CA-475781332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5BCDB-D4EF-4241-8636-49D1446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A48C-7BFC-4430-A692-2A95968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2B99-2EBD-45DF-AD6F-062A910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E4238-76EF-4C57-B9C2-AF2EAC2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91995-DE11-42A2-8C4A-8F76D62E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5D9C9-FF21-42B1-827B-697F0EAF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61F2-4BAB-4DAB-A785-A3496CCA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5547-26B2-4837-9E82-D5DEE728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0F22119-564A-4150-9F61-6C8419C79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6" r="440" b="1"/>
          <a:stretch/>
        </p:blipFill>
        <p:spPr>
          <a:xfrm>
            <a:off x="20" y="-1"/>
            <a:ext cx="12191980" cy="4394997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C894A-7A4B-4422-B540-18AFC66D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043" y="5419288"/>
            <a:ext cx="7776434" cy="752686"/>
          </a:xfrm>
        </p:spPr>
        <p:txBody>
          <a:bodyPr>
            <a:noAutofit/>
          </a:bodyPr>
          <a:lstStyle/>
          <a:p>
            <a:pPr algn="l"/>
            <a:r>
              <a:rPr lang="en-GB" altLang="en-US" sz="3600" dirty="0">
                <a:solidFill>
                  <a:schemeClr val="bg1"/>
                </a:solidFill>
              </a:rPr>
              <a:t>Health, Safety and Risk Assessment</a:t>
            </a:r>
            <a:endParaRPr lang="en-GB" sz="2000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What is a risk assessment?</a:t>
            </a:r>
            <a:endParaRPr lang="en-GB" sz="40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634143"/>
            <a:ext cx="7231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A simple procedure designed to prevent accidents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Required by health and safety law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Required by the Statutory Framework for the Early Years</a:t>
            </a:r>
          </a:p>
          <a:p>
            <a:pPr>
              <a:buClr>
                <a:srgbClr val="FF3300"/>
              </a:buClr>
            </a:pPr>
            <a:r>
              <a:rPr lang="en-GB" altLang="en-US" dirty="0">
                <a:latin typeface="Arial" panose="020B0604020202020204" pitchFamily="34" charset="0"/>
              </a:rPr>
              <a:t> Foundation Stage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Essentially grounded in common sense!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6075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76" y="80528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Identification of the hazard and Evaluation of risk</a:t>
            </a:r>
            <a:endParaRPr lang="en-GB" sz="40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6174561" y="3338818"/>
            <a:ext cx="2986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988"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What exactly is the risk?</a:t>
            </a:r>
          </a:p>
          <a:p>
            <a:pPr defTabSz="1042988"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Injury?</a:t>
            </a: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Infection?</a:t>
            </a: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Death?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D6CC9A5-A68B-4DD1-AF79-049AC173D717}"/>
              </a:ext>
            </a:extLst>
          </p:cNvPr>
          <p:cNvSpPr txBox="1">
            <a:spLocks noChangeArrowheads="1"/>
          </p:cNvSpPr>
          <p:nvPr/>
        </p:nvSpPr>
        <p:spPr>
          <a:xfrm>
            <a:off x="750961" y="2540713"/>
            <a:ext cx="4127500" cy="391636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988"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</a:rPr>
              <a:t>Hazards can be created by:</a:t>
            </a:r>
            <a:endParaRPr lang="en-GB" altLang="zh-CN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anose="020B0604020202020204" pitchFamily="34" charset="0"/>
              </a:rPr>
              <a:t>The physical environment e.g. curled edges on a rug, use of bleach, etc.</a:t>
            </a:r>
            <a:endParaRPr lang="en-GB" altLang="zh-CN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anose="020B0604020202020204" pitchFamily="34" charset="0"/>
              </a:rPr>
              <a:t>Developmental factors e.g. inquisitive children, crawling babies, inexperienced staff, etc.</a:t>
            </a:r>
            <a:endParaRPr lang="en-GB" altLang="zh-CN" sz="2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anose="020B0604020202020204" pitchFamily="34" charset="0"/>
              </a:rPr>
              <a:t>Ignorance of policies e.g. not knowing rules regarding using drawing pins, identification and use of the “dirty sink”, etc.</a:t>
            </a:r>
          </a:p>
        </p:txBody>
      </p:sp>
    </p:spTree>
    <p:extLst>
      <p:ext uri="{BB962C8B-B14F-4D97-AF65-F5344CB8AC3E}">
        <p14:creationId xmlns:p14="http://schemas.microsoft.com/office/powerpoint/2010/main" val="225802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18610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Identification of people</a:t>
            </a:r>
            <a:endParaRPr lang="en-GB" sz="40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634143"/>
            <a:ext cx="72310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988"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Who might be at risk?</a:t>
            </a:r>
          </a:p>
          <a:p>
            <a:pPr defTabSz="1042988"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Everyone?</a:t>
            </a:r>
          </a:p>
          <a:p>
            <a:pPr defTabSz="1042988"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Just visitors?</a:t>
            </a:r>
          </a:p>
          <a:p>
            <a:pPr defTabSz="1042988"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Children?</a:t>
            </a:r>
          </a:p>
          <a:p>
            <a:pPr defTabSz="1042988"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Babies?</a:t>
            </a:r>
          </a:p>
          <a:p>
            <a:pPr defTabSz="1042988"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Inexperienced or new staff?</a:t>
            </a:r>
            <a:endParaRPr lang="en-GB" altLang="en-US" dirty="0"/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9248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18610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dirty="0"/>
              <a:t>Calculation of risk</a:t>
            </a:r>
            <a:br>
              <a:rPr lang="en-GB" altLang="en-US" dirty="0">
                <a:solidFill>
                  <a:srgbClr val="FF3300"/>
                </a:solidFill>
              </a:rPr>
            </a:br>
            <a:r>
              <a:rPr lang="en-GB" altLang="en-US" sz="3200" dirty="0" err="1"/>
              <a:t>Risk</a:t>
            </a:r>
            <a:r>
              <a:rPr lang="en-GB" altLang="en-US" sz="3200" dirty="0"/>
              <a:t> = Probability x Severity</a:t>
            </a:r>
            <a:endParaRPr lang="en-GB" sz="32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634143"/>
            <a:ext cx="7231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A simple procedure designed to prevent accidents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Required by health and safety law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Required by the Statutory Framework for the Early Years Foundation Stage</a:t>
            </a:r>
          </a:p>
          <a:p>
            <a:pPr>
              <a:buClr>
                <a:srgbClr val="FF3300"/>
              </a:buClr>
            </a:pPr>
            <a:endParaRPr lang="en-GB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dirty="0">
                <a:latin typeface="Arial" panose="020B0604020202020204" pitchFamily="34" charset="0"/>
              </a:rPr>
              <a:t>Essentially grounded in common sense!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2753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52573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Action plan</a:t>
            </a:r>
            <a:endParaRPr lang="en-GB" sz="28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485590"/>
            <a:ext cx="7231047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Can the risk be removed altogether?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Can the risk be reduced to an acceptable level?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How urgent is this?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When should the action be completed?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Who will be responsible for implementing the Action Plan?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1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Who will check the results and when?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02230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60962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Review</a:t>
            </a:r>
            <a:endParaRPr lang="en-GB" sz="28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634143"/>
            <a:ext cx="72310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Reviews should be done at least once a year, or as soon as there is a change e.g. you have a new piece of equipment installed in the garden, you decide to change the floor cleaner you use in your setting.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Ask others (staff, parents, visitors, children) for their opinion, they may see or know about something you don’t.</a:t>
            </a:r>
          </a:p>
        </p:txBody>
      </p:sp>
    </p:spTree>
    <p:extLst>
      <p:ext uri="{BB962C8B-B14F-4D97-AF65-F5344CB8AC3E}">
        <p14:creationId xmlns:p14="http://schemas.microsoft.com/office/powerpoint/2010/main" val="387193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60962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Don’t forget</a:t>
            </a:r>
            <a:endParaRPr lang="en-GB" sz="28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">
            <a:extLst>
              <a:ext uri="{FF2B5EF4-FFF2-40B4-BE49-F238E27FC236}">
                <a16:creationId xmlns:a16="http://schemas.microsoft.com/office/drawing/2014/main" id="{4BF51B5E-8AFA-42FA-948F-57F3109621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9784" y="2295505"/>
            <a:ext cx="7625593" cy="4356444"/>
            <a:chOff x="713" y="563"/>
            <a:chExt cx="4292" cy="3144"/>
          </a:xfrm>
        </p:grpSpPr>
        <p:sp>
          <p:nvSpPr>
            <p:cNvPr id="7" name="_s24582">
              <a:extLst>
                <a:ext uri="{FF2B5EF4-FFF2-40B4-BE49-F238E27FC236}">
                  <a16:creationId xmlns:a16="http://schemas.microsoft.com/office/drawing/2014/main" id="{8C46C75A-79A9-49A2-B179-C945B2FE10C7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2227" y="920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8" name="_s24583">
              <a:extLst>
                <a:ext uri="{FF2B5EF4-FFF2-40B4-BE49-F238E27FC236}">
                  <a16:creationId xmlns:a16="http://schemas.microsoft.com/office/drawing/2014/main" id="{785C950A-2A62-4564-82E5-BD73A6BC8481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3600000">
              <a:off x="2732" y="1211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9" name="_s24584">
              <a:extLst>
                <a:ext uri="{FF2B5EF4-FFF2-40B4-BE49-F238E27FC236}">
                  <a16:creationId xmlns:a16="http://schemas.microsoft.com/office/drawing/2014/main" id="{BE26FAB9-2C16-4A02-90CD-E3BEB8D20D8E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2732" y="1795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0" name="_s24585">
              <a:extLst>
                <a:ext uri="{FF2B5EF4-FFF2-40B4-BE49-F238E27FC236}">
                  <a16:creationId xmlns:a16="http://schemas.microsoft.com/office/drawing/2014/main" id="{02C556B7-76FA-4959-AFEA-CF285939CB84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10800000">
              <a:off x="2227" y="2086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1" name="_s24586">
              <a:extLst>
                <a:ext uri="{FF2B5EF4-FFF2-40B4-BE49-F238E27FC236}">
                  <a16:creationId xmlns:a16="http://schemas.microsoft.com/office/drawing/2014/main" id="{76492470-75FB-4280-B027-A32428ACB715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722" y="1795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2" name="_s24587">
              <a:extLst>
                <a:ext uri="{FF2B5EF4-FFF2-40B4-BE49-F238E27FC236}">
                  <a16:creationId xmlns:a16="http://schemas.microsoft.com/office/drawing/2014/main" id="{E10F8D89-14A8-43E3-AB88-1817F02DFE3C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3600000">
              <a:off x="1722" y="1212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3" name="_s24588">
              <a:extLst>
                <a:ext uri="{FF2B5EF4-FFF2-40B4-BE49-F238E27FC236}">
                  <a16:creationId xmlns:a16="http://schemas.microsoft.com/office/drawing/2014/main" id="{36CE00D8-518F-42B7-BFB3-586741CB6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" y="935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Identify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hazard</a:t>
              </a:r>
            </a:p>
          </p:txBody>
        </p:sp>
        <p:sp>
          <p:nvSpPr>
            <p:cNvPr id="14" name="_s24589">
              <a:extLst>
                <a:ext uri="{FF2B5EF4-FFF2-40B4-BE49-F238E27FC236}">
                  <a16:creationId xmlns:a16="http://schemas.microsoft.com/office/drawing/2014/main" id="{61974836-5ECC-4B45-88FF-948601F34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1899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Action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15" name="_s24590">
              <a:extLst>
                <a:ext uri="{FF2B5EF4-FFF2-40B4-BE49-F238E27FC236}">
                  <a16:creationId xmlns:a16="http://schemas.microsoft.com/office/drawing/2014/main" id="{6D8E6DDC-FCE9-43C2-8EE2-BFF77B15C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" y="93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Review</a:t>
              </a:r>
            </a:p>
          </p:txBody>
        </p:sp>
        <p:sp>
          <p:nvSpPr>
            <p:cNvPr id="16" name="_s24591">
              <a:extLst>
                <a:ext uri="{FF2B5EF4-FFF2-40B4-BE49-F238E27FC236}">
                  <a16:creationId xmlns:a16="http://schemas.microsoft.com/office/drawing/2014/main" id="{5ADC1302-BDCB-4ED2-841A-B47F9089D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" y="1899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Evaluate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risk</a:t>
              </a:r>
            </a:p>
          </p:txBody>
        </p:sp>
        <p:sp>
          <p:nvSpPr>
            <p:cNvPr id="17" name="_s24592">
              <a:extLst>
                <a:ext uri="{FF2B5EF4-FFF2-40B4-BE49-F238E27FC236}">
                  <a16:creationId xmlns:a16="http://schemas.microsoft.com/office/drawing/2014/main" id="{9AF2A55D-72EF-4612-9900-370B8F806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" y="286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Identify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people</a:t>
              </a:r>
            </a:p>
          </p:txBody>
        </p:sp>
        <p:sp>
          <p:nvSpPr>
            <p:cNvPr id="18" name="_s24593">
              <a:extLst>
                <a:ext uri="{FF2B5EF4-FFF2-40B4-BE49-F238E27FC236}">
                  <a16:creationId xmlns:a16="http://schemas.microsoft.com/office/drawing/2014/main" id="{570F73ED-CFDC-456C-B7D9-AE3F271F7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" y="286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Calculate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411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6" grpId="0" bld="cw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38" y="760962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/>
              <a:t>Activity</a:t>
            </a:r>
            <a:endParaRPr lang="en-GB" sz="28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634143"/>
            <a:ext cx="7231047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 Request a blank copy of your setting’s ‘Risk Assessment’ sheet and carry out your own risk assessment, either in your room or in your outdoor area</a:t>
            </a:r>
          </a:p>
          <a:p>
            <a:pPr marL="0" indent="0">
              <a:buClr>
                <a:srgbClr val="FF3300"/>
              </a:buClr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marL="0" indent="0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en-US" sz="1050" dirty="0">
              <a:latin typeface="Arial" panose="020B0604020202020204" pitchFamily="34" charset="0"/>
            </a:endParaRPr>
          </a:p>
          <a:p>
            <a:pPr marL="0" indent="0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Discuss your findings with colleagues and supervisors and upload the completed assessment to VQ Manager </a:t>
            </a:r>
          </a:p>
        </p:txBody>
      </p:sp>
    </p:spTree>
    <p:extLst>
      <p:ext uri="{BB962C8B-B14F-4D97-AF65-F5344CB8AC3E}">
        <p14:creationId xmlns:p14="http://schemas.microsoft.com/office/powerpoint/2010/main" val="1834481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40FBF5-CE22-4CB2-841B-DC40463B86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89CFF8-B1A0-4ACA-8BB5-A695209ADB8F}"/>
</file>

<file path=customXml/itemProps3.xml><?xml version="1.0" encoding="utf-8"?>
<ds:datastoreItem xmlns:ds="http://schemas.openxmlformats.org/officeDocument/2006/customXml" ds:itemID="{4DDAA65C-2A3E-41E3-8210-42F87A33F1CF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cc08569b-bd16-4772-911b-01ebd475420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Health, Safety and Risk Assessment</vt:lpstr>
      <vt:lpstr>What is a risk assessment?</vt:lpstr>
      <vt:lpstr>Identification of the hazard and Evaluation of risk</vt:lpstr>
      <vt:lpstr>Identification of people</vt:lpstr>
      <vt:lpstr>Calculation of risk Risk = Probability x Severity</vt:lpstr>
      <vt:lpstr>Action plan</vt:lpstr>
      <vt:lpstr>Review</vt:lpstr>
      <vt:lpstr>Don’t forget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</dc:title>
  <dc:creator/>
  <cp:lastModifiedBy/>
  <cp:revision>10</cp:revision>
  <dcterms:created xsi:type="dcterms:W3CDTF">2020-10-20T13:39:56Z</dcterms:created>
  <dcterms:modified xsi:type="dcterms:W3CDTF">2021-05-12T14:46:30Z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