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0" r:id="rId4"/>
  </p:sldMasterIdLst>
  <p:notesMasterIdLst>
    <p:notesMasterId r:id="rId12"/>
  </p:notesMasterIdLst>
  <p:sldIdLst>
    <p:sldId id="274" r:id="rId5"/>
    <p:sldId id="309" r:id="rId6"/>
    <p:sldId id="310" r:id="rId7"/>
    <p:sldId id="311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14DB8-9D54-4B56-A459-F1C8CA5195AA}" v="22" dt="2021-05-12T14:06:5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DDEA-63BC-40A0-8BC0-D6413F38691F}" type="datetimeFigureOut">
              <a:rPr lang="en-US" smtClean="0"/>
              <a:t>5/12/2021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6F76E-E60C-4C54-B47A-C2C406EC8F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8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7D08-1981-4E34-A9FC-1E8D5A9683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F5158-3168-4A89-BF5F-984F23FBF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8A4C-3951-4B4D-92C1-D3D078C9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9BDE1-CD58-431E-8D94-17F7AC90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A6A2-D3DD-4528-82E7-42F15C98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D69C-DCE3-485D-BC88-B85D1BF7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04F2E-3ACC-4BC8-AF39-41F19360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F150-9F2D-43B7-A63F-24F7296E3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49C2E-2DF1-4F64-912A-2FDA84CD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2456-EB6B-4D02-B436-977BE113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697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88EB4-FE33-45F9-9724-8B9BC887B5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2EAE-724A-4E7A-829C-A9FD87269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3AEF0-1228-45B2-95BB-ADD3B64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464E8-0C72-43A8-A51E-A3CBD1A3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AD78-DB6D-4CE4-8BFE-97B228B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2614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A1B8-B486-4725-9A4A-9A1786E6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641C-3906-4A0A-88AA-C1A38B8D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69A6C-BEE3-4127-8E94-7B26F6E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482A9-F954-47E1-AD80-651E0D79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83EBD-82F2-4B5C-8634-41E39E80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5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D837-82C3-4A46-9DD3-1DAF831D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637A-74F4-43DD-A27C-91B12412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F67A0-2392-445A-ADBB-D5E616270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7328-9692-465A-B3F3-09886D6E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E472-2F9F-4746-95E7-E28CD25E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4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BF2C-D436-4636-AAED-1BD5D6394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31936-8A8D-4E2E-8421-17C313240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F0BE9-3108-46EA-8274-EB18CCFB9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3AB02-83E0-4DCF-8BB8-405F6514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D7937-8AE0-41C6-9FA8-0E4DA9B3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FFB34-39B2-4324-9463-0A1694778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6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45B9-259C-46E1-AC50-0CA51C0C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FAC53-EF20-4D0B-893F-ED944E2EF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634FE6-D607-4EE1-9E66-74F95CB0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85D70-10C4-4914-823C-AEA1051C2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3FEEE-4EB1-4E4C-AF2B-47426877E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04018-AB44-40B5-8CA0-6151FC89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AC4E9-CD77-4952-B0BC-B0497DFE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CEE4F-A560-4AF4-8A84-3683CB57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4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13C3-C208-4226-AD47-B6DBD727C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19692F-8D67-4E6B-ADE9-CD24F38D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386AA-5D80-4DCA-B61C-39B83FB9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00D0D-4109-4B2D-90C0-939830367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38EEB6-B213-4F54-A8C8-77868F15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069EA-3180-4A79-A8DB-8ADEED71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34CD5-6D90-4507-BD11-D50AEA26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9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F4-E2B6-4259-90A9-D35C716A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0108-726F-404F-BA97-7B3D08B8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639BF-7E1C-43F2-A824-AA76CCBDB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AF9E-0AFD-41F2-A8B0-7D1B0DC6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5B2C7-8ADF-47C1-8FE5-0FB8F005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AF056-C29A-4E00-A0FA-9AEEF360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00030-A418-481C-AAF4-52D92379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9BE2EC-3626-4646-A320-78CE9B61E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F5894-997B-4B92-90CA-475781332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5BCDB-D4EF-4241-8636-49D14462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A48C-7BFC-4430-A692-2A959685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72B99-2EBD-45DF-AD6F-062A9108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3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E4238-76EF-4C57-B9C2-AF2EAC22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91995-DE11-42A2-8C4A-8F76D62E3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5D9C9-FF21-42B1-827B-697F0EAF4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661F2-4BAB-4DAB-A785-A3496CCA5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25547-26B2-4837-9E82-D5DEE728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00F22119-564A-4150-9F61-6C8419C793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6" r="440" b="1"/>
          <a:stretch/>
        </p:blipFill>
        <p:spPr>
          <a:xfrm>
            <a:off x="20" y="-1"/>
            <a:ext cx="12191980" cy="4394997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C894A-7A4B-4422-B540-18AFC66D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2498" y="5016617"/>
            <a:ext cx="7776434" cy="1591585"/>
          </a:xfrm>
        </p:spPr>
        <p:txBody>
          <a:bodyPr>
            <a:noAutofit/>
          </a:bodyPr>
          <a:lstStyle/>
          <a:p>
            <a:pPr algn="l"/>
            <a:r>
              <a:rPr lang="en-GB" altLang="en-US" sz="3600" dirty="0">
                <a:solidFill>
                  <a:schemeClr val="bg1"/>
                </a:solidFill>
                <a:latin typeface="+mn-lt"/>
              </a:rPr>
              <a:t>SMART Planning</a:t>
            </a:r>
            <a:br>
              <a:rPr lang="en-GB" altLang="en-US" sz="3600" dirty="0">
                <a:solidFill>
                  <a:schemeClr val="bg1"/>
                </a:solidFill>
                <a:latin typeface="+mn-lt"/>
              </a:rPr>
            </a:br>
            <a:r>
              <a:rPr lang="en-GB" altLang="en-US" sz="2000" dirty="0">
                <a:solidFill>
                  <a:schemeClr val="bg1"/>
                </a:solidFill>
              </a:rPr>
              <a:t>Specific, Measurable, Achievable, Realistic and Time bound</a:t>
            </a:r>
            <a:br>
              <a:rPr lang="en-GB" altLang="en-US" sz="2000" dirty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524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S</a:t>
            </a:r>
            <a:r>
              <a:rPr lang="en-GB" sz="4000" dirty="0"/>
              <a:t>MART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718033"/>
            <a:ext cx="7231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GB" altLang="en-US" u="sng" dirty="0"/>
              <a:t>SPECIFIC: -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What do I, or my colleagues want or need to learn to advance current knowledge levels?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“I need to undertake study of Health and Safety issues to meet all the current legislation relating to ‘Risk Assessment’.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I must learn about Risk Assessment and other main areas of Health and Safety”</a:t>
            </a:r>
          </a:p>
        </p:txBody>
      </p:sp>
    </p:spTree>
    <p:extLst>
      <p:ext uri="{BB962C8B-B14F-4D97-AF65-F5344CB8AC3E}">
        <p14:creationId xmlns:p14="http://schemas.microsoft.com/office/powerpoint/2010/main" val="216075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S</a:t>
            </a:r>
            <a:r>
              <a:rPr lang="en-GB" sz="4000" dirty="0">
                <a:solidFill>
                  <a:srgbClr val="FF0000"/>
                </a:solidFill>
              </a:rPr>
              <a:t>M</a:t>
            </a:r>
            <a:r>
              <a:rPr lang="en-GB" sz="4000" dirty="0"/>
              <a:t>ART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GB" altLang="en-US" u="sng" dirty="0"/>
              <a:t>MEASURABLE: -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How will I know when either I, or my colleagues have achieved this? 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“I will direct my colleagues and have them learn the current legislation for ‘Risk Assessment’.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I will review their progress and test their knowledge of this before moving on to another area”</a:t>
            </a:r>
          </a:p>
        </p:txBody>
      </p:sp>
    </p:spTree>
    <p:extLst>
      <p:ext uri="{BB962C8B-B14F-4D97-AF65-F5344CB8AC3E}">
        <p14:creationId xmlns:p14="http://schemas.microsoft.com/office/powerpoint/2010/main" val="2563853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SM</a:t>
            </a:r>
            <a:r>
              <a:rPr lang="en-GB" sz="4000" dirty="0">
                <a:solidFill>
                  <a:srgbClr val="FF0000"/>
                </a:solidFill>
              </a:rPr>
              <a:t>A</a:t>
            </a:r>
            <a:r>
              <a:rPr lang="en-GB" sz="4000" dirty="0"/>
              <a:t>RT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GB" altLang="en-US" u="sng" dirty="0"/>
              <a:t>ACHIEVABLE: -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What actions will I, or my colleagues have to take to achieve this?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By reviewing what they have studied and learnt about Risk Assessment,  I will be able to support them in this and the other main areas of Health and Safety to make sure they are able to learn and achieve the required outcomes.</a:t>
            </a:r>
          </a:p>
        </p:txBody>
      </p:sp>
    </p:spTree>
    <p:extLst>
      <p:ext uri="{BB962C8B-B14F-4D97-AF65-F5344CB8AC3E}">
        <p14:creationId xmlns:p14="http://schemas.microsoft.com/office/powerpoint/2010/main" val="92467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SMA</a:t>
            </a:r>
            <a:r>
              <a:rPr lang="en-GB" sz="4000" dirty="0">
                <a:solidFill>
                  <a:srgbClr val="FF0000"/>
                </a:solidFill>
              </a:rPr>
              <a:t>R</a:t>
            </a:r>
            <a:r>
              <a:rPr lang="en-GB" sz="4000" dirty="0"/>
              <a:t>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</a:pPr>
            <a:r>
              <a:rPr lang="en-GB" altLang="en-US" u="sng" dirty="0"/>
              <a:t>REALISTIC: -</a:t>
            </a:r>
          </a:p>
          <a:p>
            <a:pPr eaLnBrk="1" hangingPunct="1">
              <a:buFontTx/>
              <a:buNone/>
            </a:pPr>
            <a:r>
              <a:rPr lang="en-GB" altLang="en-US" dirty="0"/>
              <a:t>What actions resources or support will I or my colleagues need to achieve our goals?</a:t>
            </a:r>
          </a:p>
          <a:p>
            <a:pPr eaLnBrk="1" hangingPunct="1">
              <a:buFontTx/>
              <a:buNone/>
            </a:pPr>
            <a:endParaRPr lang="en-GB" altLang="en-US" dirty="0"/>
          </a:p>
          <a:p>
            <a:pPr eaLnBrk="1" hangingPunct="1"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buFontTx/>
              <a:buNone/>
            </a:pPr>
            <a:r>
              <a:rPr lang="en-GB" altLang="en-US" sz="1800" dirty="0"/>
              <a:t>I need to make sure that I can access resources, training courses and materials relating to Risk Assessment and other main areas of 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1141265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SMAR</a:t>
            </a:r>
            <a:r>
              <a:rPr lang="en-GB" sz="4000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u="sng" dirty="0"/>
              <a:t>TIMESCALE: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/>
              <a:t>What time will I or my colleagues need to meet the required outcomes? Will I need to review all actions taken?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>
                <a:solidFill>
                  <a:srgbClr val="FF3300"/>
                </a:solidFill>
              </a:rPr>
              <a:t>EXAMPLE: -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/>
              <a:t>I need to look carefully at the amount of work to be completed.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1800" dirty="0"/>
              <a:t>I need to look how and when training will take place and I need to review progress on a regular basis and allow enough time for all this.</a:t>
            </a:r>
          </a:p>
        </p:txBody>
      </p:sp>
    </p:spTree>
    <p:extLst>
      <p:ext uri="{BB962C8B-B14F-4D97-AF65-F5344CB8AC3E}">
        <p14:creationId xmlns:p14="http://schemas.microsoft.com/office/powerpoint/2010/main" val="519471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0E627-1E1C-4B57-9BB1-E84EA5DE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08" y="73579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GB" sz="4000" dirty="0"/>
              <a:t>Plan SMART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EA64F9E-29EE-4340-90A0-05DBB91FB3E6}"/>
              </a:ext>
            </a:extLst>
          </p:cNvPr>
          <p:cNvSpPr txBox="1"/>
          <p:nvPr/>
        </p:nvSpPr>
        <p:spPr>
          <a:xfrm>
            <a:off x="763661" y="2634143"/>
            <a:ext cx="7231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‘Text…………………………..</a:t>
            </a:r>
          </a:p>
        </p:txBody>
      </p:sp>
      <p:pic>
        <p:nvPicPr>
          <p:cNvPr id="1026" name="Picture 2" descr="Are you setting goals effectively? — SoCal Weightlifting">
            <a:extLst>
              <a:ext uri="{FF2B5EF4-FFF2-40B4-BE49-F238E27FC236}">
                <a16:creationId xmlns:a16="http://schemas.microsoft.com/office/drawing/2014/main" id="{A3B0F2A6-FCEF-49D0-BE9C-344E52ACB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" y="2599506"/>
            <a:ext cx="76200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155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40FBF5-CE22-4CB2-841B-DC40463B86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56BD1-AF0E-4307-ABDD-D34CA034F2F4}"/>
</file>

<file path=customXml/itemProps3.xml><?xml version="1.0" encoding="utf-8"?>
<ds:datastoreItem xmlns:ds="http://schemas.openxmlformats.org/officeDocument/2006/customXml" ds:itemID="{4DDAA65C-2A3E-41E3-8210-42F87A33F1CF}">
  <ds:schemaRefs>
    <ds:schemaRef ds:uri="http://schemas.openxmlformats.org/package/2006/metadata/core-properties"/>
    <ds:schemaRef ds:uri="cc08569b-bd16-4772-911b-01ebd4754205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SMART Planning Specific, Measurable, Achievable, Realistic and Time bound </vt:lpstr>
      <vt:lpstr>SMART</vt:lpstr>
      <vt:lpstr>SMART</vt:lpstr>
      <vt:lpstr>SMART</vt:lpstr>
      <vt:lpstr>SMART</vt:lpstr>
      <vt:lpstr>SMART</vt:lpstr>
      <vt:lpstr>Plan SMART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</dc:title>
  <dc:creator/>
  <cp:lastModifiedBy/>
  <cp:revision>10</cp:revision>
  <dcterms:created xsi:type="dcterms:W3CDTF">2020-10-20T13:39:56Z</dcterms:created>
  <dcterms:modified xsi:type="dcterms:W3CDTF">2021-05-12T14:33:11Z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