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0" r:id="rId4"/>
  </p:sldMasterIdLst>
  <p:notesMasterIdLst>
    <p:notesMasterId r:id="rId22"/>
  </p:notesMasterIdLst>
  <p:sldIdLst>
    <p:sldId id="274"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3" r:id="rId20"/>
    <p:sldId id="32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FAE941-DF35-4FE9-816A-016719CF3DCE}"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80A37E98-0E66-452F-81EF-1813B605689C}">
      <dgm:prSet/>
      <dgm:spPr/>
      <dgm:t>
        <a:bodyPr/>
        <a:lstStyle/>
        <a:p>
          <a:r>
            <a:rPr lang="en-GB" dirty="0"/>
            <a:t>Take one of the trio. With your TLC, discuss the effects on children and young people, if one of the toxic trio is present in a family.</a:t>
          </a:r>
          <a:endParaRPr lang="en-US" dirty="0"/>
        </a:p>
      </dgm:t>
    </dgm:pt>
    <dgm:pt modelId="{884DC2B5-C9C4-4C7B-AEFC-909B342ED821}" type="parTrans" cxnId="{1028DBA8-73AD-4280-86D6-D5246582D8F5}">
      <dgm:prSet/>
      <dgm:spPr/>
      <dgm:t>
        <a:bodyPr/>
        <a:lstStyle/>
        <a:p>
          <a:endParaRPr lang="en-US"/>
        </a:p>
      </dgm:t>
    </dgm:pt>
    <dgm:pt modelId="{E270C5AD-1D90-4870-A8D6-2D5A6BF468B8}" type="sibTrans" cxnId="{1028DBA8-73AD-4280-86D6-D5246582D8F5}">
      <dgm:prSet/>
      <dgm:spPr/>
      <dgm:t>
        <a:bodyPr/>
        <a:lstStyle/>
        <a:p>
          <a:endParaRPr lang="en-US"/>
        </a:p>
      </dgm:t>
    </dgm:pt>
    <dgm:pt modelId="{2FC52918-ABC1-4DB8-8F4E-D1310E55200D}">
      <dgm:prSet/>
      <dgm:spPr/>
      <dgm:t>
        <a:bodyPr/>
        <a:lstStyle/>
        <a:p>
          <a:r>
            <a:rPr lang="en-GB"/>
            <a:t>Jot down some of the effects and how they may manifest themselves in the children with whom you work. </a:t>
          </a:r>
          <a:endParaRPr lang="en-US"/>
        </a:p>
      </dgm:t>
    </dgm:pt>
    <dgm:pt modelId="{AEA6677C-9A01-4EA7-8508-B146C0287B7A}" type="parTrans" cxnId="{4CA92F32-5130-4270-AD65-A8444FF12A12}">
      <dgm:prSet/>
      <dgm:spPr/>
      <dgm:t>
        <a:bodyPr/>
        <a:lstStyle/>
        <a:p>
          <a:endParaRPr lang="en-US"/>
        </a:p>
      </dgm:t>
    </dgm:pt>
    <dgm:pt modelId="{4637B595-9AB8-4C9C-8C95-ED150C00C842}" type="sibTrans" cxnId="{4CA92F32-5130-4270-AD65-A8444FF12A12}">
      <dgm:prSet/>
      <dgm:spPr/>
      <dgm:t>
        <a:bodyPr/>
        <a:lstStyle/>
        <a:p>
          <a:endParaRPr lang="en-US"/>
        </a:p>
      </dgm:t>
    </dgm:pt>
    <dgm:pt modelId="{801EB2EB-6136-4FE9-BB23-EF2B7D396069}" type="pres">
      <dgm:prSet presAssocID="{78FAE941-DF35-4FE9-816A-016719CF3DCE}" presName="hierChild1" presStyleCnt="0">
        <dgm:presLayoutVars>
          <dgm:chPref val="1"/>
          <dgm:dir/>
          <dgm:animOne val="branch"/>
          <dgm:animLvl val="lvl"/>
          <dgm:resizeHandles/>
        </dgm:presLayoutVars>
      </dgm:prSet>
      <dgm:spPr/>
    </dgm:pt>
    <dgm:pt modelId="{A4108E12-E315-408B-B8F6-8A3B82915C8D}" type="pres">
      <dgm:prSet presAssocID="{80A37E98-0E66-452F-81EF-1813B605689C}" presName="hierRoot1" presStyleCnt="0"/>
      <dgm:spPr/>
    </dgm:pt>
    <dgm:pt modelId="{61639E97-F49C-47D8-8B3A-85EC8A582008}" type="pres">
      <dgm:prSet presAssocID="{80A37E98-0E66-452F-81EF-1813B605689C}" presName="composite" presStyleCnt="0"/>
      <dgm:spPr/>
    </dgm:pt>
    <dgm:pt modelId="{CD3716B6-E31F-47B3-811E-F43F6ECF3DC2}" type="pres">
      <dgm:prSet presAssocID="{80A37E98-0E66-452F-81EF-1813B605689C}" presName="background" presStyleLbl="node0" presStyleIdx="0" presStyleCnt="2"/>
      <dgm:spPr/>
    </dgm:pt>
    <dgm:pt modelId="{093A956E-41FF-4851-B98E-3E3C3988C33B}" type="pres">
      <dgm:prSet presAssocID="{80A37E98-0E66-452F-81EF-1813B605689C}" presName="text" presStyleLbl="fgAcc0" presStyleIdx="0" presStyleCnt="2" custLinFactNeighborX="-596" custLinFactNeighborY="313">
        <dgm:presLayoutVars>
          <dgm:chPref val="3"/>
        </dgm:presLayoutVars>
      </dgm:prSet>
      <dgm:spPr/>
    </dgm:pt>
    <dgm:pt modelId="{86BCBB00-C4AD-4638-9B8C-74D33A89FD2B}" type="pres">
      <dgm:prSet presAssocID="{80A37E98-0E66-452F-81EF-1813B605689C}" presName="hierChild2" presStyleCnt="0"/>
      <dgm:spPr/>
    </dgm:pt>
    <dgm:pt modelId="{1744E8B2-B5E6-4739-BC3B-58C14F5C4C05}" type="pres">
      <dgm:prSet presAssocID="{2FC52918-ABC1-4DB8-8F4E-D1310E55200D}" presName="hierRoot1" presStyleCnt="0"/>
      <dgm:spPr/>
    </dgm:pt>
    <dgm:pt modelId="{9AF956D0-068E-4E26-B2CC-36C829ED5224}" type="pres">
      <dgm:prSet presAssocID="{2FC52918-ABC1-4DB8-8F4E-D1310E55200D}" presName="composite" presStyleCnt="0"/>
      <dgm:spPr/>
    </dgm:pt>
    <dgm:pt modelId="{3A895ED3-94DD-44A4-9728-7C78467068C6}" type="pres">
      <dgm:prSet presAssocID="{2FC52918-ABC1-4DB8-8F4E-D1310E55200D}" presName="background" presStyleLbl="node0" presStyleIdx="1" presStyleCnt="2"/>
      <dgm:spPr/>
    </dgm:pt>
    <dgm:pt modelId="{241ED5EC-18B7-40AF-8C1A-870E49407559}" type="pres">
      <dgm:prSet presAssocID="{2FC52918-ABC1-4DB8-8F4E-D1310E55200D}" presName="text" presStyleLbl="fgAcc0" presStyleIdx="1" presStyleCnt="2">
        <dgm:presLayoutVars>
          <dgm:chPref val="3"/>
        </dgm:presLayoutVars>
      </dgm:prSet>
      <dgm:spPr/>
    </dgm:pt>
    <dgm:pt modelId="{C655F18B-EA30-4040-9CED-83E698765968}" type="pres">
      <dgm:prSet presAssocID="{2FC52918-ABC1-4DB8-8F4E-D1310E55200D}" presName="hierChild2" presStyleCnt="0"/>
      <dgm:spPr/>
    </dgm:pt>
  </dgm:ptLst>
  <dgm:cxnLst>
    <dgm:cxn modelId="{4CA92F32-5130-4270-AD65-A8444FF12A12}" srcId="{78FAE941-DF35-4FE9-816A-016719CF3DCE}" destId="{2FC52918-ABC1-4DB8-8F4E-D1310E55200D}" srcOrd="1" destOrd="0" parTransId="{AEA6677C-9A01-4EA7-8508-B146C0287B7A}" sibTransId="{4637B595-9AB8-4C9C-8C95-ED150C00C842}"/>
    <dgm:cxn modelId="{DAD1D645-D2CC-4277-B3E6-760F89EBDE2E}" type="presOf" srcId="{78FAE941-DF35-4FE9-816A-016719CF3DCE}" destId="{801EB2EB-6136-4FE9-BB23-EF2B7D396069}" srcOrd="0" destOrd="0" presId="urn:microsoft.com/office/officeart/2005/8/layout/hierarchy1"/>
    <dgm:cxn modelId="{01BDB46D-AF71-414E-9233-2315E3002E5D}" type="presOf" srcId="{80A37E98-0E66-452F-81EF-1813B605689C}" destId="{093A956E-41FF-4851-B98E-3E3C3988C33B}" srcOrd="0" destOrd="0" presId="urn:microsoft.com/office/officeart/2005/8/layout/hierarchy1"/>
    <dgm:cxn modelId="{1028DBA8-73AD-4280-86D6-D5246582D8F5}" srcId="{78FAE941-DF35-4FE9-816A-016719CF3DCE}" destId="{80A37E98-0E66-452F-81EF-1813B605689C}" srcOrd="0" destOrd="0" parTransId="{884DC2B5-C9C4-4C7B-AEFC-909B342ED821}" sibTransId="{E270C5AD-1D90-4870-A8D6-2D5A6BF468B8}"/>
    <dgm:cxn modelId="{2507D4C9-420D-428E-86C5-DB371100D4B3}" type="presOf" srcId="{2FC52918-ABC1-4DB8-8F4E-D1310E55200D}" destId="{241ED5EC-18B7-40AF-8C1A-870E49407559}" srcOrd="0" destOrd="0" presId="urn:microsoft.com/office/officeart/2005/8/layout/hierarchy1"/>
    <dgm:cxn modelId="{2877D3C3-AC09-47D4-B416-FA9AFE658997}" type="presParOf" srcId="{801EB2EB-6136-4FE9-BB23-EF2B7D396069}" destId="{A4108E12-E315-408B-B8F6-8A3B82915C8D}" srcOrd="0" destOrd="0" presId="urn:microsoft.com/office/officeart/2005/8/layout/hierarchy1"/>
    <dgm:cxn modelId="{0128A9D9-AE42-4334-BFE6-5E359B3E0809}" type="presParOf" srcId="{A4108E12-E315-408B-B8F6-8A3B82915C8D}" destId="{61639E97-F49C-47D8-8B3A-85EC8A582008}" srcOrd="0" destOrd="0" presId="urn:microsoft.com/office/officeart/2005/8/layout/hierarchy1"/>
    <dgm:cxn modelId="{708773EA-70FB-4F65-A2AF-3EFBDB9F467F}" type="presParOf" srcId="{61639E97-F49C-47D8-8B3A-85EC8A582008}" destId="{CD3716B6-E31F-47B3-811E-F43F6ECF3DC2}" srcOrd="0" destOrd="0" presId="urn:microsoft.com/office/officeart/2005/8/layout/hierarchy1"/>
    <dgm:cxn modelId="{2F80F433-21CE-46F3-BFB4-3681E1981D17}" type="presParOf" srcId="{61639E97-F49C-47D8-8B3A-85EC8A582008}" destId="{093A956E-41FF-4851-B98E-3E3C3988C33B}" srcOrd="1" destOrd="0" presId="urn:microsoft.com/office/officeart/2005/8/layout/hierarchy1"/>
    <dgm:cxn modelId="{7F6C294E-41CF-4314-9600-FF5D632E1B9D}" type="presParOf" srcId="{A4108E12-E315-408B-B8F6-8A3B82915C8D}" destId="{86BCBB00-C4AD-4638-9B8C-74D33A89FD2B}" srcOrd="1" destOrd="0" presId="urn:microsoft.com/office/officeart/2005/8/layout/hierarchy1"/>
    <dgm:cxn modelId="{0B7ACD86-9AE7-4A0E-9145-C8C29C48E4A8}" type="presParOf" srcId="{801EB2EB-6136-4FE9-BB23-EF2B7D396069}" destId="{1744E8B2-B5E6-4739-BC3B-58C14F5C4C05}" srcOrd="1" destOrd="0" presId="urn:microsoft.com/office/officeart/2005/8/layout/hierarchy1"/>
    <dgm:cxn modelId="{468CA34F-747A-43C2-A4FF-BED829FE03A8}" type="presParOf" srcId="{1744E8B2-B5E6-4739-BC3B-58C14F5C4C05}" destId="{9AF956D0-068E-4E26-B2CC-36C829ED5224}" srcOrd="0" destOrd="0" presId="urn:microsoft.com/office/officeart/2005/8/layout/hierarchy1"/>
    <dgm:cxn modelId="{D64E036B-4592-4088-B874-A6E312563683}" type="presParOf" srcId="{9AF956D0-068E-4E26-B2CC-36C829ED5224}" destId="{3A895ED3-94DD-44A4-9728-7C78467068C6}" srcOrd="0" destOrd="0" presId="urn:microsoft.com/office/officeart/2005/8/layout/hierarchy1"/>
    <dgm:cxn modelId="{F0506A07-C9BF-42D6-B597-F2EF9FC9D475}" type="presParOf" srcId="{9AF956D0-068E-4E26-B2CC-36C829ED5224}" destId="{241ED5EC-18B7-40AF-8C1A-870E49407559}" srcOrd="1" destOrd="0" presId="urn:microsoft.com/office/officeart/2005/8/layout/hierarchy1"/>
    <dgm:cxn modelId="{034EDB4C-7605-4B01-A892-54B0AE42834C}" type="presParOf" srcId="{1744E8B2-B5E6-4739-BC3B-58C14F5C4C05}" destId="{C655F18B-EA30-4040-9CED-83E69876596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AE7F96-D748-4DB4-9DC9-99F1B0FB5B4C}"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495F763B-BE43-4E27-AE7D-0B6D636D1E1C}">
      <dgm:prSet/>
      <dgm:spPr/>
      <dgm:t>
        <a:bodyPr/>
        <a:lstStyle/>
        <a:p>
          <a:pPr>
            <a:defRPr cap="all"/>
          </a:pPr>
          <a:r>
            <a:rPr lang="en-GB"/>
            <a:t>they’re not alone </a:t>
          </a:r>
          <a:endParaRPr lang="en-US"/>
        </a:p>
      </dgm:t>
    </dgm:pt>
    <dgm:pt modelId="{5A5BC714-1E79-4A74-8022-72EDB0A5A918}" type="parTrans" cxnId="{616F593E-7600-4277-9204-D9BCFD1785C9}">
      <dgm:prSet/>
      <dgm:spPr/>
      <dgm:t>
        <a:bodyPr/>
        <a:lstStyle/>
        <a:p>
          <a:endParaRPr lang="en-US"/>
        </a:p>
      </dgm:t>
    </dgm:pt>
    <dgm:pt modelId="{544DB78B-5615-45DC-8031-B70A6F814848}" type="sibTrans" cxnId="{616F593E-7600-4277-9204-D9BCFD1785C9}">
      <dgm:prSet/>
      <dgm:spPr/>
      <dgm:t>
        <a:bodyPr/>
        <a:lstStyle/>
        <a:p>
          <a:endParaRPr lang="en-US"/>
        </a:p>
      </dgm:t>
    </dgm:pt>
    <dgm:pt modelId="{7A64A33E-CC43-4D42-9805-81D50EF2A3FA}">
      <dgm:prSet/>
      <dgm:spPr/>
      <dgm:t>
        <a:bodyPr/>
        <a:lstStyle/>
        <a:p>
          <a:pPr>
            <a:defRPr cap="all"/>
          </a:pPr>
          <a:r>
            <a:rPr lang="en-GB"/>
            <a:t>they aren’t to blame </a:t>
          </a:r>
          <a:endParaRPr lang="en-US"/>
        </a:p>
      </dgm:t>
    </dgm:pt>
    <dgm:pt modelId="{869324E2-E2F3-427C-AA33-3B19448E4913}" type="parTrans" cxnId="{E7BA1B50-759E-4136-A302-55195F0BC5AC}">
      <dgm:prSet/>
      <dgm:spPr/>
      <dgm:t>
        <a:bodyPr/>
        <a:lstStyle/>
        <a:p>
          <a:endParaRPr lang="en-US"/>
        </a:p>
      </dgm:t>
    </dgm:pt>
    <dgm:pt modelId="{8358A401-AA5E-4876-AEB7-6097C7117295}" type="sibTrans" cxnId="{E7BA1B50-759E-4136-A302-55195F0BC5AC}">
      <dgm:prSet/>
      <dgm:spPr/>
      <dgm:t>
        <a:bodyPr/>
        <a:lstStyle/>
        <a:p>
          <a:endParaRPr lang="en-US"/>
        </a:p>
      </dgm:t>
    </dgm:pt>
    <dgm:pt modelId="{F77DCCC8-89AD-4AA0-B902-50F3B201696F}">
      <dgm:prSet/>
      <dgm:spPr/>
      <dgm:t>
        <a:bodyPr/>
        <a:lstStyle/>
        <a:p>
          <a:pPr>
            <a:defRPr cap="all"/>
          </a:pPr>
          <a:r>
            <a:rPr lang="en-GB"/>
            <a:t>they’re not betraying anybody by talking about it. </a:t>
          </a:r>
          <a:endParaRPr lang="en-US"/>
        </a:p>
      </dgm:t>
    </dgm:pt>
    <dgm:pt modelId="{A89DE9A3-7F50-45B6-A93D-A0B2ABCF39F6}" type="parTrans" cxnId="{FC1BAD2B-F247-42ED-A471-7F26B615002B}">
      <dgm:prSet/>
      <dgm:spPr/>
      <dgm:t>
        <a:bodyPr/>
        <a:lstStyle/>
        <a:p>
          <a:endParaRPr lang="en-US"/>
        </a:p>
      </dgm:t>
    </dgm:pt>
    <dgm:pt modelId="{DDA906F7-333F-49D6-8D8F-22F649EF8FA1}" type="sibTrans" cxnId="{FC1BAD2B-F247-42ED-A471-7F26B615002B}">
      <dgm:prSet/>
      <dgm:spPr/>
      <dgm:t>
        <a:bodyPr/>
        <a:lstStyle/>
        <a:p>
          <a:endParaRPr lang="en-US"/>
        </a:p>
      </dgm:t>
    </dgm:pt>
    <dgm:pt modelId="{55A45EAE-3DCE-488A-B038-AC90C29105DC}" type="pres">
      <dgm:prSet presAssocID="{76AE7F96-D748-4DB4-9DC9-99F1B0FB5B4C}" presName="root" presStyleCnt="0">
        <dgm:presLayoutVars>
          <dgm:dir/>
          <dgm:resizeHandles val="exact"/>
        </dgm:presLayoutVars>
      </dgm:prSet>
      <dgm:spPr/>
    </dgm:pt>
    <dgm:pt modelId="{24C2F226-542B-4A94-ABBB-E1055EEB1F8A}" type="pres">
      <dgm:prSet presAssocID="{495F763B-BE43-4E27-AE7D-0B6D636D1E1C}" presName="compNode" presStyleCnt="0"/>
      <dgm:spPr/>
    </dgm:pt>
    <dgm:pt modelId="{F98959A3-57BB-45C0-9B3D-E12A26C776F5}" type="pres">
      <dgm:prSet presAssocID="{495F763B-BE43-4E27-AE7D-0B6D636D1E1C}" presName="iconBgRect" presStyleLbl="bgShp" presStyleIdx="0" presStyleCnt="3"/>
      <dgm:spPr>
        <a:prstGeom prst="round2DiagRect">
          <a:avLst>
            <a:gd name="adj1" fmla="val 29727"/>
            <a:gd name="adj2" fmla="val 0"/>
          </a:avLst>
        </a:prstGeom>
      </dgm:spPr>
    </dgm:pt>
    <dgm:pt modelId="{EC62D655-44F9-4300-A83D-C25E7F9EA1A5}" type="pres">
      <dgm:prSet presAssocID="{495F763B-BE43-4E27-AE7D-0B6D636D1E1C}" presName="iconRect" presStyleLbl="node1" presStyleIdx="0" presStyleCnt="3" custLinFactNeighborX="-3874" custLinFactNeighborY="32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o sign"/>
        </a:ext>
      </dgm:extLst>
    </dgm:pt>
    <dgm:pt modelId="{FC2DCE23-B501-4AD7-B9BA-A8B038CF912F}" type="pres">
      <dgm:prSet presAssocID="{495F763B-BE43-4E27-AE7D-0B6D636D1E1C}" presName="spaceRect" presStyleCnt="0"/>
      <dgm:spPr/>
    </dgm:pt>
    <dgm:pt modelId="{E9BF7506-7B89-4719-83A6-447BB636673D}" type="pres">
      <dgm:prSet presAssocID="{495F763B-BE43-4E27-AE7D-0B6D636D1E1C}" presName="textRect" presStyleLbl="revTx" presStyleIdx="0" presStyleCnt="3">
        <dgm:presLayoutVars>
          <dgm:chMax val="1"/>
          <dgm:chPref val="1"/>
        </dgm:presLayoutVars>
      </dgm:prSet>
      <dgm:spPr/>
    </dgm:pt>
    <dgm:pt modelId="{294DC20C-8305-4F1E-841F-32B196A672C4}" type="pres">
      <dgm:prSet presAssocID="{544DB78B-5615-45DC-8031-B70A6F814848}" presName="sibTrans" presStyleCnt="0"/>
      <dgm:spPr/>
    </dgm:pt>
    <dgm:pt modelId="{99A3C44F-6398-49F3-AAA5-AC7CC535B0C1}" type="pres">
      <dgm:prSet presAssocID="{7A64A33E-CC43-4D42-9805-81D50EF2A3FA}" presName="compNode" presStyleCnt="0"/>
      <dgm:spPr/>
    </dgm:pt>
    <dgm:pt modelId="{714A5CD6-A26D-4B26-82C9-6FDF9DCA0B41}" type="pres">
      <dgm:prSet presAssocID="{7A64A33E-CC43-4D42-9805-81D50EF2A3FA}" presName="iconBgRect" presStyleLbl="bgShp" presStyleIdx="1" presStyleCnt="3"/>
      <dgm:spPr>
        <a:prstGeom prst="round2DiagRect">
          <a:avLst>
            <a:gd name="adj1" fmla="val 29727"/>
            <a:gd name="adj2" fmla="val 0"/>
          </a:avLst>
        </a:prstGeom>
      </dgm:spPr>
    </dgm:pt>
    <dgm:pt modelId="{1827F7ED-70A9-432D-84C3-F6A52362AB66}" type="pres">
      <dgm:prSet presAssocID="{7A64A33E-CC43-4D42-9805-81D50EF2A3F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
        </a:ext>
      </dgm:extLst>
    </dgm:pt>
    <dgm:pt modelId="{F5342A3F-7497-4950-BEA7-D17DEEEAFE88}" type="pres">
      <dgm:prSet presAssocID="{7A64A33E-CC43-4D42-9805-81D50EF2A3FA}" presName="spaceRect" presStyleCnt="0"/>
      <dgm:spPr/>
    </dgm:pt>
    <dgm:pt modelId="{BDE538D7-E7F6-4EDC-B545-AA16380C1625}" type="pres">
      <dgm:prSet presAssocID="{7A64A33E-CC43-4D42-9805-81D50EF2A3FA}" presName="textRect" presStyleLbl="revTx" presStyleIdx="1" presStyleCnt="3">
        <dgm:presLayoutVars>
          <dgm:chMax val="1"/>
          <dgm:chPref val="1"/>
        </dgm:presLayoutVars>
      </dgm:prSet>
      <dgm:spPr/>
    </dgm:pt>
    <dgm:pt modelId="{48745C0A-17DB-4297-B897-BF4850434C27}" type="pres">
      <dgm:prSet presAssocID="{8358A401-AA5E-4876-AEB7-6097C7117295}" presName="sibTrans" presStyleCnt="0"/>
      <dgm:spPr/>
    </dgm:pt>
    <dgm:pt modelId="{B156C268-8361-4986-9624-5BAB3185ED23}" type="pres">
      <dgm:prSet presAssocID="{F77DCCC8-89AD-4AA0-B902-50F3B201696F}" presName="compNode" presStyleCnt="0"/>
      <dgm:spPr/>
    </dgm:pt>
    <dgm:pt modelId="{1D84F821-E35F-4F30-87AB-32C3F1F5A219}" type="pres">
      <dgm:prSet presAssocID="{F77DCCC8-89AD-4AA0-B902-50F3B201696F}" presName="iconBgRect" presStyleLbl="bgShp" presStyleIdx="2" presStyleCnt="3"/>
      <dgm:spPr>
        <a:prstGeom prst="round2DiagRect">
          <a:avLst>
            <a:gd name="adj1" fmla="val 29727"/>
            <a:gd name="adj2" fmla="val 0"/>
          </a:avLst>
        </a:prstGeom>
      </dgm:spPr>
    </dgm:pt>
    <dgm:pt modelId="{6834D40B-5A09-4237-B7E9-900D1BE08003}" type="pres">
      <dgm:prSet presAssocID="{F77DCCC8-89AD-4AA0-B902-50F3B201696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af"/>
        </a:ext>
      </dgm:extLst>
    </dgm:pt>
    <dgm:pt modelId="{A9B7B556-7D44-4003-9676-3A333F90658D}" type="pres">
      <dgm:prSet presAssocID="{F77DCCC8-89AD-4AA0-B902-50F3B201696F}" presName="spaceRect" presStyleCnt="0"/>
      <dgm:spPr/>
    </dgm:pt>
    <dgm:pt modelId="{8FF3510C-FCD4-4BA4-9270-296EE9214AED}" type="pres">
      <dgm:prSet presAssocID="{F77DCCC8-89AD-4AA0-B902-50F3B201696F}" presName="textRect" presStyleLbl="revTx" presStyleIdx="2" presStyleCnt="3">
        <dgm:presLayoutVars>
          <dgm:chMax val="1"/>
          <dgm:chPref val="1"/>
        </dgm:presLayoutVars>
      </dgm:prSet>
      <dgm:spPr/>
    </dgm:pt>
  </dgm:ptLst>
  <dgm:cxnLst>
    <dgm:cxn modelId="{FC1BAD2B-F247-42ED-A471-7F26B615002B}" srcId="{76AE7F96-D748-4DB4-9DC9-99F1B0FB5B4C}" destId="{F77DCCC8-89AD-4AA0-B902-50F3B201696F}" srcOrd="2" destOrd="0" parTransId="{A89DE9A3-7F50-45B6-A93D-A0B2ABCF39F6}" sibTransId="{DDA906F7-333F-49D6-8D8F-22F649EF8FA1}"/>
    <dgm:cxn modelId="{37C81832-239D-4A5A-8FFC-3AEA871F16EA}" type="presOf" srcId="{F77DCCC8-89AD-4AA0-B902-50F3B201696F}" destId="{8FF3510C-FCD4-4BA4-9270-296EE9214AED}" srcOrd="0" destOrd="0" presId="urn:microsoft.com/office/officeart/2018/5/layout/IconLeafLabelList"/>
    <dgm:cxn modelId="{616F593E-7600-4277-9204-D9BCFD1785C9}" srcId="{76AE7F96-D748-4DB4-9DC9-99F1B0FB5B4C}" destId="{495F763B-BE43-4E27-AE7D-0B6D636D1E1C}" srcOrd="0" destOrd="0" parTransId="{5A5BC714-1E79-4A74-8022-72EDB0A5A918}" sibTransId="{544DB78B-5615-45DC-8031-B70A6F814848}"/>
    <dgm:cxn modelId="{E7BA1B50-759E-4136-A302-55195F0BC5AC}" srcId="{76AE7F96-D748-4DB4-9DC9-99F1B0FB5B4C}" destId="{7A64A33E-CC43-4D42-9805-81D50EF2A3FA}" srcOrd="1" destOrd="0" parTransId="{869324E2-E2F3-427C-AA33-3B19448E4913}" sibTransId="{8358A401-AA5E-4876-AEB7-6097C7117295}"/>
    <dgm:cxn modelId="{73D0A458-3164-4788-BDAF-95C2DE83F683}" type="presOf" srcId="{7A64A33E-CC43-4D42-9805-81D50EF2A3FA}" destId="{BDE538D7-E7F6-4EDC-B545-AA16380C1625}" srcOrd="0" destOrd="0" presId="urn:microsoft.com/office/officeart/2018/5/layout/IconLeafLabelList"/>
    <dgm:cxn modelId="{D1EC5294-AB9A-49D6-AE21-C58FD358EC53}" type="presOf" srcId="{495F763B-BE43-4E27-AE7D-0B6D636D1E1C}" destId="{E9BF7506-7B89-4719-83A6-447BB636673D}" srcOrd="0" destOrd="0" presId="urn:microsoft.com/office/officeart/2018/5/layout/IconLeafLabelList"/>
    <dgm:cxn modelId="{C78505F0-068C-4246-A1DB-9D10B37D973E}" type="presOf" srcId="{76AE7F96-D748-4DB4-9DC9-99F1B0FB5B4C}" destId="{55A45EAE-3DCE-488A-B038-AC90C29105DC}" srcOrd="0" destOrd="0" presId="urn:microsoft.com/office/officeart/2018/5/layout/IconLeafLabelList"/>
    <dgm:cxn modelId="{DB5A2797-EC45-4472-B81F-049F42C4AE83}" type="presParOf" srcId="{55A45EAE-3DCE-488A-B038-AC90C29105DC}" destId="{24C2F226-542B-4A94-ABBB-E1055EEB1F8A}" srcOrd="0" destOrd="0" presId="urn:microsoft.com/office/officeart/2018/5/layout/IconLeafLabelList"/>
    <dgm:cxn modelId="{43614F38-6180-4593-AE75-E495CD8EB3A5}" type="presParOf" srcId="{24C2F226-542B-4A94-ABBB-E1055EEB1F8A}" destId="{F98959A3-57BB-45C0-9B3D-E12A26C776F5}" srcOrd="0" destOrd="0" presId="urn:microsoft.com/office/officeart/2018/5/layout/IconLeafLabelList"/>
    <dgm:cxn modelId="{A386440B-1C6C-4700-A604-F202A99F6622}" type="presParOf" srcId="{24C2F226-542B-4A94-ABBB-E1055EEB1F8A}" destId="{EC62D655-44F9-4300-A83D-C25E7F9EA1A5}" srcOrd="1" destOrd="0" presId="urn:microsoft.com/office/officeart/2018/5/layout/IconLeafLabelList"/>
    <dgm:cxn modelId="{C149A3ED-1CAF-442A-BAF6-D3EF81660078}" type="presParOf" srcId="{24C2F226-542B-4A94-ABBB-E1055EEB1F8A}" destId="{FC2DCE23-B501-4AD7-B9BA-A8B038CF912F}" srcOrd="2" destOrd="0" presId="urn:microsoft.com/office/officeart/2018/5/layout/IconLeafLabelList"/>
    <dgm:cxn modelId="{FDDF7D94-16A9-4667-B55C-C14367032E07}" type="presParOf" srcId="{24C2F226-542B-4A94-ABBB-E1055EEB1F8A}" destId="{E9BF7506-7B89-4719-83A6-447BB636673D}" srcOrd="3" destOrd="0" presId="urn:microsoft.com/office/officeart/2018/5/layout/IconLeafLabelList"/>
    <dgm:cxn modelId="{99DD6F72-D11D-4F30-BD43-9BEFBA7521BA}" type="presParOf" srcId="{55A45EAE-3DCE-488A-B038-AC90C29105DC}" destId="{294DC20C-8305-4F1E-841F-32B196A672C4}" srcOrd="1" destOrd="0" presId="urn:microsoft.com/office/officeart/2018/5/layout/IconLeafLabelList"/>
    <dgm:cxn modelId="{28AD73E9-CF96-4453-912C-1AAAFF9643EE}" type="presParOf" srcId="{55A45EAE-3DCE-488A-B038-AC90C29105DC}" destId="{99A3C44F-6398-49F3-AAA5-AC7CC535B0C1}" srcOrd="2" destOrd="0" presId="urn:microsoft.com/office/officeart/2018/5/layout/IconLeafLabelList"/>
    <dgm:cxn modelId="{DD0C9314-0703-4AE0-ABC2-4936705C670C}" type="presParOf" srcId="{99A3C44F-6398-49F3-AAA5-AC7CC535B0C1}" destId="{714A5CD6-A26D-4B26-82C9-6FDF9DCA0B41}" srcOrd="0" destOrd="0" presId="urn:microsoft.com/office/officeart/2018/5/layout/IconLeafLabelList"/>
    <dgm:cxn modelId="{A7B86347-8465-4D5D-9F36-1DF52DEFA648}" type="presParOf" srcId="{99A3C44F-6398-49F3-AAA5-AC7CC535B0C1}" destId="{1827F7ED-70A9-432D-84C3-F6A52362AB66}" srcOrd="1" destOrd="0" presId="urn:microsoft.com/office/officeart/2018/5/layout/IconLeafLabelList"/>
    <dgm:cxn modelId="{760894A2-6981-4C11-98F4-FE82BC0D33E8}" type="presParOf" srcId="{99A3C44F-6398-49F3-AAA5-AC7CC535B0C1}" destId="{F5342A3F-7497-4950-BEA7-D17DEEEAFE88}" srcOrd="2" destOrd="0" presId="urn:microsoft.com/office/officeart/2018/5/layout/IconLeafLabelList"/>
    <dgm:cxn modelId="{BD12B515-4671-4878-B4F0-A46757404498}" type="presParOf" srcId="{99A3C44F-6398-49F3-AAA5-AC7CC535B0C1}" destId="{BDE538D7-E7F6-4EDC-B545-AA16380C1625}" srcOrd="3" destOrd="0" presId="urn:microsoft.com/office/officeart/2018/5/layout/IconLeafLabelList"/>
    <dgm:cxn modelId="{FF2F59E6-EC10-426F-A12A-13FF7F9510C3}" type="presParOf" srcId="{55A45EAE-3DCE-488A-B038-AC90C29105DC}" destId="{48745C0A-17DB-4297-B897-BF4850434C27}" srcOrd="3" destOrd="0" presId="urn:microsoft.com/office/officeart/2018/5/layout/IconLeafLabelList"/>
    <dgm:cxn modelId="{29E06E99-7A22-4B33-B97C-588A9C3100C0}" type="presParOf" srcId="{55A45EAE-3DCE-488A-B038-AC90C29105DC}" destId="{B156C268-8361-4986-9624-5BAB3185ED23}" srcOrd="4" destOrd="0" presId="urn:microsoft.com/office/officeart/2018/5/layout/IconLeafLabelList"/>
    <dgm:cxn modelId="{270BBE1A-B0D0-4370-A03F-37BAEF8A7CD4}" type="presParOf" srcId="{B156C268-8361-4986-9624-5BAB3185ED23}" destId="{1D84F821-E35F-4F30-87AB-32C3F1F5A219}" srcOrd="0" destOrd="0" presId="urn:microsoft.com/office/officeart/2018/5/layout/IconLeafLabelList"/>
    <dgm:cxn modelId="{BCEBC951-F2D4-4481-A44E-0E9F46E1C310}" type="presParOf" srcId="{B156C268-8361-4986-9624-5BAB3185ED23}" destId="{6834D40B-5A09-4237-B7E9-900D1BE08003}" srcOrd="1" destOrd="0" presId="urn:microsoft.com/office/officeart/2018/5/layout/IconLeafLabelList"/>
    <dgm:cxn modelId="{B2A50DD0-49DC-4A97-B555-24174CCF753F}" type="presParOf" srcId="{B156C268-8361-4986-9624-5BAB3185ED23}" destId="{A9B7B556-7D44-4003-9676-3A333F90658D}" srcOrd="2" destOrd="0" presId="urn:microsoft.com/office/officeart/2018/5/layout/IconLeafLabelList"/>
    <dgm:cxn modelId="{6B34DCB3-B174-4C22-ABA2-083F013EDBE9}" type="presParOf" srcId="{B156C268-8361-4986-9624-5BAB3185ED23}" destId="{8FF3510C-FCD4-4BA4-9270-296EE9214AED}"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AFA5CC-5664-439A-9424-1D6C643CE51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ABC1578-9527-4528-98A5-24E4255D3107}">
      <dgm:prSet/>
      <dgm:spPr/>
      <dgm:t>
        <a:bodyPr/>
        <a:lstStyle/>
        <a:p>
          <a:r>
            <a:rPr lang="en-GB"/>
            <a:t>Comments</a:t>
          </a:r>
          <a:endParaRPr lang="en-US"/>
        </a:p>
      </dgm:t>
    </dgm:pt>
    <dgm:pt modelId="{EC82D3C2-D890-4D7B-BB1E-7EFB6B771132}" type="parTrans" cxnId="{CFC0D4C8-235A-4B64-A5EC-0033BBF12875}">
      <dgm:prSet/>
      <dgm:spPr/>
      <dgm:t>
        <a:bodyPr/>
        <a:lstStyle/>
        <a:p>
          <a:endParaRPr lang="en-US"/>
        </a:p>
      </dgm:t>
    </dgm:pt>
    <dgm:pt modelId="{6E32DE30-FCEA-41BC-A124-D474CD40CE04}" type="sibTrans" cxnId="{CFC0D4C8-235A-4B64-A5EC-0033BBF12875}">
      <dgm:prSet/>
      <dgm:spPr/>
      <dgm:t>
        <a:bodyPr/>
        <a:lstStyle/>
        <a:p>
          <a:endParaRPr lang="en-US"/>
        </a:p>
      </dgm:t>
    </dgm:pt>
    <dgm:pt modelId="{48CDD694-4529-4044-AAF6-59BF94F608A7}">
      <dgm:prSet/>
      <dgm:spPr/>
      <dgm:t>
        <a:bodyPr/>
        <a:lstStyle/>
        <a:p>
          <a:r>
            <a:rPr lang="en-GB"/>
            <a:t>Concerns</a:t>
          </a:r>
          <a:endParaRPr lang="en-US" dirty="0"/>
        </a:p>
      </dgm:t>
    </dgm:pt>
    <dgm:pt modelId="{44E790BA-2C97-4732-A9FC-7BC24933500C}" type="parTrans" cxnId="{6A18DF4E-7C49-4F5D-85D0-59714E9B4B0E}">
      <dgm:prSet/>
      <dgm:spPr/>
      <dgm:t>
        <a:bodyPr/>
        <a:lstStyle/>
        <a:p>
          <a:endParaRPr lang="en-US"/>
        </a:p>
      </dgm:t>
    </dgm:pt>
    <dgm:pt modelId="{015C271C-AF68-4375-8F39-47A1036D3D53}" type="sibTrans" cxnId="{6A18DF4E-7C49-4F5D-85D0-59714E9B4B0E}">
      <dgm:prSet/>
      <dgm:spPr/>
      <dgm:t>
        <a:bodyPr/>
        <a:lstStyle/>
        <a:p>
          <a:endParaRPr lang="en-US"/>
        </a:p>
      </dgm:t>
    </dgm:pt>
    <dgm:pt modelId="{A2B78223-25F2-42D4-BB25-A63BB5FDD49F}">
      <dgm:prSet/>
      <dgm:spPr/>
      <dgm:t>
        <a:bodyPr/>
        <a:lstStyle/>
        <a:p>
          <a:r>
            <a:rPr lang="en-GB"/>
            <a:t>Questions</a:t>
          </a:r>
          <a:endParaRPr lang="en-US"/>
        </a:p>
      </dgm:t>
    </dgm:pt>
    <dgm:pt modelId="{65F8BAFE-15BB-418A-A3D1-1E1F5A58C010}" type="parTrans" cxnId="{B4F59828-E6FC-41F5-94FC-BF57D0DA2D7F}">
      <dgm:prSet/>
      <dgm:spPr/>
      <dgm:t>
        <a:bodyPr/>
        <a:lstStyle/>
        <a:p>
          <a:endParaRPr lang="en-US"/>
        </a:p>
      </dgm:t>
    </dgm:pt>
    <dgm:pt modelId="{85F0190A-0650-406A-94A1-C39B8A431BB7}" type="sibTrans" cxnId="{B4F59828-E6FC-41F5-94FC-BF57D0DA2D7F}">
      <dgm:prSet/>
      <dgm:spPr/>
      <dgm:t>
        <a:bodyPr/>
        <a:lstStyle/>
        <a:p>
          <a:endParaRPr lang="en-US"/>
        </a:p>
      </dgm:t>
    </dgm:pt>
    <dgm:pt modelId="{445CDB28-A3C3-4275-AC3C-36297C4FCE9E}" type="pres">
      <dgm:prSet presAssocID="{0FAFA5CC-5664-439A-9424-1D6C643CE515}" presName="root" presStyleCnt="0">
        <dgm:presLayoutVars>
          <dgm:dir/>
          <dgm:resizeHandles val="exact"/>
        </dgm:presLayoutVars>
      </dgm:prSet>
      <dgm:spPr/>
    </dgm:pt>
    <dgm:pt modelId="{1992A7DB-A290-406A-B55E-1A4B0E7076BE}" type="pres">
      <dgm:prSet presAssocID="{1ABC1578-9527-4528-98A5-24E4255D3107}" presName="compNode" presStyleCnt="0"/>
      <dgm:spPr/>
    </dgm:pt>
    <dgm:pt modelId="{0FBC57DF-1ED1-4AEC-A703-C725C4B53EC3}" type="pres">
      <dgm:prSet presAssocID="{1ABC1578-9527-4528-98A5-24E4255D3107}" presName="bgRect" presStyleLbl="bgShp" presStyleIdx="0" presStyleCnt="3" custLinFactNeighborX="258"/>
      <dgm:spPr/>
    </dgm:pt>
    <dgm:pt modelId="{A665A901-95FD-4AAC-9357-9B9E1670D222}" type="pres">
      <dgm:prSet presAssocID="{1ABC1578-9527-4528-98A5-24E4255D310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8E60DBE5-AB62-4630-AC3E-B34E38CF5323}" type="pres">
      <dgm:prSet presAssocID="{1ABC1578-9527-4528-98A5-24E4255D3107}" presName="spaceRect" presStyleCnt="0"/>
      <dgm:spPr/>
    </dgm:pt>
    <dgm:pt modelId="{998CC83D-7504-43BE-9592-FD35D594DC41}" type="pres">
      <dgm:prSet presAssocID="{1ABC1578-9527-4528-98A5-24E4255D3107}" presName="parTx" presStyleLbl="revTx" presStyleIdx="0" presStyleCnt="3">
        <dgm:presLayoutVars>
          <dgm:chMax val="0"/>
          <dgm:chPref val="0"/>
        </dgm:presLayoutVars>
      </dgm:prSet>
      <dgm:spPr/>
    </dgm:pt>
    <dgm:pt modelId="{3B00398B-623B-403A-A251-79EB9CE57F4C}" type="pres">
      <dgm:prSet presAssocID="{6E32DE30-FCEA-41BC-A124-D474CD40CE04}" presName="sibTrans" presStyleCnt="0"/>
      <dgm:spPr/>
    </dgm:pt>
    <dgm:pt modelId="{3F89006C-5726-468B-8ED7-D6187E3A804C}" type="pres">
      <dgm:prSet presAssocID="{48CDD694-4529-4044-AAF6-59BF94F608A7}" presName="compNode" presStyleCnt="0"/>
      <dgm:spPr/>
    </dgm:pt>
    <dgm:pt modelId="{96CAF102-53BA-47A8-9375-EC01D5B8BEE0}" type="pres">
      <dgm:prSet presAssocID="{48CDD694-4529-4044-AAF6-59BF94F608A7}" presName="bgRect" presStyleLbl="bgShp" presStyleIdx="1" presStyleCnt="3"/>
      <dgm:spPr/>
    </dgm:pt>
    <dgm:pt modelId="{F8DE2432-0E7D-4CFA-A027-AA8F0C888FB3}" type="pres">
      <dgm:prSet presAssocID="{48CDD694-4529-4044-AAF6-59BF94F608A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arning"/>
        </a:ext>
      </dgm:extLst>
    </dgm:pt>
    <dgm:pt modelId="{8D3100AD-E709-4147-84E4-D12730E45E10}" type="pres">
      <dgm:prSet presAssocID="{48CDD694-4529-4044-AAF6-59BF94F608A7}" presName="spaceRect" presStyleCnt="0"/>
      <dgm:spPr/>
    </dgm:pt>
    <dgm:pt modelId="{6B5A1208-36CB-44FF-8A30-8CC2EF6FD071}" type="pres">
      <dgm:prSet presAssocID="{48CDD694-4529-4044-AAF6-59BF94F608A7}" presName="parTx" presStyleLbl="revTx" presStyleIdx="1" presStyleCnt="3">
        <dgm:presLayoutVars>
          <dgm:chMax val="0"/>
          <dgm:chPref val="0"/>
        </dgm:presLayoutVars>
      </dgm:prSet>
      <dgm:spPr/>
    </dgm:pt>
    <dgm:pt modelId="{C3BC904E-87C8-41F4-95CD-EB28E2370E55}" type="pres">
      <dgm:prSet presAssocID="{015C271C-AF68-4375-8F39-47A1036D3D53}" presName="sibTrans" presStyleCnt="0"/>
      <dgm:spPr/>
    </dgm:pt>
    <dgm:pt modelId="{62203371-D3A0-42FE-A31B-59BB8E5C91F4}" type="pres">
      <dgm:prSet presAssocID="{A2B78223-25F2-42D4-BB25-A63BB5FDD49F}" presName="compNode" presStyleCnt="0"/>
      <dgm:spPr/>
    </dgm:pt>
    <dgm:pt modelId="{8DC9C76B-4E5A-4386-8B0C-48640DEAD75A}" type="pres">
      <dgm:prSet presAssocID="{A2B78223-25F2-42D4-BB25-A63BB5FDD49F}" presName="bgRect" presStyleLbl="bgShp" presStyleIdx="2" presStyleCnt="3"/>
      <dgm:spPr/>
    </dgm:pt>
    <dgm:pt modelId="{D4B5F48E-39AA-4E88-8D33-EBD2A49E0A65}" type="pres">
      <dgm:prSet presAssocID="{A2B78223-25F2-42D4-BB25-A63BB5FDD49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lp"/>
        </a:ext>
      </dgm:extLst>
    </dgm:pt>
    <dgm:pt modelId="{22FD0B5E-8671-4C8E-A488-B9C311EAAB73}" type="pres">
      <dgm:prSet presAssocID="{A2B78223-25F2-42D4-BB25-A63BB5FDD49F}" presName="spaceRect" presStyleCnt="0"/>
      <dgm:spPr/>
    </dgm:pt>
    <dgm:pt modelId="{D93F5D74-73C0-48E6-8B18-1951C9B3F573}" type="pres">
      <dgm:prSet presAssocID="{A2B78223-25F2-42D4-BB25-A63BB5FDD49F}" presName="parTx" presStyleLbl="revTx" presStyleIdx="2" presStyleCnt="3">
        <dgm:presLayoutVars>
          <dgm:chMax val="0"/>
          <dgm:chPref val="0"/>
        </dgm:presLayoutVars>
      </dgm:prSet>
      <dgm:spPr/>
    </dgm:pt>
  </dgm:ptLst>
  <dgm:cxnLst>
    <dgm:cxn modelId="{B4F59828-E6FC-41F5-94FC-BF57D0DA2D7F}" srcId="{0FAFA5CC-5664-439A-9424-1D6C643CE515}" destId="{A2B78223-25F2-42D4-BB25-A63BB5FDD49F}" srcOrd="2" destOrd="0" parTransId="{65F8BAFE-15BB-418A-A3D1-1E1F5A58C010}" sibTransId="{85F0190A-0650-406A-94A1-C39B8A431BB7}"/>
    <dgm:cxn modelId="{6A18DF4E-7C49-4F5D-85D0-59714E9B4B0E}" srcId="{0FAFA5CC-5664-439A-9424-1D6C643CE515}" destId="{48CDD694-4529-4044-AAF6-59BF94F608A7}" srcOrd="1" destOrd="0" parTransId="{44E790BA-2C97-4732-A9FC-7BC24933500C}" sibTransId="{015C271C-AF68-4375-8F39-47A1036D3D53}"/>
    <dgm:cxn modelId="{DB0E2EC1-0785-444B-8B25-D17DB5BCF82B}" type="presOf" srcId="{48CDD694-4529-4044-AAF6-59BF94F608A7}" destId="{6B5A1208-36CB-44FF-8A30-8CC2EF6FD071}" srcOrd="0" destOrd="0" presId="urn:microsoft.com/office/officeart/2018/2/layout/IconVerticalSolidList"/>
    <dgm:cxn modelId="{CFC0D4C8-235A-4B64-A5EC-0033BBF12875}" srcId="{0FAFA5CC-5664-439A-9424-1D6C643CE515}" destId="{1ABC1578-9527-4528-98A5-24E4255D3107}" srcOrd="0" destOrd="0" parTransId="{EC82D3C2-D890-4D7B-BB1E-7EFB6B771132}" sibTransId="{6E32DE30-FCEA-41BC-A124-D474CD40CE04}"/>
    <dgm:cxn modelId="{0B8C08CF-7933-462D-99FC-0FDCF2563448}" type="presOf" srcId="{A2B78223-25F2-42D4-BB25-A63BB5FDD49F}" destId="{D93F5D74-73C0-48E6-8B18-1951C9B3F573}" srcOrd="0" destOrd="0" presId="urn:microsoft.com/office/officeart/2018/2/layout/IconVerticalSolidList"/>
    <dgm:cxn modelId="{66B622D2-D6CB-422A-B3D4-9088850ED447}" type="presOf" srcId="{0FAFA5CC-5664-439A-9424-1D6C643CE515}" destId="{445CDB28-A3C3-4275-AC3C-36297C4FCE9E}" srcOrd="0" destOrd="0" presId="urn:microsoft.com/office/officeart/2018/2/layout/IconVerticalSolidList"/>
    <dgm:cxn modelId="{DCFB76EC-2C1A-4C80-9B1B-27DC950E44E4}" type="presOf" srcId="{1ABC1578-9527-4528-98A5-24E4255D3107}" destId="{998CC83D-7504-43BE-9592-FD35D594DC41}" srcOrd="0" destOrd="0" presId="urn:microsoft.com/office/officeart/2018/2/layout/IconVerticalSolidList"/>
    <dgm:cxn modelId="{E0BDC9EF-196F-4AFE-AE0E-E285C46DD0C5}" type="presParOf" srcId="{445CDB28-A3C3-4275-AC3C-36297C4FCE9E}" destId="{1992A7DB-A290-406A-B55E-1A4B0E7076BE}" srcOrd="0" destOrd="0" presId="urn:microsoft.com/office/officeart/2018/2/layout/IconVerticalSolidList"/>
    <dgm:cxn modelId="{6BB72F9D-5B67-4BFB-811A-F013AF661B4A}" type="presParOf" srcId="{1992A7DB-A290-406A-B55E-1A4B0E7076BE}" destId="{0FBC57DF-1ED1-4AEC-A703-C725C4B53EC3}" srcOrd="0" destOrd="0" presId="urn:microsoft.com/office/officeart/2018/2/layout/IconVerticalSolidList"/>
    <dgm:cxn modelId="{5193E966-7FAE-41B6-8955-D5B3FC4BB6D0}" type="presParOf" srcId="{1992A7DB-A290-406A-B55E-1A4B0E7076BE}" destId="{A665A901-95FD-4AAC-9357-9B9E1670D222}" srcOrd="1" destOrd="0" presId="urn:microsoft.com/office/officeart/2018/2/layout/IconVerticalSolidList"/>
    <dgm:cxn modelId="{9651B0B1-93B7-47FC-9C65-336E431E6B46}" type="presParOf" srcId="{1992A7DB-A290-406A-B55E-1A4B0E7076BE}" destId="{8E60DBE5-AB62-4630-AC3E-B34E38CF5323}" srcOrd="2" destOrd="0" presId="urn:microsoft.com/office/officeart/2018/2/layout/IconVerticalSolidList"/>
    <dgm:cxn modelId="{5292CFA9-3DBC-4218-B7E8-594BB2833E7B}" type="presParOf" srcId="{1992A7DB-A290-406A-B55E-1A4B0E7076BE}" destId="{998CC83D-7504-43BE-9592-FD35D594DC41}" srcOrd="3" destOrd="0" presId="urn:microsoft.com/office/officeart/2018/2/layout/IconVerticalSolidList"/>
    <dgm:cxn modelId="{4B0AD97D-0C7E-4220-A5D7-F5FC59E54125}" type="presParOf" srcId="{445CDB28-A3C3-4275-AC3C-36297C4FCE9E}" destId="{3B00398B-623B-403A-A251-79EB9CE57F4C}" srcOrd="1" destOrd="0" presId="urn:microsoft.com/office/officeart/2018/2/layout/IconVerticalSolidList"/>
    <dgm:cxn modelId="{AD5C6DC3-7D2D-4E2B-9475-16E45FD56E73}" type="presParOf" srcId="{445CDB28-A3C3-4275-AC3C-36297C4FCE9E}" destId="{3F89006C-5726-468B-8ED7-D6187E3A804C}" srcOrd="2" destOrd="0" presId="urn:microsoft.com/office/officeart/2018/2/layout/IconVerticalSolidList"/>
    <dgm:cxn modelId="{8BD7649D-2412-4454-B973-C4CC979A1083}" type="presParOf" srcId="{3F89006C-5726-468B-8ED7-D6187E3A804C}" destId="{96CAF102-53BA-47A8-9375-EC01D5B8BEE0}" srcOrd="0" destOrd="0" presId="urn:microsoft.com/office/officeart/2018/2/layout/IconVerticalSolidList"/>
    <dgm:cxn modelId="{43180756-A528-4BF9-8DF3-0BC4E1C6B9ED}" type="presParOf" srcId="{3F89006C-5726-468B-8ED7-D6187E3A804C}" destId="{F8DE2432-0E7D-4CFA-A027-AA8F0C888FB3}" srcOrd="1" destOrd="0" presId="urn:microsoft.com/office/officeart/2018/2/layout/IconVerticalSolidList"/>
    <dgm:cxn modelId="{C1AB90CD-DB9B-49D2-88F7-00C3EB2BABCA}" type="presParOf" srcId="{3F89006C-5726-468B-8ED7-D6187E3A804C}" destId="{8D3100AD-E709-4147-84E4-D12730E45E10}" srcOrd="2" destOrd="0" presId="urn:microsoft.com/office/officeart/2018/2/layout/IconVerticalSolidList"/>
    <dgm:cxn modelId="{97ABB0E4-1D0B-4849-89BE-7EE8E7A199A9}" type="presParOf" srcId="{3F89006C-5726-468B-8ED7-D6187E3A804C}" destId="{6B5A1208-36CB-44FF-8A30-8CC2EF6FD071}" srcOrd="3" destOrd="0" presId="urn:microsoft.com/office/officeart/2018/2/layout/IconVerticalSolidList"/>
    <dgm:cxn modelId="{9EEDF54D-10FA-4A09-84C4-20744D696D92}" type="presParOf" srcId="{445CDB28-A3C3-4275-AC3C-36297C4FCE9E}" destId="{C3BC904E-87C8-41F4-95CD-EB28E2370E55}" srcOrd="3" destOrd="0" presId="urn:microsoft.com/office/officeart/2018/2/layout/IconVerticalSolidList"/>
    <dgm:cxn modelId="{ABA279DB-3C2C-4DA1-BA24-540056A3B8A1}" type="presParOf" srcId="{445CDB28-A3C3-4275-AC3C-36297C4FCE9E}" destId="{62203371-D3A0-42FE-A31B-59BB8E5C91F4}" srcOrd="4" destOrd="0" presId="urn:microsoft.com/office/officeart/2018/2/layout/IconVerticalSolidList"/>
    <dgm:cxn modelId="{654D745F-9716-497F-87F9-E7BEB90D030C}" type="presParOf" srcId="{62203371-D3A0-42FE-A31B-59BB8E5C91F4}" destId="{8DC9C76B-4E5A-4386-8B0C-48640DEAD75A}" srcOrd="0" destOrd="0" presId="urn:microsoft.com/office/officeart/2018/2/layout/IconVerticalSolidList"/>
    <dgm:cxn modelId="{1290C2F0-7DF5-4FE1-903D-B45AEFA8F266}" type="presParOf" srcId="{62203371-D3A0-42FE-A31B-59BB8E5C91F4}" destId="{D4B5F48E-39AA-4E88-8D33-EBD2A49E0A65}" srcOrd="1" destOrd="0" presId="urn:microsoft.com/office/officeart/2018/2/layout/IconVerticalSolidList"/>
    <dgm:cxn modelId="{00EF136F-FB2B-4A51-A0FB-0D2246A928FD}" type="presParOf" srcId="{62203371-D3A0-42FE-A31B-59BB8E5C91F4}" destId="{22FD0B5E-8671-4C8E-A488-B9C311EAAB73}" srcOrd="2" destOrd="0" presId="urn:microsoft.com/office/officeart/2018/2/layout/IconVerticalSolidList"/>
    <dgm:cxn modelId="{10BD5BF6-1D3E-48A9-99D3-E0FA4D13088C}" type="presParOf" srcId="{62203371-D3A0-42FE-A31B-59BB8E5C91F4}" destId="{D93F5D74-73C0-48E6-8B18-1951C9B3F57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3716B6-E31F-47B3-811E-F43F6ECF3DC2}">
      <dsp:nvSpPr>
        <dsp:cNvPr id="0" name=""/>
        <dsp:cNvSpPr/>
      </dsp:nvSpPr>
      <dsp:spPr>
        <a:xfrm>
          <a:off x="105760" y="2786"/>
          <a:ext cx="4224635" cy="268264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3A956E-41FF-4851-B98E-3E3C3988C33B}">
      <dsp:nvSpPr>
        <dsp:cNvPr id="0" name=""/>
        <dsp:cNvSpPr/>
      </dsp:nvSpPr>
      <dsp:spPr>
        <a:xfrm>
          <a:off x="575164" y="448720"/>
          <a:ext cx="4224635" cy="26826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Take one of the trio. With your TLC, discuss the effects on children and young people, if one of the toxic trio is present in a family.</a:t>
          </a:r>
          <a:endParaRPr lang="en-US" sz="2700" kern="1200" dirty="0"/>
        </a:p>
      </dsp:txBody>
      <dsp:txXfrm>
        <a:off x="653736" y="527292"/>
        <a:ext cx="4067491" cy="2525499"/>
      </dsp:txXfrm>
    </dsp:sp>
    <dsp:sp modelId="{3A895ED3-94DD-44A4-9728-7C78467068C6}">
      <dsp:nvSpPr>
        <dsp:cNvPr id="0" name=""/>
        <dsp:cNvSpPr/>
      </dsp:nvSpPr>
      <dsp:spPr>
        <a:xfrm>
          <a:off x="5294381" y="1393"/>
          <a:ext cx="4224635" cy="268264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1ED5EC-18B7-40AF-8C1A-870E49407559}">
      <dsp:nvSpPr>
        <dsp:cNvPr id="0" name=""/>
        <dsp:cNvSpPr/>
      </dsp:nvSpPr>
      <dsp:spPr>
        <a:xfrm>
          <a:off x="5763785" y="447327"/>
          <a:ext cx="4224635" cy="26826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Jot down some of the effects and how they may manifest themselves in the children with whom you work. </a:t>
          </a:r>
          <a:endParaRPr lang="en-US" sz="2700" kern="1200"/>
        </a:p>
      </dsp:txBody>
      <dsp:txXfrm>
        <a:off x="5842357" y="525899"/>
        <a:ext cx="4067491" cy="2525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959A3-57BB-45C0-9B3D-E12A26C776F5}">
      <dsp:nvSpPr>
        <dsp:cNvPr id="0" name=""/>
        <dsp:cNvSpPr/>
      </dsp:nvSpPr>
      <dsp:spPr>
        <a:xfrm>
          <a:off x="679050" y="581261"/>
          <a:ext cx="1887187" cy="18871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62D655-44F9-4300-A83D-C25E7F9EA1A5}">
      <dsp:nvSpPr>
        <dsp:cNvPr id="0" name=""/>
        <dsp:cNvSpPr/>
      </dsp:nvSpPr>
      <dsp:spPr>
        <a:xfrm>
          <a:off x="1039289" y="986968"/>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BF7506-7B89-4719-83A6-447BB636673D}">
      <dsp:nvSpPr>
        <dsp:cNvPr id="0" name=""/>
        <dsp:cNvSpPr/>
      </dsp:nvSpPr>
      <dsp:spPr>
        <a:xfrm>
          <a:off x="75768" y="3056262"/>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GB" sz="1800" kern="1200"/>
            <a:t>they’re not alone </a:t>
          </a:r>
          <a:endParaRPr lang="en-US" sz="1800" kern="1200"/>
        </a:p>
      </dsp:txBody>
      <dsp:txXfrm>
        <a:off x="75768" y="3056262"/>
        <a:ext cx="3093750" cy="720000"/>
      </dsp:txXfrm>
    </dsp:sp>
    <dsp:sp modelId="{714A5CD6-A26D-4B26-82C9-6FDF9DCA0B41}">
      <dsp:nvSpPr>
        <dsp:cNvPr id="0" name=""/>
        <dsp:cNvSpPr/>
      </dsp:nvSpPr>
      <dsp:spPr>
        <a:xfrm>
          <a:off x="4314206" y="581261"/>
          <a:ext cx="1887187" cy="188718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27F7ED-70A9-432D-84C3-F6A52362AB66}">
      <dsp:nvSpPr>
        <dsp:cNvPr id="0" name=""/>
        <dsp:cNvSpPr/>
      </dsp:nvSpPr>
      <dsp:spPr>
        <a:xfrm>
          <a:off x="4716393" y="983449"/>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E538D7-E7F6-4EDC-B545-AA16380C1625}">
      <dsp:nvSpPr>
        <dsp:cNvPr id="0" name=""/>
        <dsp:cNvSpPr/>
      </dsp:nvSpPr>
      <dsp:spPr>
        <a:xfrm>
          <a:off x="3710925" y="3056262"/>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GB" sz="1800" kern="1200"/>
            <a:t>they aren’t to blame </a:t>
          </a:r>
          <a:endParaRPr lang="en-US" sz="1800" kern="1200"/>
        </a:p>
      </dsp:txBody>
      <dsp:txXfrm>
        <a:off x="3710925" y="3056262"/>
        <a:ext cx="3093750" cy="720000"/>
      </dsp:txXfrm>
    </dsp:sp>
    <dsp:sp modelId="{1D84F821-E35F-4F30-87AB-32C3F1F5A219}">
      <dsp:nvSpPr>
        <dsp:cNvPr id="0" name=""/>
        <dsp:cNvSpPr/>
      </dsp:nvSpPr>
      <dsp:spPr>
        <a:xfrm>
          <a:off x="7949362" y="581261"/>
          <a:ext cx="1887187" cy="188718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34D40B-5A09-4237-B7E9-900D1BE08003}">
      <dsp:nvSpPr>
        <dsp:cNvPr id="0" name=""/>
        <dsp:cNvSpPr/>
      </dsp:nvSpPr>
      <dsp:spPr>
        <a:xfrm>
          <a:off x="8351550" y="983449"/>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FF3510C-FCD4-4BA4-9270-296EE9214AED}">
      <dsp:nvSpPr>
        <dsp:cNvPr id="0" name=""/>
        <dsp:cNvSpPr/>
      </dsp:nvSpPr>
      <dsp:spPr>
        <a:xfrm>
          <a:off x="7346081" y="3056262"/>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GB" sz="1800" kern="1200"/>
            <a:t>they’re not betraying anybody by talking about it. </a:t>
          </a:r>
          <a:endParaRPr lang="en-US" sz="1800" kern="1200"/>
        </a:p>
      </dsp:txBody>
      <dsp:txXfrm>
        <a:off x="7346081" y="3056262"/>
        <a:ext cx="309375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C57DF-1ED1-4AEC-A703-C725C4B53EC3}">
      <dsp:nvSpPr>
        <dsp:cNvPr id="0" name=""/>
        <dsp:cNvSpPr/>
      </dsp:nvSpPr>
      <dsp:spPr>
        <a:xfrm>
          <a:off x="0" y="718"/>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65A901-95FD-4AAC-9357-9B9E1670D222}">
      <dsp:nvSpPr>
        <dsp:cNvPr id="0" name=""/>
        <dsp:cNvSpPr/>
      </dsp:nvSpPr>
      <dsp:spPr>
        <a:xfrm>
          <a:off x="508544" y="378974"/>
          <a:ext cx="924626" cy="924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8CC83D-7504-43BE-9592-FD35D594DC41}">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90000"/>
            </a:lnSpc>
            <a:spcBef>
              <a:spcPct val="0"/>
            </a:spcBef>
            <a:spcAft>
              <a:spcPct val="35000"/>
            </a:spcAft>
            <a:buNone/>
          </a:pPr>
          <a:r>
            <a:rPr lang="en-GB" sz="2500" kern="1200"/>
            <a:t>Comments</a:t>
          </a:r>
          <a:endParaRPr lang="en-US" sz="2500" kern="1200"/>
        </a:p>
      </dsp:txBody>
      <dsp:txXfrm>
        <a:off x="1941716" y="718"/>
        <a:ext cx="4571887" cy="1681139"/>
      </dsp:txXfrm>
    </dsp:sp>
    <dsp:sp modelId="{96CAF102-53BA-47A8-9375-EC01D5B8BEE0}">
      <dsp:nvSpPr>
        <dsp:cNvPr id="0" name=""/>
        <dsp:cNvSpPr/>
      </dsp:nvSpPr>
      <dsp:spPr>
        <a:xfrm>
          <a:off x="0" y="2102143"/>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DE2432-0E7D-4CFA-A027-AA8F0C888FB3}">
      <dsp:nvSpPr>
        <dsp:cNvPr id="0" name=""/>
        <dsp:cNvSpPr/>
      </dsp:nvSpPr>
      <dsp:spPr>
        <a:xfrm>
          <a:off x="508544" y="2480399"/>
          <a:ext cx="924626" cy="924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B5A1208-36CB-44FF-8A30-8CC2EF6FD071}">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90000"/>
            </a:lnSpc>
            <a:spcBef>
              <a:spcPct val="0"/>
            </a:spcBef>
            <a:spcAft>
              <a:spcPct val="35000"/>
            </a:spcAft>
            <a:buNone/>
          </a:pPr>
          <a:r>
            <a:rPr lang="en-GB" sz="2500" kern="1200"/>
            <a:t>Concerns</a:t>
          </a:r>
          <a:endParaRPr lang="en-US" sz="2500" kern="1200" dirty="0"/>
        </a:p>
      </dsp:txBody>
      <dsp:txXfrm>
        <a:off x="1941716" y="2102143"/>
        <a:ext cx="4571887" cy="1681139"/>
      </dsp:txXfrm>
    </dsp:sp>
    <dsp:sp modelId="{8DC9C76B-4E5A-4386-8B0C-48640DEAD75A}">
      <dsp:nvSpPr>
        <dsp:cNvPr id="0" name=""/>
        <dsp:cNvSpPr/>
      </dsp:nvSpPr>
      <dsp:spPr>
        <a:xfrm>
          <a:off x="0" y="4203567"/>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B5F48E-39AA-4E88-8D33-EBD2A49E0A65}">
      <dsp:nvSpPr>
        <dsp:cNvPr id="0" name=""/>
        <dsp:cNvSpPr/>
      </dsp:nvSpPr>
      <dsp:spPr>
        <a:xfrm>
          <a:off x="508544" y="4581824"/>
          <a:ext cx="924626" cy="924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3F5D74-73C0-48E6-8B18-1951C9B3F573}">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90000"/>
            </a:lnSpc>
            <a:spcBef>
              <a:spcPct val="0"/>
            </a:spcBef>
            <a:spcAft>
              <a:spcPct val="35000"/>
            </a:spcAft>
            <a:buNone/>
          </a:pPr>
          <a:r>
            <a:rPr lang="en-GB" sz="2500" kern="1200"/>
            <a:t>Questions</a:t>
          </a:r>
          <a:endParaRPr lang="en-US" sz="2500" kern="1200"/>
        </a:p>
      </dsp:txBody>
      <dsp:txXfrm>
        <a:off x="1941716" y="4203567"/>
        <a:ext cx="4571887" cy="168113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DDDEA-63BC-40A0-8BC0-D6413F38691F}" type="datetimeFigureOut">
              <a:rPr lang="en-US" smtClean="0"/>
              <a:t>5/6/2021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06F76E-E60C-4C54-B47A-C2C406EC8F72}" type="slidenum">
              <a:rPr lang="en-US" smtClean="0"/>
              <a:t>‹#›</a:t>
            </a:fld>
            <a:endParaRPr lang="en-US" dirty="0"/>
          </a:p>
        </p:txBody>
      </p:sp>
    </p:spTree>
    <p:extLst>
      <p:ext uri="{BB962C8B-B14F-4D97-AF65-F5344CB8AC3E}">
        <p14:creationId xmlns:p14="http://schemas.microsoft.com/office/powerpoint/2010/main" val="298748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67D08-1981-4E34-A9FC-1E8D5A9683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53F5158-3168-4A89-BF5F-984F23FBF9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5C8A4C-3951-4B4D-92C1-D3D078C98A1C}"/>
              </a:ext>
            </a:extLst>
          </p:cNvPr>
          <p:cNvSpPr>
            <a:spLocks noGrp="1"/>
          </p:cNvSpPr>
          <p:nvPr>
            <p:ph type="dt" sz="half" idx="10"/>
          </p:nvPr>
        </p:nvSpPr>
        <p:spPr/>
        <p:txBody>
          <a:bodyPr/>
          <a:lstStyle/>
          <a:p>
            <a:fld id="{ED291B17-9318-49DB-B28B-6E5994AE9581}" type="datetime1">
              <a:rPr lang="en-US" smtClean="0"/>
              <a:t>5/6/2021</a:t>
            </a:fld>
            <a:endParaRPr lang="en-US" dirty="0"/>
          </a:p>
        </p:txBody>
      </p:sp>
      <p:sp>
        <p:nvSpPr>
          <p:cNvPr id="5" name="Footer Placeholder 4">
            <a:extLst>
              <a:ext uri="{FF2B5EF4-FFF2-40B4-BE49-F238E27FC236}">
                <a16:creationId xmlns:a16="http://schemas.microsoft.com/office/drawing/2014/main" id="{98B9BDE1-CD58-431E-8D94-17F7AC905B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26A6A2-D3DD-4528-82E7-42F15C980272}"/>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68716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6D69C-DCE3-485D-BC88-B85D1BF7F8A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404F2E-3ACC-4BC8-AF39-41F19360FC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EFF150-9F2D-43B7-A63F-24F7296E30E2}"/>
              </a:ext>
            </a:extLst>
          </p:cNvPr>
          <p:cNvSpPr>
            <a:spLocks noGrp="1"/>
          </p:cNvSpPr>
          <p:nvPr>
            <p:ph type="dt" sz="half" idx="10"/>
          </p:nvPr>
        </p:nvSpPr>
        <p:spPr/>
        <p:txBody>
          <a:bodyPr/>
          <a:lstStyle/>
          <a:p>
            <a:fld id="{ED291B17-9318-49DB-B28B-6E5994AE9581}" type="datetime1">
              <a:rPr lang="en-US" smtClean="0"/>
              <a:t>5/6/2021</a:t>
            </a:fld>
            <a:endParaRPr lang="en-US" dirty="0"/>
          </a:p>
        </p:txBody>
      </p:sp>
      <p:sp>
        <p:nvSpPr>
          <p:cNvPr id="5" name="Footer Placeholder 4">
            <a:extLst>
              <a:ext uri="{FF2B5EF4-FFF2-40B4-BE49-F238E27FC236}">
                <a16:creationId xmlns:a16="http://schemas.microsoft.com/office/drawing/2014/main" id="{3C249C2E-2DF1-4F64-912A-2FDA84CDF3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DD2456-EB6B-4D02-B436-977BE11364EE}"/>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186974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788EB4-FE33-45F9-9724-8B9BC887B5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F52EAE-724A-4E7A-829C-A9FD872698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23AEF0-1228-45B2-95BB-ADD3B640153C}"/>
              </a:ext>
            </a:extLst>
          </p:cNvPr>
          <p:cNvSpPr>
            <a:spLocks noGrp="1"/>
          </p:cNvSpPr>
          <p:nvPr>
            <p:ph type="dt" sz="half" idx="10"/>
          </p:nvPr>
        </p:nvSpPr>
        <p:spPr/>
        <p:txBody>
          <a:bodyPr/>
          <a:lstStyle/>
          <a:p>
            <a:fld id="{ED291B17-9318-49DB-B28B-6E5994AE9581}" type="datetime1">
              <a:rPr lang="en-US" smtClean="0"/>
              <a:t>5/6/2021</a:t>
            </a:fld>
            <a:endParaRPr lang="en-US" dirty="0"/>
          </a:p>
        </p:txBody>
      </p:sp>
      <p:sp>
        <p:nvSpPr>
          <p:cNvPr id="5" name="Footer Placeholder 4">
            <a:extLst>
              <a:ext uri="{FF2B5EF4-FFF2-40B4-BE49-F238E27FC236}">
                <a16:creationId xmlns:a16="http://schemas.microsoft.com/office/drawing/2014/main" id="{D03464E8-0C72-43A8-A51E-A3CBD1A374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8CAD78-DB6D-4CE4-8BFE-97B228B56C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7702614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8A1B8-B486-4725-9A4A-9A1786E643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EF641C-3906-4A0A-88AA-C1A38B8D38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D69A6C-BEE3-4127-8E94-7B26F6E8E4BF}"/>
              </a:ext>
            </a:extLst>
          </p:cNvPr>
          <p:cNvSpPr>
            <a:spLocks noGrp="1"/>
          </p:cNvSpPr>
          <p:nvPr>
            <p:ph type="dt" sz="half" idx="10"/>
          </p:nvPr>
        </p:nvSpPr>
        <p:spPr/>
        <p:txBody>
          <a:bodyPr/>
          <a:lstStyle/>
          <a:p>
            <a:fld id="{78DD82B9-B8EE-4375-B6FF-88FA6ABB15D9}" type="datetime1">
              <a:rPr lang="en-US" smtClean="0"/>
              <a:t>5/6/2021</a:t>
            </a:fld>
            <a:endParaRPr lang="en-US" dirty="0"/>
          </a:p>
        </p:txBody>
      </p:sp>
      <p:sp>
        <p:nvSpPr>
          <p:cNvPr id="5" name="Footer Placeholder 4">
            <a:extLst>
              <a:ext uri="{FF2B5EF4-FFF2-40B4-BE49-F238E27FC236}">
                <a16:creationId xmlns:a16="http://schemas.microsoft.com/office/drawing/2014/main" id="{883482A9-F954-47E1-AD80-651E0D79E2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D83EBD-82F2-4B5C-8634-41E39E80812B}"/>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0556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BD837-82C3-4A46-9DD3-1DAF831DA7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76637A-74F4-43DD-A27C-91B1241251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2F67A0-2392-445A-ADBB-D5E616270C0F}"/>
              </a:ext>
            </a:extLst>
          </p:cNvPr>
          <p:cNvSpPr>
            <a:spLocks noGrp="1"/>
          </p:cNvSpPr>
          <p:nvPr>
            <p:ph type="dt" sz="half" idx="10"/>
          </p:nvPr>
        </p:nvSpPr>
        <p:spPr/>
        <p:txBody>
          <a:bodyPr/>
          <a:lstStyle/>
          <a:p>
            <a:fld id="{B2497495-0637-405E-AE64-5CC7506D51F5}" type="datetime1">
              <a:rPr lang="en-US" smtClean="0"/>
              <a:t>5/6/2021</a:t>
            </a:fld>
            <a:endParaRPr lang="en-US" dirty="0"/>
          </a:p>
        </p:txBody>
      </p:sp>
      <p:sp>
        <p:nvSpPr>
          <p:cNvPr id="5" name="Footer Placeholder 4">
            <a:extLst>
              <a:ext uri="{FF2B5EF4-FFF2-40B4-BE49-F238E27FC236}">
                <a16:creationId xmlns:a16="http://schemas.microsoft.com/office/drawing/2014/main" id="{5B8A7328-9692-465A-B3F3-09886D6EF6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EAE472-2F9F-4746-95E7-E28CD25E4B1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51640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BF2C-D436-4636-AAED-1BD5D63943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831936-8A8D-4E2E-8421-17C313240C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C8F0BE9-3108-46EA-8274-EB18CCFB9A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0B3AB02-83E0-4DCF-8BB8-405F6514D0C3}"/>
              </a:ext>
            </a:extLst>
          </p:cNvPr>
          <p:cNvSpPr>
            <a:spLocks noGrp="1"/>
          </p:cNvSpPr>
          <p:nvPr>
            <p:ph type="dt" sz="half" idx="10"/>
          </p:nvPr>
        </p:nvSpPr>
        <p:spPr/>
        <p:txBody>
          <a:bodyPr/>
          <a:lstStyle/>
          <a:p>
            <a:fld id="{7BFFD690-9426-415D-8B65-26881E07B2D4}" type="datetime1">
              <a:rPr lang="en-US" smtClean="0"/>
              <a:t>5/6/2021</a:t>
            </a:fld>
            <a:endParaRPr lang="en-US" dirty="0"/>
          </a:p>
        </p:txBody>
      </p:sp>
      <p:sp>
        <p:nvSpPr>
          <p:cNvPr id="6" name="Footer Placeholder 5">
            <a:extLst>
              <a:ext uri="{FF2B5EF4-FFF2-40B4-BE49-F238E27FC236}">
                <a16:creationId xmlns:a16="http://schemas.microsoft.com/office/drawing/2014/main" id="{218D7937-8AE0-41C6-9FA8-0E4DA9B305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0FFFB34-39B2-4324-9463-0A1694778BA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9186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B45B9-259C-46E1-AC50-0CA51C0CDA2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CFAC53-EF20-4D0B-893F-ED944E2EFB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634FE6-D607-4EE1-9E66-74F95CB01C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BC85D70-10C4-4914-823C-AEA1051C26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C3FEEE-4EB1-4E4C-AF2B-47426877E2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6904018-AB44-40B5-8CA0-6151FC89C5E6}"/>
              </a:ext>
            </a:extLst>
          </p:cNvPr>
          <p:cNvSpPr>
            <a:spLocks noGrp="1"/>
          </p:cNvSpPr>
          <p:nvPr>
            <p:ph type="dt" sz="half" idx="10"/>
          </p:nvPr>
        </p:nvSpPr>
        <p:spPr/>
        <p:txBody>
          <a:bodyPr/>
          <a:lstStyle/>
          <a:p>
            <a:fld id="{04C4989A-474C-40DE-95B9-011C28B71673}" type="datetime1">
              <a:rPr lang="en-US" smtClean="0"/>
              <a:t>5/6/2021</a:t>
            </a:fld>
            <a:endParaRPr lang="en-US" dirty="0"/>
          </a:p>
        </p:txBody>
      </p:sp>
      <p:sp>
        <p:nvSpPr>
          <p:cNvPr id="8" name="Footer Placeholder 7">
            <a:extLst>
              <a:ext uri="{FF2B5EF4-FFF2-40B4-BE49-F238E27FC236}">
                <a16:creationId xmlns:a16="http://schemas.microsoft.com/office/drawing/2014/main" id="{A44AC4E9-CD77-4952-B0BC-B0497DFE2B7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48CEE4F-A560-4AF4-8A84-3683CB57877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60043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E13C3-C208-4226-AD47-B6DBD727CC1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D19692F-8D67-4E6B-ADE9-CD24F38D9C32}"/>
              </a:ext>
            </a:extLst>
          </p:cNvPr>
          <p:cNvSpPr>
            <a:spLocks noGrp="1"/>
          </p:cNvSpPr>
          <p:nvPr>
            <p:ph type="dt" sz="half" idx="10"/>
          </p:nvPr>
        </p:nvSpPr>
        <p:spPr/>
        <p:txBody>
          <a:bodyPr/>
          <a:lstStyle/>
          <a:p>
            <a:fld id="{5DB4ED54-5B5E-4A04-93D3-5772E3CE3818}" type="datetime1">
              <a:rPr lang="en-US" smtClean="0"/>
              <a:t>5/6/2021</a:t>
            </a:fld>
            <a:endParaRPr lang="en-US" dirty="0"/>
          </a:p>
        </p:txBody>
      </p:sp>
      <p:sp>
        <p:nvSpPr>
          <p:cNvPr id="4" name="Footer Placeholder 3">
            <a:extLst>
              <a:ext uri="{FF2B5EF4-FFF2-40B4-BE49-F238E27FC236}">
                <a16:creationId xmlns:a16="http://schemas.microsoft.com/office/drawing/2014/main" id="{348386AA-5D80-4DCA-B61C-39B83FB9291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1100D0D-4109-4B2D-90C0-93983036770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00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38EEB6-B213-4F54-A8C8-77868F15C30A}"/>
              </a:ext>
            </a:extLst>
          </p:cNvPr>
          <p:cNvSpPr>
            <a:spLocks noGrp="1"/>
          </p:cNvSpPr>
          <p:nvPr>
            <p:ph type="dt" sz="half" idx="10"/>
          </p:nvPr>
        </p:nvSpPr>
        <p:spPr/>
        <p:txBody>
          <a:bodyPr/>
          <a:lstStyle/>
          <a:p>
            <a:fld id="{4EDE50D6-574B-40AF-946F-D52A04ADE379}" type="datetime1">
              <a:rPr lang="en-US" smtClean="0"/>
              <a:t>5/6/2021</a:t>
            </a:fld>
            <a:endParaRPr lang="en-US" dirty="0"/>
          </a:p>
        </p:txBody>
      </p:sp>
      <p:sp>
        <p:nvSpPr>
          <p:cNvPr id="3" name="Footer Placeholder 2">
            <a:extLst>
              <a:ext uri="{FF2B5EF4-FFF2-40B4-BE49-F238E27FC236}">
                <a16:creationId xmlns:a16="http://schemas.microsoft.com/office/drawing/2014/main" id="{820069EA-3180-4A79-A8DB-8ADEED719E8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1B34CD5-6D90-4507-BD11-D50AEA26B81E}"/>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5898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C16F4-E2B6-4259-90A9-D35C716A26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C20108-726F-404F-BA97-7B3D08B8FA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5E639BF-7E1C-43F2-A824-AA76CCBDB8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B8AF9E-0AFD-41F2-A8B0-7D1B0DC6A492}"/>
              </a:ext>
            </a:extLst>
          </p:cNvPr>
          <p:cNvSpPr>
            <a:spLocks noGrp="1"/>
          </p:cNvSpPr>
          <p:nvPr>
            <p:ph type="dt" sz="half" idx="10"/>
          </p:nvPr>
        </p:nvSpPr>
        <p:spPr/>
        <p:txBody>
          <a:bodyPr/>
          <a:lstStyle/>
          <a:p>
            <a:fld id="{D82884F1-FFEA-405F-9602-3DCA865EDA4E}" type="datetime1">
              <a:rPr lang="en-US" smtClean="0"/>
              <a:t>5/6/2021</a:t>
            </a:fld>
            <a:endParaRPr lang="en-US" dirty="0"/>
          </a:p>
        </p:txBody>
      </p:sp>
      <p:sp>
        <p:nvSpPr>
          <p:cNvPr id="6" name="Footer Placeholder 5">
            <a:extLst>
              <a:ext uri="{FF2B5EF4-FFF2-40B4-BE49-F238E27FC236}">
                <a16:creationId xmlns:a16="http://schemas.microsoft.com/office/drawing/2014/main" id="{5B05B2C7-8ADF-47C1-8FE5-0FB8F00525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09AF056-C29A-4E00-A0FA-9AEEF360CA3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775489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00030-A418-481C-AAF4-52D92379D3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19BE2EC-3626-4646-A320-78CE9B61E0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ADF5894-997B-4B92-90CA-4757813326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55BCDB-D4EF-4241-8636-49D14462F14B}"/>
              </a:ext>
            </a:extLst>
          </p:cNvPr>
          <p:cNvSpPr>
            <a:spLocks noGrp="1"/>
          </p:cNvSpPr>
          <p:nvPr>
            <p:ph type="dt" sz="half" idx="10"/>
          </p:nvPr>
        </p:nvSpPr>
        <p:spPr/>
        <p:txBody>
          <a:bodyPr/>
          <a:lstStyle/>
          <a:p>
            <a:fld id="{7E18DB4A-8810-4A10-AD5C-D5E2C667F5B3}" type="datetime1">
              <a:rPr lang="en-US" smtClean="0"/>
              <a:t>5/6/2021</a:t>
            </a:fld>
            <a:endParaRPr lang="en-US" dirty="0"/>
          </a:p>
        </p:txBody>
      </p:sp>
      <p:sp>
        <p:nvSpPr>
          <p:cNvPr id="6" name="Footer Placeholder 5">
            <a:extLst>
              <a:ext uri="{FF2B5EF4-FFF2-40B4-BE49-F238E27FC236}">
                <a16:creationId xmlns:a16="http://schemas.microsoft.com/office/drawing/2014/main" id="{C824A48C-7BFC-4430-A692-2A959685CE8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C1F72B99-2EBD-45DF-AD6F-062A91082BE1}"/>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8003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3E4238-76EF-4C57-B9C2-AF2EAC22B0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291995-DE11-42A2-8C4A-8F76D62E3D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25D9C9-FF21-42B1-827B-697F0EAF4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91B17-9318-49DB-B28B-6E5994AE9581}" type="datetime1">
              <a:rPr lang="en-US" smtClean="0"/>
              <a:t>5/6/2021</a:t>
            </a:fld>
            <a:endParaRPr lang="en-US" dirty="0"/>
          </a:p>
        </p:txBody>
      </p:sp>
      <p:sp>
        <p:nvSpPr>
          <p:cNvPr id="5" name="Footer Placeholder 4">
            <a:extLst>
              <a:ext uri="{FF2B5EF4-FFF2-40B4-BE49-F238E27FC236}">
                <a16:creationId xmlns:a16="http://schemas.microsoft.com/office/drawing/2014/main" id="{7B3661F2-4BAB-4DAB-A785-A3496CCA5F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625547-26B2-4837-9E82-D5DEE7286A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98326656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ashriskchecklist.co.uk/honour-based-abuse/" TargetMode="External"/><Relationship Id="rId2" Type="http://schemas.openxmlformats.org/officeDocument/2006/relationships/hyperlink" Target="https://www.dashriskchecklist.co.uk/stalki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logo&#10;&#10;Description automatically generated">
            <a:extLst>
              <a:ext uri="{FF2B5EF4-FFF2-40B4-BE49-F238E27FC236}">
                <a16:creationId xmlns:a16="http://schemas.microsoft.com/office/drawing/2014/main" id="{00F22119-564A-4150-9F61-6C8419C793B3}"/>
              </a:ext>
            </a:extLst>
          </p:cNvPr>
          <p:cNvPicPr>
            <a:picLocks noChangeAspect="1"/>
          </p:cNvPicPr>
          <p:nvPr/>
        </p:nvPicPr>
        <p:blipFill rotWithShape="1">
          <a:blip r:embed="rId2"/>
          <a:srcRect l="3856" r="440" b="1"/>
          <a:stretch/>
        </p:blipFill>
        <p:spPr>
          <a:xfrm>
            <a:off x="20" y="-1"/>
            <a:ext cx="12191980" cy="4394997"/>
          </a:xfrm>
          <a:prstGeom prst="rect">
            <a:avLst/>
          </a:prstGeom>
        </p:spPr>
      </p:pic>
      <p:sp>
        <p:nvSpPr>
          <p:cNvPr id="29" name="Freeform: Shape 28">
            <a:extLst>
              <a:ext uri="{FF2B5EF4-FFF2-40B4-BE49-F238E27FC236}">
                <a16:creationId xmlns:a16="http://schemas.microsoft.com/office/drawing/2014/main" id="{303CC970-4826-4CED-8063-0FB676635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286518" y="4564049"/>
            <a:ext cx="3905483" cy="2293951"/>
          </a:xfrm>
          <a:custGeom>
            <a:avLst/>
            <a:gdLst>
              <a:gd name="connsiteX0" fmla="*/ 0 w 3905483"/>
              <a:gd name="connsiteY0" fmla="*/ 2293951 h 2293951"/>
              <a:gd name="connsiteX1" fmla="*/ 3905483 w 3905483"/>
              <a:gd name="connsiteY1" fmla="*/ 2293951 h 2293951"/>
              <a:gd name="connsiteX2" fmla="*/ 3905483 w 3905483"/>
              <a:gd name="connsiteY2" fmla="*/ 0 h 2293951"/>
              <a:gd name="connsiteX3" fmla="*/ 2479521 w 3905483"/>
              <a:gd name="connsiteY3" fmla="*/ 0 h 2293951"/>
              <a:gd name="connsiteX4" fmla="*/ 1739055 w 3905483"/>
              <a:gd name="connsiteY4" fmla="*/ 0 h 2293951"/>
              <a:gd name="connsiteX5" fmla="*/ 1737976 w 3905483"/>
              <a:gd name="connsiteY5" fmla="*/ 2332 h 2293951"/>
              <a:gd name="connsiteX6" fmla="*/ 1061319 w 3905483"/>
              <a:gd name="connsiteY6" fmla="*/ 2332 h 22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05483" h="2293951">
                <a:moveTo>
                  <a:pt x="0" y="2293951"/>
                </a:moveTo>
                <a:lnTo>
                  <a:pt x="3905483" y="2293951"/>
                </a:lnTo>
                <a:lnTo>
                  <a:pt x="3905483" y="0"/>
                </a:lnTo>
                <a:lnTo>
                  <a:pt x="2479521" y="0"/>
                </a:lnTo>
                <a:lnTo>
                  <a:pt x="1739055" y="0"/>
                </a:lnTo>
                <a:lnTo>
                  <a:pt x="1737976" y="2332"/>
                </a:lnTo>
                <a:lnTo>
                  <a:pt x="1061319" y="233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14490D63-3365-45CC-AC50-705C1B7681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564049"/>
            <a:ext cx="9110805" cy="2293951"/>
          </a:xfrm>
          <a:custGeom>
            <a:avLst/>
            <a:gdLst>
              <a:gd name="connsiteX0" fmla="*/ 0 w 9110805"/>
              <a:gd name="connsiteY0" fmla="*/ 2293951 h 2293951"/>
              <a:gd name="connsiteX1" fmla="*/ 107316 w 9110805"/>
              <a:gd name="connsiteY1" fmla="*/ 2293951 h 2293951"/>
              <a:gd name="connsiteX2" fmla="*/ 7277190 w 9110805"/>
              <a:gd name="connsiteY2" fmla="*/ 2293951 h 2293951"/>
              <a:gd name="connsiteX3" fmla="*/ 8048407 w 9110805"/>
              <a:gd name="connsiteY3" fmla="*/ 2293951 h 2293951"/>
              <a:gd name="connsiteX4" fmla="*/ 9110805 w 9110805"/>
              <a:gd name="connsiteY4" fmla="*/ 0 h 2293951"/>
              <a:gd name="connsiteX5" fmla="*/ 8339588 w 9110805"/>
              <a:gd name="connsiteY5" fmla="*/ 0 h 2293951"/>
              <a:gd name="connsiteX6" fmla="*/ 107316 w 9110805"/>
              <a:gd name="connsiteY6" fmla="*/ 0 h 2293951"/>
              <a:gd name="connsiteX7" fmla="*/ 0 w 9110805"/>
              <a:gd name="connsiteY7" fmla="*/ 0 h 22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10805" h="2293951">
                <a:moveTo>
                  <a:pt x="0" y="2293951"/>
                </a:moveTo>
                <a:lnTo>
                  <a:pt x="107316" y="2293951"/>
                </a:lnTo>
                <a:lnTo>
                  <a:pt x="7277190" y="2293951"/>
                </a:lnTo>
                <a:lnTo>
                  <a:pt x="8048407" y="2293951"/>
                </a:lnTo>
                <a:lnTo>
                  <a:pt x="9110805" y="0"/>
                </a:lnTo>
                <a:lnTo>
                  <a:pt x="8339588" y="0"/>
                </a:lnTo>
                <a:lnTo>
                  <a:pt x="107316" y="0"/>
                </a:lnTo>
                <a:lnTo>
                  <a:pt x="0" y="0"/>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itle 6">
            <a:extLst>
              <a:ext uri="{FF2B5EF4-FFF2-40B4-BE49-F238E27FC236}">
                <a16:creationId xmlns:a16="http://schemas.microsoft.com/office/drawing/2014/main" id="{99AC894A-7A4B-4422-B540-18AFC66DD184}"/>
              </a:ext>
            </a:extLst>
          </p:cNvPr>
          <p:cNvSpPr>
            <a:spLocks noGrp="1"/>
          </p:cNvSpPr>
          <p:nvPr>
            <p:ph type="ctrTitle"/>
          </p:nvPr>
        </p:nvSpPr>
        <p:spPr>
          <a:xfrm>
            <a:off x="881005" y="5481099"/>
            <a:ext cx="6982834" cy="1026435"/>
          </a:xfrm>
        </p:spPr>
        <p:txBody>
          <a:bodyPr>
            <a:normAutofit fontScale="90000"/>
          </a:bodyPr>
          <a:lstStyle/>
          <a:p>
            <a:pPr algn="l"/>
            <a:r>
              <a:rPr lang="en-GB" b="1" dirty="0">
                <a:solidFill>
                  <a:schemeClr val="bg1"/>
                </a:solidFill>
              </a:rPr>
              <a:t>Toxic Trio</a:t>
            </a:r>
            <a:br>
              <a:rPr lang="en-GB" altLang="en-US" sz="2800" b="1" dirty="0"/>
            </a:br>
            <a:endParaRPr lang="en-GB" sz="2600" dirty="0">
              <a:solidFill>
                <a:srgbClr val="FFFFFF"/>
              </a:solidFill>
              <a:cs typeface="Calibri Light"/>
            </a:endParaRPr>
          </a:p>
        </p:txBody>
      </p:sp>
    </p:spTree>
    <p:extLst>
      <p:ext uri="{BB962C8B-B14F-4D97-AF65-F5344CB8AC3E}">
        <p14:creationId xmlns:p14="http://schemas.microsoft.com/office/powerpoint/2010/main" val="120524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760280"/>
            <a:ext cx="9013052" cy="1623312"/>
          </a:xfrm>
        </p:spPr>
        <p:txBody>
          <a:bodyPr anchor="b">
            <a:normAutofit/>
          </a:bodyPr>
          <a:lstStyle/>
          <a:p>
            <a:r>
              <a:rPr lang="en-GB" sz="4000" dirty="0"/>
              <a:t>DSL Handbook</a:t>
            </a:r>
            <a:endParaRPr lang="en-GB" sz="4000" b="1"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a:bodyPr>
          <a:lstStyle/>
          <a:p>
            <a:pPr marL="0" indent="0">
              <a:buNone/>
            </a:pPr>
            <a:r>
              <a:rPr lang="en-GB" sz="2800" dirty="0"/>
              <a:t>Safeguarding pathways.</a:t>
            </a:r>
          </a:p>
          <a:p>
            <a:pPr marL="0" indent="0">
              <a:buNone/>
            </a:pPr>
            <a:r>
              <a:rPr lang="en-GB" sz="2800" dirty="0"/>
              <a:t>Who is out there to support?</a:t>
            </a:r>
          </a:p>
          <a:p>
            <a:pPr marL="0" indent="0">
              <a:buNone/>
            </a:pPr>
            <a:r>
              <a:rPr lang="en-GB" sz="2800" dirty="0"/>
              <a:t>What information is there?</a:t>
            </a:r>
          </a:p>
          <a:p>
            <a:pPr marL="0" indent="0">
              <a:buNone/>
            </a:pPr>
            <a:r>
              <a:rPr lang="en-GB" sz="2800" dirty="0"/>
              <a:t>Up to date information, websites and phone numbers?</a:t>
            </a:r>
          </a:p>
          <a:p>
            <a:pPr marL="0" indent="0">
              <a:buNone/>
            </a:pPr>
            <a:endParaRPr lang="en-GB" sz="2000" dirty="0"/>
          </a:p>
        </p:txBody>
      </p:sp>
    </p:spTree>
    <p:extLst>
      <p:ext uri="{BB962C8B-B14F-4D97-AF65-F5344CB8AC3E}">
        <p14:creationId xmlns:p14="http://schemas.microsoft.com/office/powerpoint/2010/main" val="415743550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760280"/>
            <a:ext cx="9013052" cy="1623312"/>
          </a:xfrm>
        </p:spPr>
        <p:txBody>
          <a:bodyPr anchor="b">
            <a:normAutofit/>
          </a:bodyPr>
          <a:lstStyle/>
          <a:p>
            <a:r>
              <a:rPr lang="en-US" sz="4000" dirty="0"/>
              <a:t>Assessing Risk</a:t>
            </a:r>
            <a:endParaRPr lang="en-GB" sz="4000" b="1"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457974"/>
            <a:ext cx="9013052" cy="3749879"/>
          </a:xfrm>
        </p:spPr>
        <p:txBody>
          <a:bodyPr vert="horz" lIns="91440" tIns="45720" rIns="91440" bIns="45720" rtlCol="0" anchor="t">
            <a:normAutofit fontScale="25000" lnSpcReduction="20000"/>
          </a:bodyPr>
          <a:lstStyle/>
          <a:p>
            <a:pPr>
              <a:defRPr/>
            </a:pPr>
            <a:r>
              <a:rPr lang="en-GB" sz="4800" dirty="0"/>
              <a:t>Reality is women and children die or are seriously harmed as a direct consequence of domestic abuse. Although considered a ‘hidden crime’ victims are not living on an island, they have family, friends, neighbours, jobs – they interact with agencies regularly, often more so. Children go to school. </a:t>
            </a:r>
          </a:p>
          <a:p>
            <a:pPr>
              <a:defRPr/>
            </a:pPr>
            <a:r>
              <a:rPr lang="en-GB" sz="4800" dirty="0"/>
              <a:t>If you have suspicions doing nothing is not okay, but some actions cause harm and increase risk. </a:t>
            </a:r>
          </a:p>
          <a:p>
            <a:pPr>
              <a:defRPr/>
            </a:pPr>
            <a:r>
              <a:rPr lang="en-GB" sz="4800" dirty="0"/>
              <a:t>If domestic abuse is correctly identified at an early stage, the risks assessed and a clear safety plan is created, the risks of harm to the children and victim can be reduced. </a:t>
            </a:r>
          </a:p>
          <a:p>
            <a:pPr>
              <a:defRPr/>
            </a:pPr>
            <a:endParaRPr lang="en-GB" sz="4800" dirty="0"/>
          </a:p>
          <a:p>
            <a:pPr>
              <a:defRPr/>
            </a:pPr>
            <a:r>
              <a:rPr lang="en-GB" sz="4800" u="sng" dirty="0"/>
              <a:t>Conclusions from many domestic homicides and serious case reviews showed:</a:t>
            </a:r>
          </a:p>
          <a:p>
            <a:pPr marL="171450" indent="-171450">
              <a:buFont typeface="Arial" pitchFamily="34" charset="0"/>
              <a:buChar char="•"/>
              <a:defRPr/>
            </a:pPr>
            <a:r>
              <a:rPr lang="en-GB" sz="4800" dirty="0"/>
              <a:t>lack of understanding and training regarding risk identification, assessment and management</a:t>
            </a:r>
          </a:p>
          <a:p>
            <a:pPr marL="171450" indent="-171450">
              <a:buFont typeface="Arial" pitchFamily="34" charset="0"/>
              <a:buChar char="•"/>
              <a:defRPr/>
            </a:pPr>
            <a:r>
              <a:rPr lang="en-GB" sz="4800" dirty="0"/>
              <a:t>insufficient risk identification, assessment and management</a:t>
            </a:r>
          </a:p>
          <a:p>
            <a:pPr marL="171450" indent="-171450">
              <a:buFont typeface="Arial" pitchFamily="34" charset="0"/>
              <a:buChar char="•"/>
              <a:defRPr/>
            </a:pPr>
            <a:r>
              <a:rPr lang="en-GB" sz="4800" dirty="0"/>
              <a:t>insufficient information sharing</a:t>
            </a:r>
          </a:p>
          <a:p>
            <a:pPr marL="171450" indent="-171450">
              <a:buFont typeface="Arial" pitchFamily="34" charset="0"/>
              <a:buChar char="•"/>
              <a:defRPr/>
            </a:pPr>
            <a:r>
              <a:rPr lang="en-GB" sz="4800" dirty="0"/>
              <a:t>failure to manage the intelligence</a:t>
            </a:r>
          </a:p>
          <a:p>
            <a:pPr marL="171450" indent="-171450">
              <a:buFont typeface="Arial" pitchFamily="34" charset="0"/>
              <a:buChar char="•"/>
              <a:defRPr/>
            </a:pPr>
            <a:r>
              <a:rPr lang="en-GB" sz="4800" dirty="0"/>
              <a:t>failure to make the links across public protection and serial offending.</a:t>
            </a:r>
          </a:p>
          <a:p>
            <a:pPr>
              <a:defRPr/>
            </a:pPr>
            <a:r>
              <a:rPr lang="en-GB" sz="4800" dirty="0"/>
              <a:t>The strongest associations with violence perpetration were found to be emotional/verbal abuse and forced sex. Although the studies did not define what was considered to be emotional or verbal abuse, the association between these factors and physical violence could lend support to the importance of officers actively seeking evidence of coercive and controlling behaviour when conducting risk assessments. Factors associated with other forms of abuse (e.g. psychological and emotional abuse) are poorly covered by the systematic reviews and meta-analyses included in this REA, meaning there are potential gaps in the coverage of this review. </a:t>
            </a:r>
          </a:p>
          <a:p>
            <a:pPr marL="0" indent="0">
              <a:buNone/>
            </a:pPr>
            <a:endParaRPr lang="en-GB" sz="2000" dirty="0"/>
          </a:p>
        </p:txBody>
      </p:sp>
    </p:spTree>
    <p:extLst>
      <p:ext uri="{BB962C8B-B14F-4D97-AF65-F5344CB8AC3E}">
        <p14:creationId xmlns:p14="http://schemas.microsoft.com/office/powerpoint/2010/main" val="225792487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760280"/>
            <a:ext cx="9013052" cy="1623312"/>
          </a:xfrm>
        </p:spPr>
        <p:txBody>
          <a:bodyPr anchor="b">
            <a:normAutofit/>
          </a:bodyPr>
          <a:lstStyle/>
          <a:p>
            <a:r>
              <a:rPr lang="en-GB" sz="4000" dirty="0"/>
              <a:t>Assessing Risk to the Child and Family</a:t>
            </a:r>
            <a:endParaRPr lang="en-GB" sz="4000" b="1"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47500" lnSpcReduction="20000"/>
          </a:bodyPr>
          <a:lstStyle/>
          <a:p>
            <a:r>
              <a:rPr lang="en-GB" sz="3300" dirty="0"/>
              <a:t>Two toolkits currently used to assess risk</a:t>
            </a:r>
          </a:p>
          <a:p>
            <a:r>
              <a:rPr lang="en-GB" sz="3300" dirty="0"/>
              <a:t>DASH – Adults (</a:t>
            </a:r>
            <a:r>
              <a:rPr lang="en-GB" sz="3300" b="0" i="0" dirty="0">
                <a:effectLst/>
              </a:rPr>
              <a:t>The Domestic Abuse, </a:t>
            </a:r>
            <a:r>
              <a:rPr lang="en-GB" sz="3300" i="0" strike="noStrike" dirty="0">
                <a:effectLst/>
                <a:hlinkClick r:id="rId2">
                  <a:extLst>
                    <a:ext uri="{A12FA001-AC4F-418D-AE19-62706E023703}">
                      <ahyp:hlinkClr xmlns:ahyp="http://schemas.microsoft.com/office/drawing/2018/hyperlinkcolor" val="tx"/>
                    </a:ext>
                  </a:extLst>
                </a:hlinkClick>
              </a:rPr>
              <a:t>Stalking</a:t>
            </a:r>
            <a:r>
              <a:rPr lang="en-GB" sz="3300" i="0" dirty="0">
                <a:effectLst/>
              </a:rPr>
              <a:t> and </a:t>
            </a:r>
            <a:r>
              <a:rPr lang="en-GB" sz="3300" i="0" strike="noStrike" dirty="0">
                <a:effectLst/>
                <a:hlinkClick r:id="rId3">
                  <a:extLst>
                    <a:ext uri="{A12FA001-AC4F-418D-AE19-62706E023703}">
                      <ahyp:hlinkClr xmlns:ahyp="http://schemas.microsoft.com/office/drawing/2018/hyperlinkcolor" val="tx"/>
                    </a:ext>
                  </a:extLst>
                </a:hlinkClick>
              </a:rPr>
              <a:t>Honour Based Violence</a:t>
            </a:r>
            <a:r>
              <a:rPr lang="en-GB" sz="3300" i="0" dirty="0">
                <a:effectLst/>
              </a:rPr>
              <a:t> </a:t>
            </a:r>
            <a:r>
              <a:rPr lang="en-GB" sz="3300" b="0" i="0" dirty="0">
                <a:effectLst/>
              </a:rPr>
              <a:t>(DASH 2009) Risk Identification, Assessment and Management Model was implemented across all police services in the UK from March 2009)</a:t>
            </a:r>
            <a:endParaRPr lang="en-GB" sz="3300" dirty="0"/>
          </a:p>
          <a:p>
            <a:r>
              <a:rPr lang="en-GB" sz="3300" dirty="0"/>
              <a:t>DVRIM – Children and young people Multi-agency risk identification matrix </a:t>
            </a:r>
          </a:p>
          <a:p>
            <a:endParaRPr lang="en-GB" sz="3300" dirty="0"/>
          </a:p>
          <a:p>
            <a:r>
              <a:rPr lang="en-GB" sz="3300" dirty="0"/>
              <a:t>Help guide the appropriate intervention, is a safeguarding  response required?</a:t>
            </a:r>
          </a:p>
          <a:p>
            <a:endParaRPr lang="en-GB" sz="3300" dirty="0"/>
          </a:p>
          <a:p>
            <a:r>
              <a:rPr lang="en-GB" sz="3300" dirty="0"/>
              <a:t>Can not be done in isolation –require input from mother and child – child will always be at risk if mum is and vice versa</a:t>
            </a:r>
          </a:p>
          <a:p>
            <a:endParaRPr lang="en-GB" sz="3300" dirty="0"/>
          </a:p>
          <a:p>
            <a:r>
              <a:rPr lang="en-GB" sz="3300" dirty="0"/>
              <a:t>Undertaken in a supportive environment, information about support available easily, good understanding of DA, do not use children, family members to translate, only ask in a safe private place. </a:t>
            </a:r>
          </a:p>
          <a:p>
            <a:pPr marL="0" indent="0">
              <a:buNone/>
            </a:pPr>
            <a:endParaRPr lang="en-GB" sz="2000" dirty="0"/>
          </a:p>
        </p:txBody>
      </p:sp>
    </p:spTree>
    <p:extLst>
      <p:ext uri="{BB962C8B-B14F-4D97-AF65-F5344CB8AC3E}">
        <p14:creationId xmlns:p14="http://schemas.microsoft.com/office/powerpoint/2010/main" val="1755028047"/>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63709" y="693168"/>
            <a:ext cx="9013052" cy="1623312"/>
          </a:xfrm>
        </p:spPr>
        <p:txBody>
          <a:bodyPr anchor="b">
            <a:normAutofit/>
          </a:bodyPr>
          <a:lstStyle/>
          <a:p>
            <a:pPr>
              <a:defRPr/>
            </a:pPr>
            <a:r>
              <a:rPr lang="en-GB" sz="4000" u="sng" dirty="0"/>
              <a:t>DVRIM</a:t>
            </a:r>
            <a:br>
              <a:rPr lang="en-GB" sz="4000" dirty="0"/>
            </a:br>
            <a:r>
              <a:rPr lang="en-GB" sz="2000" dirty="0"/>
              <a:t>Evidence of domestic abuse </a:t>
            </a:r>
            <a:br>
              <a:rPr lang="en-GB" sz="2000" dirty="0"/>
            </a:br>
            <a:r>
              <a:rPr lang="en-GB" sz="2000" dirty="0"/>
              <a:t>Risk factors/potential vulnerabilities</a:t>
            </a:r>
            <a:br>
              <a:rPr lang="en-GB" sz="2000" dirty="0"/>
            </a:br>
            <a:r>
              <a:rPr lang="en-GB" sz="2000" dirty="0"/>
              <a:t>Protective factor</a:t>
            </a:r>
            <a:endParaRPr lang="en-GB" sz="4000" b="1"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63709" y="2393938"/>
            <a:ext cx="10393959" cy="4295164"/>
          </a:xfrm>
        </p:spPr>
        <p:txBody>
          <a:bodyPr vert="horz" lIns="91440" tIns="45720" rIns="91440" bIns="45720" rtlCol="0" anchor="t">
            <a:normAutofit fontScale="40000" lnSpcReduction="20000"/>
          </a:bodyPr>
          <a:lstStyle/>
          <a:p>
            <a:pPr marL="171450" indent="-171450">
              <a:buFont typeface="Arial" pitchFamily="34" charset="0"/>
              <a:buChar char="•"/>
              <a:defRPr/>
            </a:pPr>
            <a:r>
              <a:rPr lang="en-GB" sz="2300" dirty="0"/>
              <a:t>Use the child's words – Can you tell me a bit more about when daddy hurt mummy?</a:t>
            </a:r>
          </a:p>
          <a:p>
            <a:pPr marL="171450" indent="-171450">
              <a:defRPr/>
            </a:pPr>
            <a:r>
              <a:rPr lang="en-GB" sz="2300" dirty="0"/>
              <a:t>What are their immediate fears?</a:t>
            </a:r>
          </a:p>
          <a:p>
            <a:pPr marL="171450" indent="-171450">
              <a:buFont typeface="Arial" pitchFamily="34" charset="0"/>
              <a:buChar char="•"/>
              <a:defRPr/>
            </a:pPr>
            <a:r>
              <a:rPr lang="en-GB" sz="2300" dirty="0"/>
              <a:t>Ask if they have told anyone else, who?</a:t>
            </a:r>
          </a:p>
          <a:p>
            <a:pPr marL="171450" indent="-171450">
              <a:buFont typeface="Arial" pitchFamily="34" charset="0"/>
              <a:buChar char="•"/>
              <a:defRPr/>
            </a:pPr>
            <a:r>
              <a:rPr lang="en-GB" sz="2300" dirty="0"/>
              <a:t>Listen and believe what they say, explain you need to make sure they are safe and how you are going to do this. Reassure them it is not their fault and they are not responsible for stopping it.</a:t>
            </a:r>
          </a:p>
          <a:p>
            <a:pPr marL="171450" indent="-171450">
              <a:buFont typeface="Arial" pitchFamily="34" charset="0"/>
              <a:buChar char="•"/>
              <a:defRPr/>
            </a:pPr>
            <a:r>
              <a:rPr lang="en-GB" sz="2300" dirty="0"/>
              <a:t>Details of other children in the household and concerns, what do they want to happen</a:t>
            </a:r>
          </a:p>
          <a:p>
            <a:pPr>
              <a:defRPr/>
            </a:pPr>
            <a:r>
              <a:rPr lang="en-GB" sz="2300" u="sng" dirty="0"/>
              <a:t>Evidence of DA</a:t>
            </a:r>
          </a:p>
          <a:p>
            <a:pPr>
              <a:defRPr/>
            </a:pPr>
            <a:r>
              <a:rPr lang="en-GB" sz="2300" dirty="0"/>
              <a:t>Consider incidents in relation to severity, frequency and duration – as this shows how much time child is exposed. </a:t>
            </a:r>
          </a:p>
          <a:p>
            <a:pPr>
              <a:defRPr/>
            </a:pPr>
            <a:r>
              <a:rPr lang="en-GB" sz="2300" dirty="0"/>
              <a:t>Risk factors – children under 7 in the family consider raising intervention, as they will not have safety strategies and are dependant on mums to protect them.</a:t>
            </a:r>
          </a:p>
          <a:p>
            <a:pPr>
              <a:defRPr/>
            </a:pPr>
            <a:r>
              <a:rPr lang="en-GB" sz="2300" b="1" u="sng" dirty="0"/>
              <a:t>Minor</a:t>
            </a:r>
            <a:r>
              <a:rPr lang="en-GB" sz="2300" b="1" dirty="0"/>
              <a:t> </a:t>
            </a:r>
            <a:r>
              <a:rPr lang="en-GB" sz="2300" dirty="0"/>
              <a:t>– isolated incident, shove, slap, </a:t>
            </a:r>
            <a:r>
              <a:rPr lang="en-GB" sz="2300" dirty="0" err="1"/>
              <a:t>grapping</a:t>
            </a:r>
            <a:r>
              <a:rPr lang="en-GB" sz="2300" dirty="0"/>
              <a:t> arm, occasional insults, humiliation, occasional fear or anxiety</a:t>
            </a:r>
          </a:p>
          <a:p>
            <a:pPr>
              <a:defRPr/>
            </a:pPr>
            <a:r>
              <a:rPr lang="en-GB" sz="2300" b="1" u="sng" dirty="0"/>
              <a:t>Moderate</a:t>
            </a:r>
            <a:r>
              <a:rPr lang="en-GB" sz="2300" dirty="0"/>
              <a:t> – hit, kicked, pinched, hair pulling, destruction of property, intimidation, frequent verbal insults, humiliation, times when they are frightened.</a:t>
            </a:r>
          </a:p>
          <a:p>
            <a:pPr>
              <a:defRPr/>
            </a:pPr>
            <a:r>
              <a:rPr lang="en-GB" sz="2300" b="1" u="sng" dirty="0"/>
              <a:t>Serious </a:t>
            </a:r>
            <a:r>
              <a:rPr lang="en-GB" sz="2300" b="1" dirty="0"/>
              <a:t>- </a:t>
            </a:r>
            <a:r>
              <a:rPr lang="en-GB" sz="2300" dirty="0"/>
              <a:t>harm beaten up, repeatedly kicked, punched, grabbing throat, throwing them around, dragging by hair, biting</a:t>
            </a:r>
          </a:p>
          <a:p>
            <a:pPr>
              <a:defRPr/>
            </a:pPr>
            <a:r>
              <a:rPr lang="en-GB" sz="2300" b="1" u="sng" dirty="0"/>
              <a:t>Severe</a:t>
            </a:r>
            <a:r>
              <a:rPr lang="en-GB" sz="2300" dirty="0"/>
              <a:t> – weapons used, sexual assault, scalding, burns, pushed down stairs, locked up, separated from children, kidnapped, injury </a:t>
            </a:r>
            <a:r>
              <a:rPr lang="en-GB" sz="2300" dirty="0" err="1"/>
              <a:t>requriing</a:t>
            </a:r>
            <a:r>
              <a:rPr lang="en-GB" sz="2300" dirty="0"/>
              <a:t> hospital treatment. </a:t>
            </a:r>
          </a:p>
          <a:p>
            <a:pPr>
              <a:defRPr/>
            </a:pPr>
            <a:r>
              <a:rPr lang="en-GB" sz="2300" u="sng" dirty="0"/>
              <a:t>Risk factors to children –</a:t>
            </a:r>
            <a:r>
              <a:rPr lang="en-GB" sz="2300" dirty="0"/>
              <a:t> age (under 7), SEN, how are they experiencing it directly/indirectly, actions during abuse, how they act afterwards, change in behaviour, over eager to be in school, or not.</a:t>
            </a:r>
          </a:p>
          <a:p>
            <a:pPr>
              <a:defRPr/>
            </a:pPr>
            <a:r>
              <a:rPr lang="en-GB" sz="2300" u="sng" dirty="0"/>
              <a:t>Protective Factors </a:t>
            </a:r>
            <a:endParaRPr lang="en-GB" sz="2300" dirty="0"/>
          </a:p>
          <a:p>
            <a:pPr>
              <a:defRPr/>
            </a:pPr>
            <a:r>
              <a:rPr lang="en-GB" sz="2300" dirty="0"/>
              <a:t>Mum acknowledges risk to herself and child</a:t>
            </a:r>
          </a:p>
          <a:p>
            <a:pPr>
              <a:defRPr/>
            </a:pPr>
            <a:r>
              <a:rPr lang="en-GB" sz="2300" dirty="0"/>
              <a:t>Receptive to support</a:t>
            </a:r>
          </a:p>
          <a:p>
            <a:pPr>
              <a:defRPr/>
            </a:pPr>
            <a:r>
              <a:rPr lang="en-GB" sz="2300" dirty="0"/>
              <a:t>Strong support networks –family/friends</a:t>
            </a:r>
          </a:p>
          <a:p>
            <a:pPr>
              <a:defRPr/>
            </a:pPr>
            <a:r>
              <a:rPr lang="en-GB" sz="2300" dirty="0"/>
              <a:t>Perpetrator has made ‘initial attempt’ to be accountable for abuse</a:t>
            </a:r>
          </a:p>
          <a:p>
            <a:pPr>
              <a:defRPr/>
            </a:pPr>
            <a:r>
              <a:rPr lang="en-GB" sz="2300" dirty="0"/>
              <a:t>Considering leaving relationship and has plans to manage risk</a:t>
            </a:r>
          </a:p>
          <a:p>
            <a:pPr>
              <a:defRPr/>
            </a:pPr>
            <a:endParaRPr lang="en-GB" sz="2000" dirty="0"/>
          </a:p>
          <a:p>
            <a:pPr>
              <a:defRPr/>
            </a:pPr>
            <a:endParaRPr lang="en-GB" sz="2000" u="sng" dirty="0"/>
          </a:p>
          <a:p>
            <a:pPr>
              <a:defRPr/>
            </a:pPr>
            <a:endParaRPr lang="en-GB" sz="1600" dirty="0"/>
          </a:p>
          <a:p>
            <a:pPr marL="0" indent="0">
              <a:buNone/>
            </a:pPr>
            <a:endParaRPr lang="en-GB" sz="2000" dirty="0"/>
          </a:p>
        </p:txBody>
      </p:sp>
    </p:spTree>
    <p:extLst>
      <p:ext uri="{BB962C8B-B14F-4D97-AF65-F5344CB8AC3E}">
        <p14:creationId xmlns:p14="http://schemas.microsoft.com/office/powerpoint/2010/main" val="285405304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760280"/>
            <a:ext cx="9013052" cy="1623312"/>
          </a:xfrm>
        </p:spPr>
        <p:txBody>
          <a:bodyPr anchor="b">
            <a:normAutofit/>
          </a:bodyPr>
          <a:lstStyle/>
          <a:p>
            <a:r>
              <a:rPr lang="en-GB" sz="4000" dirty="0"/>
              <a:t>Severity scales </a:t>
            </a:r>
            <a:endParaRPr lang="en-GB" sz="4000" b="1"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a:bodyPr>
          <a:lstStyle/>
          <a:p>
            <a:pPr>
              <a:buClr>
                <a:srgbClr val="FF0000"/>
              </a:buClr>
              <a:defRPr/>
            </a:pPr>
            <a:r>
              <a:rPr lang="en-GB" sz="2000" dirty="0"/>
              <a:t>Scale one – Moderate. Single agency - Record accurate notes and share with victims consent - provide information on local specialist service and basic safety planning.</a:t>
            </a:r>
          </a:p>
          <a:p>
            <a:pPr>
              <a:buClr>
                <a:srgbClr val="FF0000"/>
              </a:buClr>
              <a:defRPr/>
            </a:pPr>
            <a:r>
              <a:rPr lang="en-GB" sz="2000" dirty="0"/>
              <a:t>Scale two – Moderate to Serious. CAF/family support intervention - flag to prompt follow up, especially if mum chooses not to engage with specialist service.</a:t>
            </a:r>
          </a:p>
          <a:p>
            <a:pPr>
              <a:buClr>
                <a:srgbClr val="FF0000"/>
              </a:buClr>
              <a:defRPr/>
            </a:pPr>
            <a:r>
              <a:rPr lang="en-GB" sz="2000" dirty="0"/>
              <a:t>Scale three – Serious risk. Child in Need – consider safeguarding S17 - refer to your child protection procedures. </a:t>
            </a:r>
          </a:p>
          <a:p>
            <a:pPr>
              <a:buClr>
                <a:srgbClr val="FF0000"/>
              </a:buClr>
              <a:defRPr/>
            </a:pPr>
            <a:r>
              <a:rPr lang="en-GB" sz="2000" dirty="0"/>
              <a:t>Scale four – Sever risk. Safeguarding S47 </a:t>
            </a:r>
          </a:p>
          <a:p>
            <a:pPr marL="0" indent="0">
              <a:buNone/>
            </a:pPr>
            <a:endParaRPr lang="en-GB" sz="2000" dirty="0"/>
          </a:p>
        </p:txBody>
      </p:sp>
    </p:spTree>
    <p:extLst>
      <p:ext uri="{BB962C8B-B14F-4D97-AF65-F5344CB8AC3E}">
        <p14:creationId xmlns:p14="http://schemas.microsoft.com/office/powerpoint/2010/main" val="71520823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760280"/>
            <a:ext cx="9013052" cy="1623312"/>
          </a:xfrm>
        </p:spPr>
        <p:txBody>
          <a:bodyPr anchor="b">
            <a:normAutofit/>
          </a:bodyPr>
          <a:lstStyle/>
          <a:p>
            <a:r>
              <a:rPr lang="en-GB" sz="4000" b="1" dirty="0">
                <a:solidFill>
                  <a:schemeClr val="accent1"/>
                </a:solidFill>
              </a:rPr>
              <a:t>Domestic abuse</a:t>
            </a:r>
            <a:endParaRPr lang="en-GB" sz="4000" b="1"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92500" lnSpcReduction="10000"/>
          </a:bodyPr>
          <a:lstStyle/>
          <a:p>
            <a:pPr marL="0" indent="0">
              <a:buNone/>
            </a:pPr>
            <a:r>
              <a:rPr lang="en-GB" sz="2000" dirty="0"/>
              <a:t>Triage process</a:t>
            </a:r>
          </a:p>
          <a:p>
            <a:r>
              <a:rPr lang="en-GB" sz="2000" dirty="0"/>
              <a:t>Police referrals</a:t>
            </a:r>
          </a:p>
          <a:p>
            <a:r>
              <a:rPr lang="en-GB" sz="2000" dirty="0"/>
              <a:t>Meeting daily</a:t>
            </a:r>
          </a:p>
          <a:p>
            <a:r>
              <a:rPr lang="en-GB" sz="2000" dirty="0"/>
              <a:t>Education screen cases – with consent</a:t>
            </a:r>
          </a:p>
          <a:p>
            <a:r>
              <a:rPr lang="en-GB" sz="2000" dirty="0"/>
              <a:t>Feedback outcomes</a:t>
            </a:r>
          </a:p>
          <a:p>
            <a:endParaRPr lang="en-GB" sz="2000" dirty="0"/>
          </a:p>
          <a:p>
            <a:pPr marL="0" indent="0">
              <a:buNone/>
            </a:pPr>
            <a:r>
              <a:rPr lang="en-GB" sz="2400" u="sng" dirty="0"/>
              <a:t>Screening tools</a:t>
            </a:r>
          </a:p>
          <a:p>
            <a:r>
              <a:rPr lang="en-GB" sz="2000" dirty="0"/>
              <a:t>DV RIM - children</a:t>
            </a:r>
          </a:p>
          <a:p>
            <a:r>
              <a:rPr lang="en-GB" sz="2000" dirty="0"/>
              <a:t>CAADA DASH – adults (victim)</a:t>
            </a:r>
          </a:p>
          <a:p>
            <a:endParaRPr lang="en-GB" sz="2000" dirty="0"/>
          </a:p>
          <a:p>
            <a:pPr marL="0" indent="0">
              <a:buNone/>
            </a:pPr>
            <a:endParaRPr lang="en-GB" sz="2000" dirty="0"/>
          </a:p>
        </p:txBody>
      </p:sp>
    </p:spTree>
    <p:extLst>
      <p:ext uri="{BB962C8B-B14F-4D97-AF65-F5344CB8AC3E}">
        <p14:creationId xmlns:p14="http://schemas.microsoft.com/office/powerpoint/2010/main" val="578060402"/>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760280"/>
            <a:ext cx="9013052" cy="1623312"/>
          </a:xfrm>
        </p:spPr>
        <p:txBody>
          <a:bodyPr anchor="b">
            <a:normAutofit/>
          </a:bodyPr>
          <a:lstStyle/>
          <a:p>
            <a:r>
              <a:rPr lang="en-GB" sz="4000" dirty="0"/>
              <a:t>Social Work assessment - NFA</a:t>
            </a:r>
            <a:endParaRPr lang="en-GB" sz="4000" b="1"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a:bodyPr>
          <a:lstStyle/>
          <a:p>
            <a:pPr marL="0" indent="0">
              <a:buNone/>
            </a:pPr>
            <a:r>
              <a:rPr lang="en-GB" sz="2000" b="1" dirty="0"/>
              <a:t>Case is de-escalated back to early help</a:t>
            </a:r>
            <a:endParaRPr lang="en-GB" sz="2000" dirty="0"/>
          </a:p>
          <a:p>
            <a:r>
              <a:rPr lang="en-GB" sz="2000" dirty="0"/>
              <a:t>So what does this mean?</a:t>
            </a:r>
          </a:p>
          <a:p>
            <a:r>
              <a:rPr lang="en-GB" sz="2000" dirty="0"/>
              <a:t>How will you support this family?</a:t>
            </a:r>
          </a:p>
          <a:p>
            <a:r>
              <a:rPr lang="en-GB" sz="2000" dirty="0"/>
              <a:t>What can you expect from early help?</a:t>
            </a:r>
          </a:p>
          <a:p>
            <a:pPr marL="0" indent="0">
              <a:buNone/>
            </a:pPr>
            <a:endParaRPr lang="en-GB" sz="2000" dirty="0"/>
          </a:p>
        </p:txBody>
      </p:sp>
    </p:spTree>
    <p:extLst>
      <p:ext uri="{BB962C8B-B14F-4D97-AF65-F5344CB8AC3E}">
        <p14:creationId xmlns:p14="http://schemas.microsoft.com/office/powerpoint/2010/main" val="364483356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10" name="Content Placeholder 2">
            <a:extLst>
              <a:ext uri="{FF2B5EF4-FFF2-40B4-BE49-F238E27FC236}">
                <a16:creationId xmlns:a16="http://schemas.microsoft.com/office/drawing/2014/main" id="{038E21C3-6B4D-4471-B728-ACDB73F7C3CA}"/>
              </a:ext>
            </a:extLst>
          </p:cNvPr>
          <p:cNvGraphicFramePr>
            <a:graphicFrameLocks noGrp="1"/>
          </p:cNvGraphicFramePr>
          <p:nvPr>
            <p:ph idx="1"/>
            <p:extLst>
              <p:ext uri="{D42A27DB-BD31-4B8C-83A1-F6EECF244321}">
                <p14:modId xmlns:p14="http://schemas.microsoft.com/office/powerpoint/2010/main" val="516135130"/>
              </p:ext>
            </p:extLst>
          </p:nvPr>
        </p:nvGraphicFramePr>
        <p:xfrm>
          <a:off x="2656319" y="486286"/>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928343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sz="4000" b="1" dirty="0"/>
              <a:t>What is the toxic trio?</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a:bodyPr>
          <a:lstStyle/>
          <a:p>
            <a:r>
              <a:rPr lang="en-GB" sz="2800" dirty="0"/>
              <a:t>Mental Health</a:t>
            </a:r>
          </a:p>
          <a:p>
            <a:r>
              <a:rPr lang="en-GB" sz="2800" dirty="0"/>
              <a:t>Substance Misuse</a:t>
            </a:r>
          </a:p>
          <a:p>
            <a:r>
              <a:rPr lang="en-GB" sz="2800" dirty="0"/>
              <a:t>Domestic Abuse</a:t>
            </a:r>
          </a:p>
          <a:p>
            <a:pPr marL="0" indent="0">
              <a:buNone/>
            </a:pPr>
            <a:endParaRPr lang="en-GB" sz="2000" dirty="0"/>
          </a:p>
        </p:txBody>
      </p:sp>
    </p:spTree>
    <p:extLst>
      <p:ext uri="{BB962C8B-B14F-4D97-AF65-F5344CB8AC3E}">
        <p14:creationId xmlns:p14="http://schemas.microsoft.com/office/powerpoint/2010/main" val="154560042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GB" sz="4000" dirty="0"/>
              <a:t>Activity</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6" name="Content Placeholder 2">
            <a:extLst>
              <a:ext uri="{FF2B5EF4-FFF2-40B4-BE49-F238E27FC236}">
                <a16:creationId xmlns:a16="http://schemas.microsoft.com/office/drawing/2014/main" id="{0965042A-21D7-44C1-A1E7-E5235CDE57D3}"/>
              </a:ext>
            </a:extLst>
          </p:cNvPr>
          <p:cNvGraphicFramePr>
            <a:graphicFrameLocks noGrp="1"/>
          </p:cNvGraphicFramePr>
          <p:nvPr>
            <p:extLst>
              <p:ext uri="{D42A27DB-BD31-4B8C-83A1-F6EECF244321}">
                <p14:modId xmlns:p14="http://schemas.microsoft.com/office/powerpoint/2010/main" val="2200688822"/>
              </p:ext>
            </p:extLst>
          </p:nvPr>
        </p:nvGraphicFramePr>
        <p:xfrm>
          <a:off x="587492" y="2829880"/>
          <a:ext cx="10119360" cy="3131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332453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US" sz="4000" b="1" dirty="0"/>
              <a:t>Scale of the problem</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92500" lnSpcReduction="10000"/>
          </a:bodyPr>
          <a:lstStyle/>
          <a:p>
            <a:pPr>
              <a:defRPr/>
            </a:pPr>
            <a:r>
              <a:rPr lang="en-US" sz="2800" dirty="0"/>
              <a:t>250-350,000 children affected by parental drug use in UK (Hidden Harm)</a:t>
            </a:r>
          </a:p>
          <a:p>
            <a:pPr>
              <a:defRPr/>
            </a:pPr>
            <a:r>
              <a:rPr lang="en-US" sz="2800" dirty="0"/>
              <a:t>There are at least 120,00 children living with a parent currently in treatment for it</a:t>
            </a:r>
          </a:p>
          <a:p>
            <a:pPr>
              <a:defRPr/>
            </a:pPr>
            <a:r>
              <a:rPr lang="en-US" sz="2800" dirty="0"/>
              <a:t>6% of children (700,000) live with a dependent drinker</a:t>
            </a:r>
          </a:p>
          <a:p>
            <a:pPr>
              <a:defRPr/>
            </a:pPr>
            <a:r>
              <a:rPr lang="en-US" sz="2800" dirty="0"/>
              <a:t>100 children a week call Childline worried about their parents’ drinking</a:t>
            </a:r>
          </a:p>
          <a:p>
            <a:pPr>
              <a:defRPr/>
            </a:pPr>
            <a:r>
              <a:rPr lang="en-US" sz="2800" dirty="0"/>
              <a:t>Serious Case Reviews: 22% drug use, 22% alcohol use</a:t>
            </a:r>
          </a:p>
          <a:p>
            <a:pPr marL="0" indent="0">
              <a:buNone/>
            </a:pPr>
            <a:endParaRPr lang="en-GB" sz="2000" dirty="0"/>
          </a:p>
        </p:txBody>
      </p:sp>
    </p:spTree>
    <p:extLst>
      <p:ext uri="{BB962C8B-B14F-4D97-AF65-F5344CB8AC3E}">
        <p14:creationId xmlns:p14="http://schemas.microsoft.com/office/powerpoint/2010/main" val="65660721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693168"/>
            <a:ext cx="9013052" cy="1623312"/>
          </a:xfrm>
        </p:spPr>
        <p:txBody>
          <a:bodyPr anchor="b">
            <a:normAutofit/>
          </a:bodyPr>
          <a:lstStyle/>
          <a:p>
            <a:r>
              <a:rPr lang="en-US" sz="4000" b="1" dirty="0"/>
              <a:t>Challenges and vulnerabilities</a:t>
            </a:r>
            <a:endParaRPr lang="en-GB" sz="4000" dirty="0"/>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424421"/>
            <a:ext cx="9013052" cy="4110597"/>
          </a:xfrm>
        </p:spPr>
        <p:txBody>
          <a:bodyPr vert="horz" lIns="91440" tIns="45720" rIns="91440" bIns="45720" rtlCol="0" anchor="t">
            <a:normAutofit fontScale="92500" lnSpcReduction="20000"/>
          </a:bodyPr>
          <a:lstStyle/>
          <a:p>
            <a:r>
              <a:rPr lang="en-GB" sz="2000" dirty="0"/>
              <a:t>Neglect </a:t>
            </a:r>
          </a:p>
          <a:p>
            <a:r>
              <a:rPr lang="en-GB" sz="2000" dirty="0"/>
              <a:t>Disruption of household routines </a:t>
            </a:r>
          </a:p>
          <a:p>
            <a:r>
              <a:rPr lang="en-GB" sz="2000" dirty="0"/>
              <a:t>Inadequate supervision </a:t>
            </a:r>
          </a:p>
          <a:p>
            <a:r>
              <a:rPr lang="en-GB" sz="2000" dirty="0"/>
              <a:t>Physical and emotional abuse </a:t>
            </a:r>
          </a:p>
          <a:p>
            <a:r>
              <a:rPr lang="en-GB" sz="2000" dirty="0"/>
              <a:t>Impaired or inappropriate parenting practices </a:t>
            </a:r>
          </a:p>
          <a:p>
            <a:r>
              <a:rPr lang="en-GB" sz="2000" dirty="0"/>
              <a:t>Poverty </a:t>
            </a:r>
          </a:p>
          <a:p>
            <a:r>
              <a:rPr lang="en-GB" sz="2000" dirty="0"/>
              <a:t>Exposure to drugs and drug-taking equipment in the home </a:t>
            </a:r>
          </a:p>
          <a:p>
            <a:r>
              <a:rPr lang="en-GB" sz="2000" dirty="0"/>
              <a:t>Domestic violence. </a:t>
            </a:r>
          </a:p>
          <a:p>
            <a:pPr marL="0" indent="0">
              <a:buNone/>
            </a:pPr>
            <a:endParaRPr lang="en-GB" sz="2600" dirty="0"/>
          </a:p>
          <a:p>
            <a:pPr marL="0" indent="0">
              <a:spcBef>
                <a:spcPct val="0"/>
              </a:spcBef>
              <a:buNone/>
            </a:pPr>
            <a:r>
              <a:rPr lang="en-GB" sz="1300" dirty="0"/>
              <a:t>Whilst some of the impacts of parental substance use on children may be drug-specific – safety issues in the home, for example – the majority are not. Most challenges will be shared by children with other vulnerabilities: teachers and other school staff will already be familiar with them, and there will likely be training, policies and procedures in place for managing them. Parental substance use and its impacts on children, therefore, fall well within the sphere of schools’ existing pastoral care responsibilities, and should not be seen as threatening or as ‘someone else’s job’. </a:t>
            </a:r>
          </a:p>
          <a:p>
            <a:pPr marL="0" indent="0">
              <a:spcBef>
                <a:spcPct val="0"/>
              </a:spcBef>
              <a:buNone/>
            </a:pPr>
            <a:r>
              <a:rPr lang="en-GB" sz="1300" dirty="0"/>
              <a:t>The impacts of parental substance use on children are quite well-documented, but also numerous and complex. Substance use does not exist in a vacuum and children suffering its effects are likely to be subject to a number of other challenges and vulnerabilities in their home life.</a:t>
            </a:r>
            <a:endParaRPr lang="en-GB" sz="2600" dirty="0"/>
          </a:p>
        </p:txBody>
      </p:sp>
    </p:spTree>
    <p:extLst>
      <p:ext uri="{BB962C8B-B14F-4D97-AF65-F5344CB8AC3E}">
        <p14:creationId xmlns:p14="http://schemas.microsoft.com/office/powerpoint/2010/main" val="261594540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777058"/>
            <a:ext cx="9013052" cy="1623312"/>
          </a:xfrm>
        </p:spPr>
        <p:txBody>
          <a:bodyPr anchor="b">
            <a:normAutofit/>
          </a:bodyPr>
          <a:lstStyle/>
          <a:p>
            <a:r>
              <a:rPr lang="en-GB" sz="4000" b="1" dirty="0"/>
              <a:t>Additional impacts</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77500" lnSpcReduction="20000"/>
          </a:bodyPr>
          <a:lstStyle/>
          <a:p>
            <a:r>
              <a:rPr lang="en-GB" sz="2800" dirty="0"/>
              <a:t>Love and loyalty - being protective of parents </a:t>
            </a:r>
          </a:p>
          <a:p>
            <a:r>
              <a:rPr lang="en-GB" sz="2800" dirty="0"/>
              <a:t>Reluctance to disclose problems at home, and uncertainty of who to talk to </a:t>
            </a:r>
          </a:p>
          <a:p>
            <a:r>
              <a:rPr lang="en-GB" sz="2800" dirty="0"/>
              <a:t>Psychological distress </a:t>
            </a:r>
          </a:p>
          <a:p>
            <a:r>
              <a:rPr lang="en-GB" sz="2800" dirty="0"/>
              <a:t>Fear of intervention by ‘officials’ </a:t>
            </a:r>
          </a:p>
          <a:p>
            <a:r>
              <a:rPr lang="en-GB" sz="2800" dirty="0"/>
              <a:t>Guilt, shame, and stigma </a:t>
            </a:r>
          </a:p>
          <a:p>
            <a:r>
              <a:rPr lang="en-GB" sz="2800" dirty="0"/>
              <a:t>Sadness, isolation, and depression </a:t>
            </a:r>
          </a:p>
          <a:p>
            <a:r>
              <a:rPr lang="en-GB" sz="2800" dirty="0"/>
              <a:t>Anger and frustration </a:t>
            </a:r>
          </a:p>
          <a:p>
            <a:r>
              <a:rPr lang="en-GB" sz="2800" dirty="0"/>
              <a:t>Fear and anxiety (for their parents’ safety, or that they will ‘end up the same’). </a:t>
            </a:r>
          </a:p>
          <a:p>
            <a:pPr marL="0" indent="0">
              <a:buNone/>
            </a:pPr>
            <a:endParaRPr lang="en-GB" sz="2000" dirty="0"/>
          </a:p>
        </p:txBody>
      </p:sp>
    </p:spTree>
    <p:extLst>
      <p:ext uri="{BB962C8B-B14F-4D97-AF65-F5344CB8AC3E}">
        <p14:creationId xmlns:p14="http://schemas.microsoft.com/office/powerpoint/2010/main" val="272931674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760280"/>
            <a:ext cx="9013052" cy="1623312"/>
          </a:xfrm>
        </p:spPr>
        <p:txBody>
          <a:bodyPr anchor="b">
            <a:normAutofit/>
          </a:bodyPr>
          <a:lstStyle/>
          <a:p>
            <a:r>
              <a:rPr lang="en-GB" sz="4000" b="1" dirty="0"/>
              <a:t>Possible indicators</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644518"/>
            <a:ext cx="9013052" cy="3327251"/>
          </a:xfrm>
        </p:spPr>
        <p:txBody>
          <a:bodyPr vert="horz" lIns="91440" tIns="45720" rIns="91440" bIns="45720" rtlCol="0" anchor="t">
            <a:normAutofit fontScale="70000" lnSpcReduction="20000"/>
          </a:bodyPr>
          <a:lstStyle/>
          <a:p>
            <a:r>
              <a:rPr lang="en-GB" sz="2800" dirty="0"/>
              <a:t>Isolation – finding it hard to socialise, make friends or invite them home </a:t>
            </a:r>
          </a:p>
          <a:p>
            <a:r>
              <a:rPr lang="en-GB" sz="2800" dirty="0"/>
              <a:t>Difficulties completing homework on time </a:t>
            </a:r>
          </a:p>
          <a:p>
            <a:r>
              <a:rPr lang="en-GB" sz="2800" dirty="0"/>
              <a:t>Bullying (including due to poor physical appearance) </a:t>
            </a:r>
          </a:p>
          <a:p>
            <a:r>
              <a:rPr lang="en-GB" sz="2800" dirty="0"/>
              <a:t>Poor attendance or late arrival </a:t>
            </a:r>
          </a:p>
          <a:p>
            <a:r>
              <a:rPr lang="en-GB" sz="2800" dirty="0"/>
              <a:t>Tiredness or lack of concentration </a:t>
            </a:r>
          </a:p>
          <a:p>
            <a:r>
              <a:rPr lang="en-GB" sz="2800" dirty="0"/>
              <a:t>Lack of engagement or interest from parents (e.g. non-attendance at parents’ evenings) </a:t>
            </a:r>
          </a:p>
          <a:p>
            <a:r>
              <a:rPr lang="en-GB" sz="2800" dirty="0"/>
              <a:t>Unavailability for school clubs or trips </a:t>
            </a:r>
          </a:p>
          <a:p>
            <a:r>
              <a:rPr lang="en-GB" sz="2800" dirty="0"/>
              <a:t>Academic underachievement </a:t>
            </a:r>
          </a:p>
          <a:p>
            <a:r>
              <a:rPr lang="en-GB" sz="2800" dirty="0"/>
              <a:t>Behavioural difficulties </a:t>
            </a:r>
          </a:p>
          <a:p>
            <a:pPr marL="0" indent="0">
              <a:buNone/>
            </a:pPr>
            <a:endParaRPr lang="en-GB" sz="2000" dirty="0"/>
          </a:p>
        </p:txBody>
      </p:sp>
    </p:spTree>
    <p:extLst>
      <p:ext uri="{BB962C8B-B14F-4D97-AF65-F5344CB8AC3E}">
        <p14:creationId xmlns:p14="http://schemas.microsoft.com/office/powerpoint/2010/main" val="253986572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760280"/>
            <a:ext cx="9013052" cy="1623312"/>
          </a:xfrm>
        </p:spPr>
        <p:txBody>
          <a:bodyPr anchor="b">
            <a:normAutofit fontScale="90000"/>
          </a:bodyPr>
          <a:lstStyle/>
          <a:p>
            <a:br>
              <a:rPr lang="en-GB" sz="4000" dirty="0"/>
            </a:br>
            <a:r>
              <a:rPr lang="en-GB" sz="4000" b="1" dirty="0"/>
              <a:t>Children affected by parental substance use value reassurance that: </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8" name="Content Placeholder 2">
            <a:extLst>
              <a:ext uri="{FF2B5EF4-FFF2-40B4-BE49-F238E27FC236}">
                <a16:creationId xmlns:a16="http://schemas.microsoft.com/office/drawing/2014/main" id="{0917E2E2-0BD3-48DE-A6B4-2A144F5CB0DC}"/>
              </a:ext>
            </a:extLst>
          </p:cNvPr>
          <p:cNvGraphicFramePr>
            <a:graphicFrameLocks noGrp="1"/>
          </p:cNvGraphicFramePr>
          <p:nvPr>
            <p:extLst>
              <p:ext uri="{D42A27DB-BD31-4B8C-83A1-F6EECF244321}">
                <p14:modId xmlns:p14="http://schemas.microsoft.com/office/powerpoint/2010/main" val="815429318"/>
              </p:ext>
            </p:extLst>
          </p:nvPr>
        </p:nvGraphicFramePr>
        <p:xfrm>
          <a:off x="655320" y="2442034"/>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245354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655320" y="760280"/>
            <a:ext cx="9013052" cy="1623312"/>
          </a:xfrm>
        </p:spPr>
        <p:txBody>
          <a:bodyPr anchor="b">
            <a:normAutofit/>
          </a:bodyPr>
          <a:lstStyle/>
          <a:p>
            <a:r>
              <a:rPr lang="en-GB" sz="4000" b="1" dirty="0"/>
              <a:t>They may also benefit from:</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8E1854B-3FEA-4708-90D6-3DCAF6CC0983}"/>
              </a:ext>
            </a:extLst>
          </p:cNvPr>
          <p:cNvSpPr>
            <a:spLocks noGrp="1"/>
          </p:cNvSpPr>
          <p:nvPr>
            <p:ph idx="1"/>
          </p:nvPr>
        </p:nvSpPr>
        <p:spPr>
          <a:xfrm>
            <a:off x="655320" y="2457976"/>
            <a:ext cx="9688306" cy="3614578"/>
          </a:xfrm>
        </p:spPr>
        <p:txBody>
          <a:bodyPr vert="horz" lIns="91440" tIns="45720" rIns="91440" bIns="45720" rtlCol="0" anchor="t">
            <a:normAutofit/>
          </a:bodyPr>
          <a:lstStyle/>
          <a:p>
            <a:r>
              <a:rPr lang="en-GB" sz="2000" dirty="0"/>
              <a:t>Somewhere quiet to relax </a:t>
            </a:r>
          </a:p>
          <a:p>
            <a:r>
              <a:rPr lang="en-GB" sz="2000" dirty="0"/>
              <a:t>Extra support with school work </a:t>
            </a:r>
          </a:p>
          <a:p>
            <a:r>
              <a:rPr lang="en-GB" sz="2000" dirty="0"/>
              <a:t>Identified special teachers to talk to </a:t>
            </a:r>
          </a:p>
          <a:p>
            <a:r>
              <a:rPr lang="en-GB" sz="2000" dirty="0"/>
              <a:t>Knowing other children whose parents use drugs/alcohol </a:t>
            </a:r>
          </a:p>
          <a:p>
            <a:r>
              <a:rPr lang="en-GB" sz="2000" dirty="0"/>
              <a:t>School nurses to check they’re OK, do home visits, and meet their family </a:t>
            </a:r>
          </a:p>
          <a:p>
            <a:r>
              <a:rPr lang="en-GB" sz="2000" dirty="0"/>
              <a:t>Access to existing programmes like breakfast/after school clubs, careers advice, and extra-curricular activities. </a:t>
            </a:r>
          </a:p>
          <a:p>
            <a:pPr marL="0" indent="0">
              <a:buNone/>
            </a:pPr>
            <a:endParaRPr lang="en-GB" sz="2000" dirty="0"/>
          </a:p>
        </p:txBody>
      </p:sp>
    </p:spTree>
    <p:extLst>
      <p:ext uri="{BB962C8B-B14F-4D97-AF65-F5344CB8AC3E}">
        <p14:creationId xmlns:p14="http://schemas.microsoft.com/office/powerpoint/2010/main" val="355203621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0245788D1B494F83A692D86DFCCC03" ma:contentTypeVersion="9" ma:contentTypeDescription="Create a new document." ma:contentTypeScope="" ma:versionID="9ab01bbf0a6942a9a9d440f65aec531f">
  <xsd:schema xmlns:xsd="http://www.w3.org/2001/XMLSchema" xmlns:xs="http://www.w3.org/2001/XMLSchema" xmlns:p="http://schemas.microsoft.com/office/2006/metadata/properties" xmlns:ns2="cc08cddd-413c-4836-8007-f86849458654" targetNamespace="http://schemas.microsoft.com/office/2006/metadata/properties" ma:root="true" ma:fieldsID="7f09b2f20ea72ee578246cd3bfafa30f" ns2:_="">
    <xsd:import namespace="cc08cddd-413c-4836-8007-f868494586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08cddd-413c-4836-8007-f868494586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40FBF5-CE22-4CB2-841B-DC40463B86A3}">
  <ds:schemaRefs>
    <ds:schemaRef ds:uri="http://schemas.microsoft.com/sharepoint/v3/contenttype/forms"/>
  </ds:schemaRefs>
</ds:datastoreItem>
</file>

<file path=customXml/itemProps2.xml><?xml version="1.0" encoding="utf-8"?>
<ds:datastoreItem xmlns:ds="http://schemas.openxmlformats.org/officeDocument/2006/customXml" ds:itemID="{4DDAA65C-2A3E-41E3-8210-42F87A33F1CF}">
  <ds:schemaRefs>
    <ds:schemaRef ds:uri="cc08569b-bd16-4772-911b-01ebd4754205"/>
    <ds:schemaRef ds:uri="http://purl.org/dc/terms/"/>
    <ds:schemaRef ds:uri="http://schemas.microsoft.com/office/2006/documentManagement/types"/>
    <ds:schemaRef ds:uri="http://purl.org/dc/elements/1.1/"/>
    <ds:schemaRef ds:uri="http://purl.org/dc/dcmitype/"/>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A3942F49-678B-4DD3-AF90-EFA70AEE04C3}"/>
</file>

<file path=docProps/app.xml><?xml version="1.0" encoding="utf-8"?>
<Properties xmlns="http://schemas.openxmlformats.org/officeDocument/2006/extended-properties" xmlns:vt="http://schemas.openxmlformats.org/officeDocument/2006/docPropsVTypes">
  <TotalTime>0</TotalTime>
  <Words>1480</Words>
  <Application>Microsoft Office PowerPoint</Application>
  <PresentationFormat>Widescreen</PresentationFormat>
  <Paragraphs>128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Toxic Trio </vt:lpstr>
      <vt:lpstr>What is the toxic trio?</vt:lpstr>
      <vt:lpstr>Activity</vt:lpstr>
      <vt:lpstr>Scale of the problem</vt:lpstr>
      <vt:lpstr>Challenges and vulnerabilities</vt:lpstr>
      <vt:lpstr>Additional impacts</vt:lpstr>
      <vt:lpstr>Possible indicators</vt:lpstr>
      <vt:lpstr> Children affected by parental substance use value reassurance that: </vt:lpstr>
      <vt:lpstr>They may also benefit from:</vt:lpstr>
      <vt:lpstr>DSL Handbook</vt:lpstr>
      <vt:lpstr>Assessing Risk</vt:lpstr>
      <vt:lpstr>Assessing Risk to the Child and Family</vt:lpstr>
      <vt:lpstr>DVRIM Evidence of domestic abuse  Risk factors/potential vulnerabilities Protective factor</vt:lpstr>
      <vt:lpstr>Severity scales </vt:lpstr>
      <vt:lpstr>Domestic abuse</vt:lpstr>
      <vt:lpstr>Social Work assessment - NFA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TL</dc:title>
  <dc:creator/>
  <cp:lastModifiedBy/>
  <cp:revision>10</cp:revision>
  <dcterms:created xsi:type="dcterms:W3CDTF">2020-10-20T13:39:56Z</dcterms:created>
  <dcterms:modified xsi:type="dcterms:W3CDTF">2021-05-06T11:08:24Z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0x010100420245788D1B494F83A692D86DFCCC03</vt:lpwstr>
  </property>
</Properties>
</file>