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70" r:id="rId4"/>
  </p:sldMasterIdLst>
  <p:notesMasterIdLst>
    <p:notesMasterId r:id="rId24"/>
  </p:notesMasterIdLst>
  <p:sldIdLst>
    <p:sldId id="274" r:id="rId5"/>
    <p:sldId id="307" r:id="rId6"/>
    <p:sldId id="314" r:id="rId7"/>
    <p:sldId id="315" r:id="rId8"/>
    <p:sldId id="316" r:id="rId9"/>
    <p:sldId id="317" r:id="rId10"/>
    <p:sldId id="318" r:id="rId11"/>
    <p:sldId id="319" r:id="rId12"/>
    <p:sldId id="320" r:id="rId13"/>
    <p:sldId id="321" r:id="rId14"/>
    <p:sldId id="322" r:id="rId15"/>
    <p:sldId id="323" r:id="rId16"/>
    <p:sldId id="324" r:id="rId17"/>
    <p:sldId id="325" r:id="rId18"/>
    <p:sldId id="326" r:id="rId19"/>
    <p:sldId id="327" r:id="rId20"/>
    <p:sldId id="328" r:id="rId21"/>
    <p:sldId id="329" r:id="rId22"/>
    <p:sldId id="33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AA97B1-0802-4646-9285-D913C9E33D10}" v="1" dt="2021-08-10T15:49:50.593"/>
    <p1510:client id="{97E14DB8-9D54-4B56-A459-F1C8CA5195AA}" v="22" dt="2021-05-12T14:06:57.435"/>
    <p1510:client id="{A77843C3-E4BF-48CE-A57A-05E1A2BCBAC4}" v="1" dt="2021-08-17T14:56:34.1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19" autoAdjust="0"/>
  </p:normalViewPr>
  <p:slideViewPr>
    <p:cSldViewPr snapToGrid="0">
      <p:cViewPr varScale="1">
        <p:scale>
          <a:sx n="65" d="100"/>
          <a:sy n="65" d="100"/>
        </p:scale>
        <p:origin x="66"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8DDDEA-63BC-40A0-8BC0-D6413F38691F}" type="datetimeFigureOut">
              <a:rPr lang="en-US" smtClean="0"/>
              <a:t>9/16/2021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06F76E-E60C-4C54-B47A-C2C406EC8F72}" type="slidenum">
              <a:rPr lang="en-US" smtClean="0"/>
              <a:t>‹#›</a:t>
            </a:fld>
            <a:endParaRPr lang="en-US" dirty="0"/>
          </a:p>
        </p:txBody>
      </p:sp>
    </p:spTree>
    <p:extLst>
      <p:ext uri="{BB962C8B-B14F-4D97-AF65-F5344CB8AC3E}">
        <p14:creationId xmlns:p14="http://schemas.microsoft.com/office/powerpoint/2010/main" val="29874831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3AEA074-24A7-4657-AE02-A51F68EA6AA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1689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67D08-1981-4E34-A9FC-1E8D5A9683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53F5158-3168-4A89-BF5F-984F23FBF9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B5C8A4C-3951-4B4D-92C1-D3D078C98A1C}"/>
              </a:ext>
            </a:extLst>
          </p:cNvPr>
          <p:cNvSpPr>
            <a:spLocks noGrp="1"/>
          </p:cNvSpPr>
          <p:nvPr>
            <p:ph type="dt" sz="half" idx="10"/>
          </p:nvPr>
        </p:nvSpPr>
        <p:spPr/>
        <p:txBody>
          <a:bodyPr/>
          <a:lstStyle/>
          <a:p>
            <a:fld id="{ED291B17-9318-49DB-B28B-6E5994AE9581}" type="datetime1">
              <a:rPr lang="en-US" smtClean="0"/>
              <a:t>9/16/2021</a:t>
            </a:fld>
            <a:endParaRPr lang="en-US" dirty="0"/>
          </a:p>
        </p:txBody>
      </p:sp>
      <p:sp>
        <p:nvSpPr>
          <p:cNvPr id="5" name="Footer Placeholder 4">
            <a:extLst>
              <a:ext uri="{FF2B5EF4-FFF2-40B4-BE49-F238E27FC236}">
                <a16:creationId xmlns:a16="http://schemas.microsoft.com/office/drawing/2014/main" id="{98B9BDE1-CD58-431E-8D94-17F7AC905BE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626A6A2-D3DD-4528-82E7-42F15C980272}"/>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68716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6D69C-DCE3-485D-BC88-B85D1BF7F8A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2404F2E-3ACC-4BC8-AF39-41F19360FC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EFF150-9F2D-43B7-A63F-24F7296E30E2}"/>
              </a:ext>
            </a:extLst>
          </p:cNvPr>
          <p:cNvSpPr>
            <a:spLocks noGrp="1"/>
          </p:cNvSpPr>
          <p:nvPr>
            <p:ph type="dt" sz="half" idx="10"/>
          </p:nvPr>
        </p:nvSpPr>
        <p:spPr/>
        <p:txBody>
          <a:bodyPr/>
          <a:lstStyle/>
          <a:p>
            <a:fld id="{ED291B17-9318-49DB-B28B-6E5994AE9581}" type="datetime1">
              <a:rPr lang="en-US" smtClean="0"/>
              <a:t>9/16/2021</a:t>
            </a:fld>
            <a:endParaRPr lang="en-US" dirty="0"/>
          </a:p>
        </p:txBody>
      </p:sp>
      <p:sp>
        <p:nvSpPr>
          <p:cNvPr id="5" name="Footer Placeholder 4">
            <a:extLst>
              <a:ext uri="{FF2B5EF4-FFF2-40B4-BE49-F238E27FC236}">
                <a16:creationId xmlns:a16="http://schemas.microsoft.com/office/drawing/2014/main" id="{3C249C2E-2DF1-4F64-912A-2FDA84CDF3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DD2456-EB6B-4D02-B436-977BE11364EE}"/>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9186974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788EB4-FE33-45F9-9724-8B9BC887B58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CF52EAE-724A-4E7A-829C-A9FD8726987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23AEF0-1228-45B2-95BB-ADD3B640153C}"/>
              </a:ext>
            </a:extLst>
          </p:cNvPr>
          <p:cNvSpPr>
            <a:spLocks noGrp="1"/>
          </p:cNvSpPr>
          <p:nvPr>
            <p:ph type="dt" sz="half" idx="10"/>
          </p:nvPr>
        </p:nvSpPr>
        <p:spPr/>
        <p:txBody>
          <a:bodyPr/>
          <a:lstStyle/>
          <a:p>
            <a:fld id="{ED291B17-9318-49DB-B28B-6E5994AE9581}" type="datetime1">
              <a:rPr lang="en-US" smtClean="0"/>
              <a:t>9/16/2021</a:t>
            </a:fld>
            <a:endParaRPr lang="en-US" dirty="0"/>
          </a:p>
        </p:txBody>
      </p:sp>
      <p:sp>
        <p:nvSpPr>
          <p:cNvPr id="5" name="Footer Placeholder 4">
            <a:extLst>
              <a:ext uri="{FF2B5EF4-FFF2-40B4-BE49-F238E27FC236}">
                <a16:creationId xmlns:a16="http://schemas.microsoft.com/office/drawing/2014/main" id="{D03464E8-0C72-43A8-A51E-A3CBD1A3742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F8CAD78-DB6D-4CE4-8BFE-97B228B56C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77026146"/>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8A1B8-B486-4725-9A4A-9A1786E6437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9EF641C-3906-4A0A-88AA-C1A38B8D382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D69A6C-BEE3-4127-8E94-7B26F6E8E4BF}"/>
              </a:ext>
            </a:extLst>
          </p:cNvPr>
          <p:cNvSpPr>
            <a:spLocks noGrp="1"/>
          </p:cNvSpPr>
          <p:nvPr>
            <p:ph type="dt" sz="half" idx="10"/>
          </p:nvPr>
        </p:nvSpPr>
        <p:spPr/>
        <p:txBody>
          <a:bodyPr/>
          <a:lstStyle/>
          <a:p>
            <a:fld id="{78DD82B9-B8EE-4375-B6FF-88FA6ABB15D9}" type="datetime1">
              <a:rPr lang="en-US" smtClean="0"/>
              <a:t>9/16/2021</a:t>
            </a:fld>
            <a:endParaRPr lang="en-US" dirty="0"/>
          </a:p>
        </p:txBody>
      </p:sp>
      <p:sp>
        <p:nvSpPr>
          <p:cNvPr id="5" name="Footer Placeholder 4">
            <a:extLst>
              <a:ext uri="{FF2B5EF4-FFF2-40B4-BE49-F238E27FC236}">
                <a16:creationId xmlns:a16="http://schemas.microsoft.com/office/drawing/2014/main" id="{883482A9-F954-47E1-AD80-651E0D79E2D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6D83EBD-82F2-4B5C-8634-41E39E80812B}"/>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10556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BD837-82C3-4A46-9DD3-1DAF831DA7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376637A-74F4-43DD-A27C-91B1241251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2F67A0-2392-445A-ADBB-D5E616270C0F}"/>
              </a:ext>
            </a:extLst>
          </p:cNvPr>
          <p:cNvSpPr>
            <a:spLocks noGrp="1"/>
          </p:cNvSpPr>
          <p:nvPr>
            <p:ph type="dt" sz="half" idx="10"/>
          </p:nvPr>
        </p:nvSpPr>
        <p:spPr/>
        <p:txBody>
          <a:bodyPr/>
          <a:lstStyle/>
          <a:p>
            <a:fld id="{B2497495-0637-405E-AE64-5CC7506D51F5}" type="datetime1">
              <a:rPr lang="en-US" smtClean="0"/>
              <a:t>9/16/2021</a:t>
            </a:fld>
            <a:endParaRPr lang="en-US" dirty="0"/>
          </a:p>
        </p:txBody>
      </p:sp>
      <p:sp>
        <p:nvSpPr>
          <p:cNvPr id="5" name="Footer Placeholder 4">
            <a:extLst>
              <a:ext uri="{FF2B5EF4-FFF2-40B4-BE49-F238E27FC236}">
                <a16:creationId xmlns:a16="http://schemas.microsoft.com/office/drawing/2014/main" id="{5B8A7328-9692-465A-B3F3-09886D6EF64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9EAE472-2F9F-4746-95E7-E28CD25E4B1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51640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BF2C-D436-4636-AAED-1BD5D639435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831936-8A8D-4E2E-8421-17C313240C2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C8F0BE9-3108-46EA-8274-EB18CCFB9A9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0B3AB02-83E0-4DCF-8BB8-405F6514D0C3}"/>
              </a:ext>
            </a:extLst>
          </p:cNvPr>
          <p:cNvSpPr>
            <a:spLocks noGrp="1"/>
          </p:cNvSpPr>
          <p:nvPr>
            <p:ph type="dt" sz="half" idx="10"/>
          </p:nvPr>
        </p:nvSpPr>
        <p:spPr/>
        <p:txBody>
          <a:bodyPr/>
          <a:lstStyle/>
          <a:p>
            <a:fld id="{7BFFD690-9426-415D-8B65-26881E07B2D4}" type="datetime1">
              <a:rPr lang="en-US" smtClean="0"/>
              <a:t>9/16/2021</a:t>
            </a:fld>
            <a:endParaRPr lang="en-US" dirty="0"/>
          </a:p>
        </p:txBody>
      </p:sp>
      <p:sp>
        <p:nvSpPr>
          <p:cNvPr id="6" name="Footer Placeholder 5">
            <a:extLst>
              <a:ext uri="{FF2B5EF4-FFF2-40B4-BE49-F238E27FC236}">
                <a16:creationId xmlns:a16="http://schemas.microsoft.com/office/drawing/2014/main" id="{218D7937-8AE0-41C6-9FA8-0E4DA9B305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0FFFB34-39B2-4324-9463-0A1694778BA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91862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B45B9-259C-46E1-AC50-0CA51C0CDA2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CCFAC53-EF20-4D0B-893F-ED944E2EFB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634FE6-D607-4EE1-9E66-74F95CB01C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BC85D70-10C4-4914-823C-AEA1051C26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C3FEEE-4EB1-4E4C-AF2B-47426877E23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6904018-AB44-40B5-8CA0-6151FC89C5E6}"/>
              </a:ext>
            </a:extLst>
          </p:cNvPr>
          <p:cNvSpPr>
            <a:spLocks noGrp="1"/>
          </p:cNvSpPr>
          <p:nvPr>
            <p:ph type="dt" sz="half" idx="10"/>
          </p:nvPr>
        </p:nvSpPr>
        <p:spPr/>
        <p:txBody>
          <a:bodyPr/>
          <a:lstStyle/>
          <a:p>
            <a:fld id="{04C4989A-474C-40DE-95B9-011C28B71673}" type="datetime1">
              <a:rPr lang="en-US" smtClean="0"/>
              <a:t>9/16/2021</a:t>
            </a:fld>
            <a:endParaRPr lang="en-US" dirty="0"/>
          </a:p>
        </p:txBody>
      </p:sp>
      <p:sp>
        <p:nvSpPr>
          <p:cNvPr id="8" name="Footer Placeholder 7">
            <a:extLst>
              <a:ext uri="{FF2B5EF4-FFF2-40B4-BE49-F238E27FC236}">
                <a16:creationId xmlns:a16="http://schemas.microsoft.com/office/drawing/2014/main" id="{A44AC4E9-CD77-4952-B0BC-B0497DFE2B7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48CEE4F-A560-4AF4-8A84-3683CB57877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60043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E13C3-C208-4226-AD47-B6DBD727CC1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D19692F-8D67-4E6B-ADE9-CD24F38D9C32}"/>
              </a:ext>
            </a:extLst>
          </p:cNvPr>
          <p:cNvSpPr>
            <a:spLocks noGrp="1"/>
          </p:cNvSpPr>
          <p:nvPr>
            <p:ph type="dt" sz="half" idx="10"/>
          </p:nvPr>
        </p:nvSpPr>
        <p:spPr/>
        <p:txBody>
          <a:bodyPr/>
          <a:lstStyle/>
          <a:p>
            <a:fld id="{5DB4ED54-5B5E-4A04-93D3-5772E3CE3818}" type="datetime1">
              <a:rPr lang="en-US" smtClean="0"/>
              <a:t>9/16/2021</a:t>
            </a:fld>
            <a:endParaRPr lang="en-US" dirty="0"/>
          </a:p>
        </p:txBody>
      </p:sp>
      <p:sp>
        <p:nvSpPr>
          <p:cNvPr id="4" name="Footer Placeholder 3">
            <a:extLst>
              <a:ext uri="{FF2B5EF4-FFF2-40B4-BE49-F238E27FC236}">
                <a16:creationId xmlns:a16="http://schemas.microsoft.com/office/drawing/2014/main" id="{348386AA-5D80-4DCA-B61C-39B83FB9291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1100D0D-4109-4B2D-90C0-93983036770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6100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38EEB6-B213-4F54-A8C8-77868F15C30A}"/>
              </a:ext>
            </a:extLst>
          </p:cNvPr>
          <p:cNvSpPr>
            <a:spLocks noGrp="1"/>
          </p:cNvSpPr>
          <p:nvPr>
            <p:ph type="dt" sz="half" idx="10"/>
          </p:nvPr>
        </p:nvSpPr>
        <p:spPr/>
        <p:txBody>
          <a:bodyPr/>
          <a:lstStyle/>
          <a:p>
            <a:fld id="{4EDE50D6-574B-40AF-946F-D52A04ADE379}" type="datetime1">
              <a:rPr lang="en-US" smtClean="0"/>
              <a:t>9/16/2021</a:t>
            </a:fld>
            <a:endParaRPr lang="en-US" dirty="0"/>
          </a:p>
        </p:txBody>
      </p:sp>
      <p:sp>
        <p:nvSpPr>
          <p:cNvPr id="3" name="Footer Placeholder 2">
            <a:extLst>
              <a:ext uri="{FF2B5EF4-FFF2-40B4-BE49-F238E27FC236}">
                <a16:creationId xmlns:a16="http://schemas.microsoft.com/office/drawing/2014/main" id="{820069EA-3180-4A79-A8DB-8ADEED719E8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1B34CD5-6D90-4507-BD11-D50AEA26B81E}"/>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85898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C16F4-E2B6-4259-90A9-D35C716A26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0C20108-726F-404F-BA97-7B3D08B8FA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5E639BF-7E1C-43F2-A824-AA76CCBDB8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B8AF9E-0AFD-41F2-A8B0-7D1B0DC6A492}"/>
              </a:ext>
            </a:extLst>
          </p:cNvPr>
          <p:cNvSpPr>
            <a:spLocks noGrp="1"/>
          </p:cNvSpPr>
          <p:nvPr>
            <p:ph type="dt" sz="half" idx="10"/>
          </p:nvPr>
        </p:nvSpPr>
        <p:spPr/>
        <p:txBody>
          <a:bodyPr/>
          <a:lstStyle/>
          <a:p>
            <a:fld id="{D82884F1-FFEA-405F-9602-3DCA865EDA4E}" type="datetime1">
              <a:rPr lang="en-US" smtClean="0"/>
              <a:t>9/16/2021</a:t>
            </a:fld>
            <a:endParaRPr lang="en-US" dirty="0"/>
          </a:p>
        </p:txBody>
      </p:sp>
      <p:sp>
        <p:nvSpPr>
          <p:cNvPr id="6" name="Footer Placeholder 5">
            <a:extLst>
              <a:ext uri="{FF2B5EF4-FFF2-40B4-BE49-F238E27FC236}">
                <a16:creationId xmlns:a16="http://schemas.microsoft.com/office/drawing/2014/main" id="{5B05B2C7-8ADF-47C1-8FE5-0FB8F00525B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09AF056-C29A-4E00-A0FA-9AEEF360CA37}"/>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775489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00030-A418-481C-AAF4-52D92379D3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19BE2EC-3626-4646-A320-78CE9B61E0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ADF5894-997B-4B92-90CA-4757813326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55BCDB-D4EF-4241-8636-49D14462F14B}"/>
              </a:ext>
            </a:extLst>
          </p:cNvPr>
          <p:cNvSpPr>
            <a:spLocks noGrp="1"/>
          </p:cNvSpPr>
          <p:nvPr>
            <p:ph type="dt" sz="half" idx="10"/>
          </p:nvPr>
        </p:nvSpPr>
        <p:spPr/>
        <p:txBody>
          <a:bodyPr/>
          <a:lstStyle/>
          <a:p>
            <a:fld id="{7E18DB4A-8810-4A10-AD5C-D5E2C667F5B3}" type="datetime1">
              <a:rPr lang="en-US" smtClean="0"/>
              <a:t>9/16/2021</a:t>
            </a:fld>
            <a:endParaRPr lang="en-US" dirty="0"/>
          </a:p>
        </p:txBody>
      </p:sp>
      <p:sp>
        <p:nvSpPr>
          <p:cNvPr id="6" name="Footer Placeholder 5">
            <a:extLst>
              <a:ext uri="{FF2B5EF4-FFF2-40B4-BE49-F238E27FC236}">
                <a16:creationId xmlns:a16="http://schemas.microsoft.com/office/drawing/2014/main" id="{C824A48C-7BFC-4430-A692-2A959685CE81}"/>
              </a:ext>
            </a:extLst>
          </p:cNvPr>
          <p:cNvSpPr>
            <a:spLocks noGrp="1"/>
          </p:cNvSpPr>
          <p:nvPr>
            <p:ph type="ftr" sz="quarter" idx="11"/>
          </p:nvPr>
        </p:nvSpPr>
        <p:spPr/>
        <p:txBody>
          <a:bodyPr/>
          <a:lstStyle/>
          <a:p>
            <a:pPr algn="l"/>
            <a:endParaRPr lang="en-US" dirty="0"/>
          </a:p>
        </p:txBody>
      </p:sp>
      <p:sp>
        <p:nvSpPr>
          <p:cNvPr id="7" name="Slide Number Placeholder 6">
            <a:extLst>
              <a:ext uri="{FF2B5EF4-FFF2-40B4-BE49-F238E27FC236}">
                <a16:creationId xmlns:a16="http://schemas.microsoft.com/office/drawing/2014/main" id="{C1F72B99-2EBD-45DF-AD6F-062A91082BE1}"/>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80037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3E4238-76EF-4C57-B9C2-AF2EAC22B0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5291995-DE11-42A2-8C4A-8F76D62E3D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C25D9C9-FF21-42B1-827B-697F0EAF40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291B17-9318-49DB-B28B-6E5994AE9581}" type="datetime1">
              <a:rPr lang="en-US" smtClean="0"/>
              <a:t>9/16/2021</a:t>
            </a:fld>
            <a:endParaRPr lang="en-US" dirty="0"/>
          </a:p>
        </p:txBody>
      </p:sp>
      <p:sp>
        <p:nvSpPr>
          <p:cNvPr id="5" name="Footer Placeholder 4">
            <a:extLst>
              <a:ext uri="{FF2B5EF4-FFF2-40B4-BE49-F238E27FC236}">
                <a16:creationId xmlns:a16="http://schemas.microsoft.com/office/drawing/2014/main" id="{7B3661F2-4BAB-4DAB-A785-A3496CCA5F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3625547-26B2-4837-9E82-D5DEE7286A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3983266568"/>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picture containing logo&#10;&#10;Description automatically generated">
            <a:extLst>
              <a:ext uri="{FF2B5EF4-FFF2-40B4-BE49-F238E27FC236}">
                <a16:creationId xmlns:a16="http://schemas.microsoft.com/office/drawing/2014/main" id="{00F22119-564A-4150-9F61-6C8419C793B3}"/>
              </a:ext>
            </a:extLst>
          </p:cNvPr>
          <p:cNvPicPr>
            <a:picLocks noChangeAspect="1"/>
          </p:cNvPicPr>
          <p:nvPr/>
        </p:nvPicPr>
        <p:blipFill rotWithShape="1">
          <a:blip r:embed="rId2"/>
          <a:srcRect l="3856" r="440" b="1"/>
          <a:stretch/>
        </p:blipFill>
        <p:spPr>
          <a:xfrm>
            <a:off x="20" y="-1"/>
            <a:ext cx="12191980" cy="4394997"/>
          </a:xfrm>
          <a:prstGeom prst="rect">
            <a:avLst/>
          </a:prstGeom>
        </p:spPr>
      </p:pic>
      <p:sp>
        <p:nvSpPr>
          <p:cNvPr id="29" name="Freeform: Shape 28">
            <a:extLst>
              <a:ext uri="{FF2B5EF4-FFF2-40B4-BE49-F238E27FC236}">
                <a16:creationId xmlns:a16="http://schemas.microsoft.com/office/drawing/2014/main" id="{303CC970-4826-4CED-8063-0FB6766354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286518" y="4564049"/>
            <a:ext cx="3905483" cy="2293951"/>
          </a:xfrm>
          <a:custGeom>
            <a:avLst/>
            <a:gdLst>
              <a:gd name="connsiteX0" fmla="*/ 0 w 3905483"/>
              <a:gd name="connsiteY0" fmla="*/ 2293951 h 2293951"/>
              <a:gd name="connsiteX1" fmla="*/ 3905483 w 3905483"/>
              <a:gd name="connsiteY1" fmla="*/ 2293951 h 2293951"/>
              <a:gd name="connsiteX2" fmla="*/ 3905483 w 3905483"/>
              <a:gd name="connsiteY2" fmla="*/ 0 h 2293951"/>
              <a:gd name="connsiteX3" fmla="*/ 2479521 w 3905483"/>
              <a:gd name="connsiteY3" fmla="*/ 0 h 2293951"/>
              <a:gd name="connsiteX4" fmla="*/ 1739055 w 3905483"/>
              <a:gd name="connsiteY4" fmla="*/ 0 h 2293951"/>
              <a:gd name="connsiteX5" fmla="*/ 1737976 w 3905483"/>
              <a:gd name="connsiteY5" fmla="*/ 2332 h 2293951"/>
              <a:gd name="connsiteX6" fmla="*/ 1061319 w 3905483"/>
              <a:gd name="connsiteY6" fmla="*/ 2332 h 229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05483" h="2293951">
                <a:moveTo>
                  <a:pt x="0" y="2293951"/>
                </a:moveTo>
                <a:lnTo>
                  <a:pt x="3905483" y="2293951"/>
                </a:lnTo>
                <a:lnTo>
                  <a:pt x="3905483" y="0"/>
                </a:lnTo>
                <a:lnTo>
                  <a:pt x="2479521" y="0"/>
                </a:lnTo>
                <a:lnTo>
                  <a:pt x="1739055" y="0"/>
                </a:lnTo>
                <a:lnTo>
                  <a:pt x="1737976" y="2332"/>
                </a:lnTo>
                <a:lnTo>
                  <a:pt x="1061319" y="2332"/>
                </a:lnTo>
                <a:close/>
              </a:path>
            </a:pathLst>
          </a:custGeom>
          <a:solidFill>
            <a:srgbClr val="B4B4B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14490D63-3365-45CC-AC50-705C1B7681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4564049"/>
            <a:ext cx="9110805" cy="2293951"/>
          </a:xfrm>
          <a:custGeom>
            <a:avLst/>
            <a:gdLst>
              <a:gd name="connsiteX0" fmla="*/ 0 w 9110805"/>
              <a:gd name="connsiteY0" fmla="*/ 2293951 h 2293951"/>
              <a:gd name="connsiteX1" fmla="*/ 107316 w 9110805"/>
              <a:gd name="connsiteY1" fmla="*/ 2293951 h 2293951"/>
              <a:gd name="connsiteX2" fmla="*/ 7277190 w 9110805"/>
              <a:gd name="connsiteY2" fmla="*/ 2293951 h 2293951"/>
              <a:gd name="connsiteX3" fmla="*/ 8048407 w 9110805"/>
              <a:gd name="connsiteY3" fmla="*/ 2293951 h 2293951"/>
              <a:gd name="connsiteX4" fmla="*/ 9110805 w 9110805"/>
              <a:gd name="connsiteY4" fmla="*/ 0 h 2293951"/>
              <a:gd name="connsiteX5" fmla="*/ 8339588 w 9110805"/>
              <a:gd name="connsiteY5" fmla="*/ 0 h 2293951"/>
              <a:gd name="connsiteX6" fmla="*/ 107316 w 9110805"/>
              <a:gd name="connsiteY6" fmla="*/ 0 h 2293951"/>
              <a:gd name="connsiteX7" fmla="*/ 0 w 9110805"/>
              <a:gd name="connsiteY7" fmla="*/ 0 h 229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110805" h="2293951">
                <a:moveTo>
                  <a:pt x="0" y="2293951"/>
                </a:moveTo>
                <a:lnTo>
                  <a:pt x="107316" y="2293951"/>
                </a:lnTo>
                <a:lnTo>
                  <a:pt x="7277190" y="2293951"/>
                </a:lnTo>
                <a:lnTo>
                  <a:pt x="8048407" y="2293951"/>
                </a:lnTo>
                <a:lnTo>
                  <a:pt x="9110805" y="0"/>
                </a:lnTo>
                <a:lnTo>
                  <a:pt x="8339588" y="0"/>
                </a:lnTo>
                <a:lnTo>
                  <a:pt x="107316" y="0"/>
                </a:lnTo>
                <a:lnTo>
                  <a:pt x="0" y="0"/>
                </a:lnTo>
                <a:close/>
              </a:path>
            </a:pathLst>
          </a:cu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Title 6">
            <a:extLst>
              <a:ext uri="{FF2B5EF4-FFF2-40B4-BE49-F238E27FC236}">
                <a16:creationId xmlns:a16="http://schemas.microsoft.com/office/drawing/2014/main" id="{99AC894A-7A4B-4422-B540-18AFC66DD184}"/>
              </a:ext>
            </a:extLst>
          </p:cNvPr>
          <p:cNvSpPr>
            <a:spLocks noGrp="1"/>
          </p:cNvSpPr>
          <p:nvPr>
            <p:ph type="ctrTitle"/>
          </p:nvPr>
        </p:nvSpPr>
        <p:spPr>
          <a:xfrm>
            <a:off x="347406" y="5426830"/>
            <a:ext cx="7776434" cy="719568"/>
          </a:xfrm>
        </p:spPr>
        <p:txBody>
          <a:bodyPr>
            <a:noAutofit/>
          </a:bodyPr>
          <a:lstStyle/>
          <a:p>
            <a:pPr algn="l"/>
            <a:r>
              <a:rPr lang="en-GB" altLang="en-US" sz="3600" dirty="0">
                <a:solidFill>
                  <a:schemeClr val="bg1"/>
                </a:solidFill>
              </a:rPr>
              <a:t>Duty of Care</a:t>
            </a:r>
            <a:endParaRPr lang="en-GB" altLang="en-US" sz="3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5248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588208" y="735795"/>
            <a:ext cx="9013052" cy="1623312"/>
          </a:xfrm>
        </p:spPr>
        <p:txBody>
          <a:bodyPr anchor="b">
            <a:normAutofit/>
          </a:bodyPr>
          <a:lstStyle/>
          <a:p>
            <a:r>
              <a:rPr lang="en-GB" sz="4000" dirty="0">
                <a:solidFill>
                  <a:schemeClr val="tx1"/>
                </a:solidFill>
                <a:latin typeface="Arial" panose="020B0604020202020204" pitchFamily="34" charset="0"/>
                <a:cs typeface="Arial" panose="020B0604020202020204" pitchFamily="34" charset="0"/>
              </a:rPr>
              <a:t> Risks Associated with the Duty of Care</a:t>
            </a:r>
            <a:endParaRPr lang="en-GB" sz="4000" dirty="0">
              <a:latin typeface="+mn-lt"/>
            </a:endParaRPr>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FEA64F9E-29EE-4340-90A0-05DBB91FB3E6}"/>
              </a:ext>
            </a:extLst>
          </p:cNvPr>
          <p:cNvSpPr txBox="1"/>
          <p:nvPr/>
        </p:nvSpPr>
        <p:spPr>
          <a:xfrm>
            <a:off x="650541" y="2632382"/>
            <a:ext cx="8455840" cy="2031325"/>
          </a:xfrm>
          <a:prstGeom prst="rect">
            <a:avLst/>
          </a:prstGeom>
          <a:noFill/>
        </p:spPr>
        <p:txBody>
          <a:bodyPr wrap="square" rtlCol="0">
            <a:spAutoFit/>
          </a:bodyPr>
          <a:lstStyle/>
          <a:p>
            <a:pPr>
              <a:buClr>
                <a:srgbClr val="FF0000"/>
              </a:buClr>
              <a:buFont typeface="Wingdings" panose="05000000000000000000" pitchFamily="2" charset="2"/>
              <a:buChar char="Ø"/>
            </a:pPr>
            <a:r>
              <a:rPr lang="en-GB" sz="1800" dirty="0">
                <a:latin typeface="Arial" panose="020B0604020202020204" pitchFamily="34" charset="0"/>
                <a:cs typeface="Arial" panose="020B0604020202020204" pitchFamily="34" charset="0"/>
              </a:rPr>
              <a:t>Risk assessments- How do we risk assess enough to keep children safe while still giving them the chance to explore and take risks for themselves?</a:t>
            </a:r>
          </a:p>
          <a:p>
            <a:pPr>
              <a:buClr>
                <a:srgbClr val="FF0000"/>
              </a:buClr>
              <a:buFont typeface="Wingdings" panose="05000000000000000000" pitchFamily="2" charset="2"/>
              <a:buChar char="Ø"/>
            </a:pPr>
            <a:endParaRPr lang="en-GB" sz="1800" dirty="0">
              <a:latin typeface="Arial" panose="020B0604020202020204" pitchFamily="34" charset="0"/>
              <a:cs typeface="Arial" panose="020B0604020202020204" pitchFamily="34" charset="0"/>
            </a:endParaRPr>
          </a:p>
          <a:p>
            <a:pPr>
              <a:buClr>
                <a:srgbClr val="FF0000"/>
              </a:buClr>
              <a:buFont typeface="Wingdings" panose="05000000000000000000" pitchFamily="2" charset="2"/>
              <a:buChar char="Ø"/>
            </a:pPr>
            <a:r>
              <a:rPr lang="en-GB" sz="1800" dirty="0">
                <a:latin typeface="Arial" panose="020B0604020202020204" pitchFamily="34" charset="0"/>
                <a:cs typeface="Arial" panose="020B0604020202020204" pitchFamily="34" charset="0"/>
              </a:rPr>
              <a:t>Avoiding potential risks which could lead to harm through accident or spread of infection- While children have the right to explore we must still follow policies and procedures regarding accidents and infection</a:t>
            </a:r>
          </a:p>
          <a:p>
            <a:pPr eaLnBrk="1" hangingPunct="1">
              <a:buClr>
                <a:srgbClr val="FF0000"/>
              </a:buClr>
              <a:buFont typeface="Wingdings" panose="05000000000000000000" pitchFamily="2" charset="2"/>
              <a:buChar char="Ø"/>
            </a:pPr>
            <a:endParaRPr lang="en-GB" alt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6132391"/>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588208" y="735795"/>
            <a:ext cx="9013052" cy="1623312"/>
          </a:xfrm>
        </p:spPr>
        <p:txBody>
          <a:bodyPr anchor="b">
            <a:normAutofit/>
          </a:bodyPr>
          <a:lstStyle/>
          <a:p>
            <a:r>
              <a:rPr lang="en-GB" sz="4000" dirty="0">
                <a:solidFill>
                  <a:schemeClr val="tx1"/>
                </a:solidFill>
                <a:latin typeface="Arial" panose="020B0604020202020204" pitchFamily="34" charset="0"/>
                <a:cs typeface="Arial" panose="020B0604020202020204" pitchFamily="34" charset="0"/>
              </a:rPr>
              <a:t>Risks Associated with the Duty of Care</a:t>
            </a:r>
            <a:endParaRPr lang="en-GB" sz="4000" dirty="0">
              <a:latin typeface="+mn-lt"/>
            </a:endParaRPr>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FEA64F9E-29EE-4340-90A0-05DBB91FB3E6}"/>
              </a:ext>
            </a:extLst>
          </p:cNvPr>
          <p:cNvSpPr txBox="1"/>
          <p:nvPr/>
        </p:nvSpPr>
        <p:spPr>
          <a:xfrm>
            <a:off x="588207" y="2647130"/>
            <a:ext cx="9263715" cy="3077766"/>
          </a:xfrm>
          <a:prstGeom prst="rect">
            <a:avLst/>
          </a:prstGeom>
          <a:noFill/>
        </p:spPr>
        <p:txBody>
          <a:bodyPr wrap="square" rtlCol="0">
            <a:spAutoFit/>
          </a:bodyPr>
          <a:lstStyle/>
          <a:p>
            <a:pPr>
              <a:buClr>
                <a:srgbClr val="FF0000"/>
              </a:buClr>
              <a:buFont typeface="Wingdings" panose="05000000000000000000" pitchFamily="2" charset="2"/>
              <a:buChar char="Ø"/>
            </a:pPr>
            <a:r>
              <a:rPr lang="en-GB" sz="2200" dirty="0">
                <a:latin typeface="Arial" panose="020B0604020202020204" pitchFamily="34" charset="0"/>
                <a:cs typeface="Arial" panose="020B0604020202020204" pitchFamily="34" charset="0"/>
              </a:rPr>
              <a:t>Having clear instructions and setting boundaries- For staff this is </a:t>
            </a:r>
            <a:r>
              <a:rPr lang="en-GB" sz="2200" dirty="0">
                <a:solidFill>
                  <a:srgbClr val="FF3300"/>
                </a:solidFill>
                <a:latin typeface="Arial" panose="020B0604020202020204" pitchFamily="34" charset="0"/>
                <a:cs typeface="Arial" panose="020B0604020202020204" pitchFamily="34" charset="0"/>
              </a:rPr>
              <a:t>policies and procedures</a:t>
            </a:r>
            <a:r>
              <a:rPr lang="en-GB" sz="2200" dirty="0">
                <a:latin typeface="Arial" panose="020B0604020202020204" pitchFamily="34" charset="0"/>
                <a:cs typeface="Arial" panose="020B0604020202020204" pitchFamily="34" charset="0"/>
              </a:rPr>
              <a:t>. </a:t>
            </a:r>
          </a:p>
          <a:p>
            <a:pPr>
              <a:buClr>
                <a:srgbClr val="FF0000"/>
              </a:buClr>
              <a:buFont typeface="Wingdings" panose="05000000000000000000" pitchFamily="2" charset="2"/>
              <a:buChar char="Ø"/>
            </a:pPr>
            <a:r>
              <a:rPr lang="en-GB" sz="2200" dirty="0">
                <a:latin typeface="Arial" panose="020B0604020202020204" pitchFamily="34" charset="0"/>
                <a:cs typeface="Arial" panose="020B0604020202020204" pitchFamily="34" charset="0"/>
              </a:rPr>
              <a:t>For children we should have rules to follow around the setting, how do we have these while still upholding their rights? </a:t>
            </a:r>
          </a:p>
          <a:p>
            <a:pPr>
              <a:buClr>
                <a:srgbClr val="FF0000"/>
              </a:buClr>
              <a:buFont typeface="Wingdings" panose="05000000000000000000" pitchFamily="2" charset="2"/>
              <a:buChar char="Ø"/>
            </a:pPr>
            <a:r>
              <a:rPr lang="en-GB" sz="2200" dirty="0">
                <a:latin typeface="Arial" panose="020B0604020202020204" pitchFamily="34" charset="0"/>
                <a:cs typeface="Arial" panose="020B0604020202020204" pitchFamily="34" charset="0"/>
              </a:rPr>
              <a:t>Observe children and assess development- Part of duty of care is to assess development and be aware of any indication that their development is not as broadly expected for their age; how do we do this while still upholding the child's rights?</a:t>
            </a:r>
          </a:p>
          <a:p>
            <a:pPr eaLnBrk="1" hangingPunct="1">
              <a:buClr>
                <a:srgbClr val="FF0000"/>
              </a:buClr>
              <a:buFont typeface="Wingdings" panose="05000000000000000000" pitchFamily="2" charset="2"/>
              <a:buChar char="Ø"/>
            </a:pPr>
            <a:endParaRPr lang="en-GB" altLang="en-US" sz="1800"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E24DD964-1FDE-4878-8431-C86FA8608A94}"/>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a:t>Click to add text</a:t>
            </a:r>
          </a:p>
        </p:txBody>
      </p:sp>
    </p:spTree>
    <p:extLst>
      <p:ext uri="{BB962C8B-B14F-4D97-AF65-F5344CB8AC3E}">
        <p14:creationId xmlns:p14="http://schemas.microsoft.com/office/powerpoint/2010/main" val="2309177226"/>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588208" y="735795"/>
            <a:ext cx="9013052" cy="1623312"/>
          </a:xfrm>
        </p:spPr>
        <p:txBody>
          <a:bodyPr anchor="b">
            <a:normAutofit fontScale="90000"/>
          </a:bodyPr>
          <a:lstStyle/>
          <a:p>
            <a:r>
              <a:rPr lang="en-GB" sz="4000" dirty="0">
                <a:solidFill>
                  <a:schemeClr val="tx1"/>
                </a:solidFill>
                <a:latin typeface="Arial" panose="020B0604020202020204" pitchFamily="34" charset="0"/>
                <a:cs typeface="Arial" panose="020B0604020202020204" pitchFamily="34" charset="0"/>
              </a:rPr>
              <a:t>Where to get Additional Support and Advice about </a:t>
            </a:r>
            <a:br>
              <a:rPr lang="en-GB" sz="4000" dirty="0">
                <a:solidFill>
                  <a:schemeClr val="tx1"/>
                </a:solidFill>
                <a:latin typeface="Arial" panose="020B0604020202020204" pitchFamily="34" charset="0"/>
                <a:cs typeface="Arial" panose="020B0604020202020204" pitchFamily="34" charset="0"/>
              </a:rPr>
            </a:br>
            <a:r>
              <a:rPr lang="en-GB" sz="4000" dirty="0">
                <a:solidFill>
                  <a:schemeClr val="tx1"/>
                </a:solidFill>
                <a:latin typeface="Arial" panose="020B0604020202020204" pitchFamily="34" charset="0"/>
                <a:cs typeface="Arial" panose="020B0604020202020204" pitchFamily="34" charset="0"/>
              </a:rPr>
              <a:t>Conflicts and Dilemmas</a:t>
            </a:r>
            <a:endParaRPr lang="en-GB" sz="4000" dirty="0">
              <a:latin typeface="+mn-lt"/>
            </a:endParaRPr>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FEA64F9E-29EE-4340-90A0-05DBB91FB3E6}"/>
              </a:ext>
            </a:extLst>
          </p:cNvPr>
          <p:cNvSpPr txBox="1"/>
          <p:nvPr/>
        </p:nvSpPr>
        <p:spPr>
          <a:xfrm>
            <a:off x="588208" y="2647130"/>
            <a:ext cx="8455840" cy="2031325"/>
          </a:xfrm>
          <a:prstGeom prst="rect">
            <a:avLst/>
          </a:prstGeom>
          <a:noFill/>
        </p:spPr>
        <p:txBody>
          <a:bodyPr wrap="square" rtlCol="0">
            <a:spAutoFit/>
          </a:bodyPr>
          <a:lstStyle/>
          <a:p>
            <a:pPr>
              <a:buClr>
                <a:srgbClr val="FF0000"/>
              </a:buClr>
              <a:buFont typeface="Wingdings" panose="05000000000000000000" pitchFamily="2" charset="2"/>
              <a:buChar char="Ø"/>
            </a:pPr>
            <a:r>
              <a:rPr lang="en-GB" sz="1800" dirty="0">
                <a:latin typeface="Arial" panose="020B0604020202020204" pitchFamily="34" charset="0"/>
                <a:cs typeface="Arial" panose="020B0604020202020204" pitchFamily="34" charset="0"/>
              </a:rPr>
              <a:t>Where do you think you could access support for conflicts and dilemmas? </a:t>
            </a:r>
          </a:p>
          <a:p>
            <a:pPr>
              <a:buClr>
                <a:srgbClr val="FF0000"/>
              </a:buClr>
              <a:buFont typeface="Wingdings" panose="05000000000000000000" pitchFamily="2" charset="2"/>
              <a:buChar char="Ø"/>
            </a:pPr>
            <a:endParaRPr lang="en-GB" sz="1800" dirty="0">
              <a:latin typeface="Arial" panose="020B0604020202020204" pitchFamily="34" charset="0"/>
              <a:cs typeface="Arial" panose="020B0604020202020204" pitchFamily="34" charset="0"/>
            </a:endParaRPr>
          </a:p>
          <a:p>
            <a:pPr>
              <a:buClr>
                <a:srgbClr val="FF0000"/>
              </a:buClr>
              <a:buFont typeface="Wingdings" panose="05000000000000000000" pitchFamily="2" charset="2"/>
              <a:buChar char="Ø"/>
            </a:pPr>
            <a:r>
              <a:rPr lang="en-GB" sz="1800" dirty="0">
                <a:latin typeface="Arial" panose="020B0604020202020204" pitchFamily="34" charset="0"/>
                <a:cs typeface="Arial" panose="020B0604020202020204" pitchFamily="34" charset="0"/>
              </a:rPr>
              <a:t>Think about the people who may support you internally and externally. Make a list </a:t>
            </a:r>
          </a:p>
          <a:p>
            <a:pPr>
              <a:buClr>
                <a:srgbClr val="FF0000"/>
              </a:buClr>
              <a:buFont typeface="Wingdings" panose="05000000000000000000" pitchFamily="2" charset="2"/>
              <a:buChar char="Ø"/>
            </a:pPr>
            <a:endParaRPr lang="en-GB" sz="1800" dirty="0">
              <a:latin typeface="Arial" panose="020B0604020202020204" pitchFamily="34" charset="0"/>
              <a:cs typeface="Arial" panose="020B0604020202020204" pitchFamily="34" charset="0"/>
            </a:endParaRPr>
          </a:p>
          <a:p>
            <a:pPr>
              <a:buClr>
                <a:srgbClr val="FF0000"/>
              </a:buClr>
              <a:buFont typeface="Wingdings" panose="05000000000000000000" pitchFamily="2" charset="2"/>
              <a:buChar char="Ø"/>
            </a:pPr>
            <a:r>
              <a:rPr lang="en-GB" sz="1800" dirty="0">
                <a:latin typeface="Arial" panose="020B0604020202020204" pitchFamily="34" charset="0"/>
                <a:cs typeface="Arial" panose="020B0604020202020204" pitchFamily="34" charset="0"/>
              </a:rPr>
              <a:t>How did you </a:t>
            </a:r>
            <a:r>
              <a:rPr lang="en-GB" dirty="0"/>
              <a:t>access the support? </a:t>
            </a:r>
          </a:p>
          <a:p>
            <a:pPr eaLnBrk="1" hangingPunct="1">
              <a:buClr>
                <a:srgbClr val="FF0000"/>
              </a:buClr>
              <a:buFont typeface="Wingdings" panose="05000000000000000000" pitchFamily="2" charset="2"/>
              <a:buChar char="Ø"/>
            </a:pPr>
            <a:endParaRPr lang="en-GB" altLang="en-US" sz="1800" dirty="0">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9BA97938-298C-49A1-B555-6999D39F1D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8461" y="4215652"/>
            <a:ext cx="2943225" cy="1552575"/>
          </a:xfrm>
          <a:prstGeom prst="rect">
            <a:avLst/>
          </a:prstGeom>
        </p:spPr>
      </p:pic>
    </p:spTree>
    <p:extLst>
      <p:ext uri="{BB962C8B-B14F-4D97-AF65-F5344CB8AC3E}">
        <p14:creationId xmlns:p14="http://schemas.microsoft.com/office/powerpoint/2010/main" val="3066607138"/>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9" name="Content Placeholder 1">
            <a:extLst>
              <a:ext uri="{FF2B5EF4-FFF2-40B4-BE49-F238E27FC236}">
                <a16:creationId xmlns:a16="http://schemas.microsoft.com/office/drawing/2014/main" id="{A21BDEF5-84DA-4939-943B-83EB3D9A7ACB}"/>
              </a:ext>
            </a:extLst>
          </p:cNvPr>
          <p:cNvSpPr>
            <a:spLocks noGrp="1"/>
          </p:cNvSpPr>
          <p:nvPr>
            <p:ph idx="1"/>
          </p:nvPr>
        </p:nvSpPr>
        <p:spPr>
          <a:xfrm>
            <a:off x="641838" y="1773673"/>
            <a:ext cx="10542566" cy="5904656"/>
          </a:xfrm>
        </p:spPr>
        <p:txBody>
          <a:bodyPr>
            <a:normAutofit/>
          </a:bodyPr>
          <a:lstStyle/>
          <a:p>
            <a:pPr marL="0" indent="0">
              <a:buClr>
                <a:srgbClr val="FF0000"/>
              </a:buClr>
              <a:buNone/>
            </a:pPr>
            <a:r>
              <a:rPr lang="en-GB" sz="3600" dirty="0">
                <a:latin typeface="Arial" panose="020B0604020202020204" pitchFamily="34" charset="0"/>
                <a:cs typeface="Arial" panose="020B0604020202020204" pitchFamily="34" charset="0"/>
              </a:rPr>
              <a:t>How did you do? </a:t>
            </a:r>
          </a:p>
          <a:p>
            <a:pPr>
              <a:buClr>
                <a:srgbClr val="FF0000"/>
              </a:buClr>
              <a:buFont typeface="Wingdings" panose="05000000000000000000" pitchFamily="2" charset="2"/>
              <a:buChar char="Ø"/>
            </a:pPr>
            <a:r>
              <a:rPr lang="en-GB" sz="1600" dirty="0">
                <a:latin typeface="Arial" panose="020B0604020202020204" pitchFamily="34" charset="0"/>
                <a:cs typeface="Arial" panose="020B0604020202020204" pitchFamily="34" charset="0"/>
              </a:rPr>
              <a:t>Your manager, supervisor, SENCO?</a:t>
            </a:r>
          </a:p>
          <a:p>
            <a:pPr>
              <a:buClr>
                <a:srgbClr val="FF0000"/>
              </a:buClr>
              <a:buFont typeface="Wingdings" panose="05000000000000000000" pitchFamily="2" charset="2"/>
              <a:buChar char="Ø"/>
            </a:pPr>
            <a:r>
              <a:rPr lang="en-GB" sz="1600" dirty="0">
                <a:latin typeface="Arial" panose="020B0604020202020204" pitchFamily="34" charset="0"/>
                <a:cs typeface="Arial" panose="020B0604020202020204" pitchFamily="34" charset="0"/>
              </a:rPr>
              <a:t>Your setting's paperwork - policies, procedures, contract, publications, framework pages, laws</a:t>
            </a:r>
          </a:p>
          <a:p>
            <a:pPr>
              <a:buClr>
                <a:srgbClr val="FF0000"/>
              </a:buClr>
              <a:buFont typeface="Wingdings" panose="05000000000000000000" pitchFamily="2" charset="2"/>
              <a:buChar char="Ø"/>
            </a:pPr>
            <a:r>
              <a:rPr lang="en-GB" sz="1600" dirty="0">
                <a:latin typeface="Arial" panose="020B0604020202020204" pitchFamily="34" charset="0"/>
                <a:cs typeface="Arial" panose="020B0604020202020204" pitchFamily="34" charset="0"/>
              </a:rPr>
              <a:t>Your colleagues</a:t>
            </a:r>
          </a:p>
          <a:p>
            <a:pPr>
              <a:buClr>
                <a:srgbClr val="FF0000"/>
              </a:buClr>
              <a:buFont typeface="Wingdings" panose="05000000000000000000" pitchFamily="2" charset="2"/>
              <a:buChar char="Ø"/>
            </a:pPr>
            <a:r>
              <a:rPr lang="en-GB" sz="1600" dirty="0">
                <a:latin typeface="Arial" panose="020B0604020202020204" pitchFamily="34" charset="0"/>
                <a:cs typeface="Arial" panose="020B0604020202020204" pitchFamily="34" charset="0"/>
              </a:rPr>
              <a:t>Where appropriate the settings parent partnership</a:t>
            </a:r>
          </a:p>
          <a:p>
            <a:pPr>
              <a:buClr>
                <a:srgbClr val="FF0000"/>
              </a:buClr>
              <a:buFont typeface="Wingdings" panose="05000000000000000000" pitchFamily="2" charset="2"/>
              <a:buChar char="Ø"/>
            </a:pPr>
            <a:r>
              <a:rPr lang="en-GB" sz="1600" dirty="0">
                <a:latin typeface="Arial" panose="020B0604020202020204" pitchFamily="34" charset="0"/>
                <a:cs typeface="Arial" panose="020B0604020202020204" pitchFamily="34" charset="0"/>
              </a:rPr>
              <a:t>Your local authority and their online information - you can find it on direct.gov.uk</a:t>
            </a:r>
          </a:p>
          <a:p>
            <a:pPr>
              <a:buClr>
                <a:srgbClr val="FF0000"/>
              </a:buClr>
              <a:buFont typeface="Wingdings" panose="05000000000000000000" pitchFamily="2" charset="2"/>
              <a:buChar char="Ø"/>
            </a:pPr>
            <a:r>
              <a:rPr lang="en-GB" sz="1600" dirty="0">
                <a:latin typeface="Arial" panose="020B0604020202020204" pitchFamily="34" charset="0"/>
                <a:cs typeface="Arial" panose="020B0604020202020204" pitchFamily="34" charset="0"/>
              </a:rPr>
              <a:t>Social services</a:t>
            </a:r>
          </a:p>
          <a:p>
            <a:pPr>
              <a:buClr>
                <a:srgbClr val="FF0000"/>
              </a:buClr>
              <a:buFont typeface="Wingdings" panose="05000000000000000000" pitchFamily="2" charset="2"/>
              <a:buChar char="Ø"/>
            </a:pPr>
            <a:r>
              <a:rPr lang="en-GB" sz="1600" dirty="0">
                <a:latin typeface="Arial" panose="020B0604020202020204" pitchFamily="34" charset="0"/>
                <a:cs typeface="Arial" panose="020B0604020202020204" pitchFamily="34" charset="0"/>
              </a:rPr>
              <a:t>Local safeguarding teams</a:t>
            </a:r>
          </a:p>
          <a:p>
            <a:pPr>
              <a:buClr>
                <a:srgbClr val="FF0000"/>
              </a:buClr>
              <a:buFont typeface="Wingdings" panose="05000000000000000000" pitchFamily="2" charset="2"/>
              <a:buChar char="Ø"/>
            </a:pPr>
            <a:r>
              <a:rPr lang="en-GB" sz="1600" dirty="0">
                <a:latin typeface="Arial" panose="020B0604020202020204" pitchFamily="34" charset="0"/>
                <a:cs typeface="Arial" panose="020B0604020202020204" pitchFamily="34" charset="0"/>
              </a:rPr>
              <a:t>Local children and information services - early years development officers</a:t>
            </a:r>
          </a:p>
          <a:p>
            <a:pPr>
              <a:buClr>
                <a:srgbClr val="FF0000"/>
              </a:buClr>
              <a:buFont typeface="Wingdings" panose="05000000000000000000" pitchFamily="2" charset="2"/>
              <a:buChar char="Ø"/>
            </a:pPr>
            <a:r>
              <a:rPr lang="en-GB" sz="1600" dirty="0">
                <a:latin typeface="Arial" panose="020B0604020202020204" pitchFamily="34" charset="0"/>
                <a:cs typeface="Arial" panose="020B0604020202020204" pitchFamily="34" charset="0"/>
              </a:rPr>
              <a:t>Local health visitor</a:t>
            </a:r>
          </a:p>
          <a:p>
            <a:pPr>
              <a:buClr>
                <a:srgbClr val="FF0000"/>
              </a:buClr>
              <a:buFont typeface="Wingdings" panose="05000000000000000000" pitchFamily="2" charset="2"/>
              <a:buChar char="Ø"/>
            </a:pPr>
            <a:r>
              <a:rPr lang="en-GB" sz="1600" dirty="0">
                <a:latin typeface="Arial" panose="020B0604020202020204" pitchFamily="34" charset="0"/>
                <a:cs typeface="Arial" panose="020B0604020202020204" pitchFamily="34" charset="0"/>
              </a:rPr>
              <a:t>Local behavioural support team</a:t>
            </a:r>
          </a:p>
          <a:p>
            <a:pPr>
              <a:buClr>
                <a:srgbClr val="FF0000"/>
              </a:buClr>
              <a:buFont typeface="Wingdings" panose="05000000000000000000" pitchFamily="2" charset="2"/>
              <a:buChar char="Ø"/>
            </a:pPr>
            <a:r>
              <a:rPr lang="en-GB" sz="1600" dirty="0">
                <a:latin typeface="Arial" panose="020B0604020202020204" pitchFamily="34" charset="0"/>
                <a:cs typeface="Arial" panose="020B0604020202020204" pitchFamily="34" charset="0"/>
              </a:rPr>
              <a:t>Child protection team</a:t>
            </a:r>
          </a:p>
          <a:p>
            <a:pPr>
              <a:buClr>
                <a:srgbClr val="FF0000"/>
              </a:buClr>
              <a:buFont typeface="Wingdings" panose="05000000000000000000" pitchFamily="2" charset="2"/>
              <a:buChar char="Ø"/>
            </a:pPr>
            <a:r>
              <a:rPr lang="en-GB" sz="1600" dirty="0">
                <a:latin typeface="Arial" panose="020B0604020202020204" pitchFamily="34" charset="0"/>
                <a:cs typeface="Arial" panose="020B0604020202020204" pitchFamily="34" charset="0"/>
              </a:rPr>
              <a:t>Other professional service providers</a:t>
            </a:r>
            <a:endParaRPr lang="en-GB" sz="1600" dirty="0"/>
          </a:p>
        </p:txBody>
      </p:sp>
    </p:spTree>
    <p:extLst>
      <p:ext uri="{BB962C8B-B14F-4D97-AF65-F5344CB8AC3E}">
        <p14:creationId xmlns:p14="http://schemas.microsoft.com/office/powerpoint/2010/main" val="3362771805"/>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588208" y="735795"/>
            <a:ext cx="9013052" cy="1623312"/>
          </a:xfrm>
        </p:spPr>
        <p:txBody>
          <a:bodyPr anchor="b">
            <a:normAutofit/>
          </a:bodyPr>
          <a:lstStyle/>
          <a:p>
            <a:r>
              <a:rPr lang="en-GB" sz="3600" dirty="0">
                <a:solidFill>
                  <a:schemeClr val="tx1"/>
                </a:solidFill>
                <a:latin typeface="Arial" panose="020B0604020202020204" pitchFamily="34" charset="0"/>
                <a:cs typeface="Arial" panose="020B0604020202020204" pitchFamily="34" charset="0"/>
              </a:rPr>
              <a:t>How to Respond to Complaints</a:t>
            </a:r>
            <a:endParaRPr lang="en-GB" sz="3600" dirty="0">
              <a:latin typeface="+mn-lt"/>
            </a:endParaRPr>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FEA64F9E-29EE-4340-90A0-05DBB91FB3E6}"/>
              </a:ext>
            </a:extLst>
          </p:cNvPr>
          <p:cNvSpPr txBox="1"/>
          <p:nvPr/>
        </p:nvSpPr>
        <p:spPr>
          <a:xfrm>
            <a:off x="588208" y="2647130"/>
            <a:ext cx="8455840" cy="2308324"/>
          </a:xfrm>
          <a:prstGeom prst="rect">
            <a:avLst/>
          </a:prstGeom>
          <a:noFill/>
        </p:spPr>
        <p:txBody>
          <a:bodyPr wrap="square" rtlCol="0">
            <a:spAutoFit/>
          </a:bodyPr>
          <a:lstStyle/>
          <a:p>
            <a:pPr>
              <a:buClr>
                <a:srgbClr val="FF0000"/>
              </a:buClr>
              <a:buFont typeface="Wingdings" panose="05000000000000000000" pitchFamily="2" charset="2"/>
              <a:buChar char="Ø"/>
            </a:pPr>
            <a:r>
              <a:rPr lang="en-GB" sz="1800" dirty="0">
                <a:latin typeface="Arial" panose="020B0604020202020204" pitchFamily="34" charset="0"/>
                <a:cs typeface="Arial" panose="020B0604020202020204" pitchFamily="34" charset="0"/>
              </a:rPr>
              <a:t>Complaints Procedure</a:t>
            </a:r>
          </a:p>
          <a:p>
            <a:pPr marL="0" indent="0">
              <a:buClr>
                <a:srgbClr val="FF0000"/>
              </a:buClr>
              <a:buNone/>
            </a:pPr>
            <a:r>
              <a:rPr lang="en-GB" sz="1800" dirty="0">
                <a:solidFill>
                  <a:srgbClr val="FF0000"/>
                </a:solidFill>
                <a:latin typeface="Arial" panose="020B0604020202020204" pitchFamily="34" charset="0"/>
                <a:cs typeface="Arial" panose="020B0604020202020204" pitchFamily="34" charset="0"/>
              </a:rPr>
              <a:t>What is it? </a:t>
            </a:r>
          </a:p>
          <a:p>
            <a:pPr>
              <a:buClr>
                <a:srgbClr val="FF0000"/>
              </a:buClr>
              <a:buFont typeface="Wingdings" panose="05000000000000000000" pitchFamily="2" charset="2"/>
              <a:buChar char="Ø"/>
            </a:pPr>
            <a:r>
              <a:rPr lang="en-GB" sz="1800" dirty="0">
                <a:latin typeface="Arial" panose="020B0604020202020204" pitchFamily="34" charset="0"/>
                <a:cs typeface="Arial" panose="020B0604020202020204" pitchFamily="34" charset="0"/>
              </a:rPr>
              <a:t>A formal process for dealing with complaints. It ensures all complaints whether serious or trivial are treated fairly and equally and assures service users of transparency.</a:t>
            </a:r>
          </a:p>
          <a:p>
            <a:pPr marL="0" indent="0">
              <a:buClr>
                <a:srgbClr val="FF0000"/>
              </a:buClr>
              <a:buNone/>
            </a:pPr>
            <a:r>
              <a:rPr lang="en-GB" sz="1800" dirty="0">
                <a:solidFill>
                  <a:srgbClr val="FF0000"/>
                </a:solidFill>
                <a:latin typeface="Arial" panose="020B0604020202020204" pitchFamily="34" charset="0"/>
                <a:cs typeface="Arial" panose="020B0604020202020204" pitchFamily="34" charset="0"/>
              </a:rPr>
              <a:t>Why have one? </a:t>
            </a:r>
          </a:p>
          <a:p>
            <a:pPr>
              <a:buClr>
                <a:srgbClr val="FF0000"/>
              </a:buClr>
              <a:buFont typeface="Wingdings" panose="05000000000000000000" pitchFamily="2" charset="2"/>
              <a:buChar char="Ø"/>
            </a:pPr>
            <a:r>
              <a:rPr lang="en-GB" sz="1800" dirty="0">
                <a:latin typeface="Arial" panose="020B0604020202020204" pitchFamily="34" charset="0"/>
                <a:cs typeface="Arial" panose="020B0604020202020204" pitchFamily="34" charset="0"/>
              </a:rPr>
              <a:t>A Complaints procedure can be used by anyone who feels they have a  complaint against the setting, or its management.</a:t>
            </a:r>
          </a:p>
        </p:txBody>
      </p:sp>
      <p:pic>
        <p:nvPicPr>
          <p:cNvPr id="7" name="Picture 6">
            <a:extLst>
              <a:ext uri="{FF2B5EF4-FFF2-40B4-BE49-F238E27FC236}">
                <a16:creationId xmlns:a16="http://schemas.microsoft.com/office/drawing/2014/main" id="{95FCCB97-20D5-4EA0-B5B8-B940226561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61133" y="4616644"/>
            <a:ext cx="2280253" cy="1710190"/>
          </a:xfrm>
          <a:prstGeom prst="rect">
            <a:avLst/>
          </a:prstGeom>
        </p:spPr>
      </p:pic>
    </p:spTree>
    <p:extLst>
      <p:ext uri="{BB962C8B-B14F-4D97-AF65-F5344CB8AC3E}">
        <p14:creationId xmlns:p14="http://schemas.microsoft.com/office/powerpoint/2010/main" val="165626237"/>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588208" y="735795"/>
            <a:ext cx="9013052" cy="1623312"/>
          </a:xfrm>
        </p:spPr>
        <p:txBody>
          <a:bodyPr anchor="b">
            <a:normAutofit/>
          </a:bodyPr>
          <a:lstStyle/>
          <a:p>
            <a:r>
              <a:rPr lang="en-GB" sz="3600" dirty="0">
                <a:solidFill>
                  <a:schemeClr val="tx1"/>
                </a:solidFill>
                <a:latin typeface="Arial" panose="020B0604020202020204" pitchFamily="34" charset="0"/>
                <a:cs typeface="Arial" panose="020B0604020202020204" pitchFamily="34" charset="0"/>
              </a:rPr>
              <a:t>How to Respond to Complaints</a:t>
            </a:r>
            <a:endParaRPr lang="en-GB" sz="3600" dirty="0">
              <a:latin typeface="+mn-lt"/>
            </a:endParaRPr>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FEA64F9E-29EE-4340-90A0-05DBB91FB3E6}"/>
              </a:ext>
            </a:extLst>
          </p:cNvPr>
          <p:cNvSpPr txBox="1"/>
          <p:nvPr/>
        </p:nvSpPr>
        <p:spPr>
          <a:xfrm>
            <a:off x="537421" y="2551938"/>
            <a:ext cx="8455840" cy="1723549"/>
          </a:xfrm>
          <a:prstGeom prst="rect">
            <a:avLst/>
          </a:prstGeom>
          <a:noFill/>
        </p:spPr>
        <p:txBody>
          <a:bodyPr wrap="square" rtlCol="0">
            <a:spAutoFit/>
          </a:bodyPr>
          <a:lstStyle/>
          <a:p>
            <a:pPr marL="109728" indent="0">
              <a:buNone/>
            </a:pPr>
            <a:r>
              <a:rPr lang="en-GB" sz="2200" dirty="0">
                <a:latin typeface="Arial" panose="020B0604020202020204" pitchFamily="34" charset="0"/>
                <a:cs typeface="Arial" panose="020B0604020202020204" pitchFamily="34" charset="0"/>
              </a:rPr>
              <a:t>Anyone using a service provided by someone else has every right to expect that service to be of an assured level of quality and if that service falls below the expected standard, or if something goes wrong, then the service user is entitled to make a complaint. </a:t>
            </a:r>
          </a:p>
          <a:p>
            <a:pPr eaLnBrk="1" hangingPunct="1">
              <a:buClr>
                <a:srgbClr val="FF0000"/>
              </a:buClr>
              <a:buFont typeface="Wingdings" panose="05000000000000000000" pitchFamily="2" charset="2"/>
              <a:buChar char="Ø"/>
            </a:pPr>
            <a:endParaRPr lang="en-GB" alt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16120629"/>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588208" y="735795"/>
            <a:ext cx="9013052" cy="1623312"/>
          </a:xfrm>
        </p:spPr>
        <p:txBody>
          <a:bodyPr anchor="b">
            <a:normAutofit/>
          </a:bodyPr>
          <a:lstStyle/>
          <a:p>
            <a:r>
              <a:rPr lang="en-GB" sz="3600" dirty="0">
                <a:solidFill>
                  <a:schemeClr val="tx1"/>
                </a:solidFill>
                <a:latin typeface="Arial" panose="020B0604020202020204" pitchFamily="34" charset="0"/>
                <a:cs typeface="Arial" panose="020B0604020202020204" pitchFamily="34" charset="0"/>
              </a:rPr>
              <a:t>How to Respond to Complaints</a:t>
            </a:r>
            <a:endParaRPr lang="en-GB" sz="3600" dirty="0">
              <a:latin typeface="+mn-lt"/>
            </a:endParaRPr>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FEA64F9E-29EE-4340-90A0-05DBB91FB3E6}"/>
              </a:ext>
            </a:extLst>
          </p:cNvPr>
          <p:cNvSpPr txBox="1"/>
          <p:nvPr/>
        </p:nvSpPr>
        <p:spPr>
          <a:xfrm>
            <a:off x="588208" y="2661878"/>
            <a:ext cx="8455840" cy="2308324"/>
          </a:xfrm>
          <a:prstGeom prst="rect">
            <a:avLst/>
          </a:prstGeom>
          <a:noFill/>
        </p:spPr>
        <p:txBody>
          <a:bodyPr wrap="square" rtlCol="0">
            <a:spAutoFit/>
          </a:bodyPr>
          <a:lstStyle/>
          <a:p>
            <a:pPr marL="109728" indent="0">
              <a:buNone/>
            </a:pPr>
            <a:r>
              <a:rPr lang="en-GB" sz="1800" dirty="0">
                <a:latin typeface="Arial" panose="020B0604020202020204" pitchFamily="34" charset="0"/>
                <a:cs typeface="Arial" panose="020B0604020202020204" pitchFamily="34" charset="0"/>
              </a:rPr>
              <a:t>The Statutory Framework for the Early Years Foundation Stage requires childcare settings to have procedures in place for dealing with complaints from service users and for summary records of these complaints to be made  available to Ofsted during an inspection and upon request to all service users. </a:t>
            </a:r>
          </a:p>
          <a:p>
            <a:pPr marL="109728" indent="0">
              <a:buNone/>
            </a:pPr>
            <a:r>
              <a:rPr lang="en-GB" sz="1800" dirty="0">
                <a:latin typeface="Arial" panose="020B0604020202020204" pitchFamily="34" charset="0"/>
                <a:cs typeface="Arial" panose="020B0604020202020204" pitchFamily="34" charset="0"/>
              </a:rPr>
              <a:t>Not all complaints will fall within the remit of Ofsted to investigate but the  setting should investigate and respond to them all in the same way. It is good </a:t>
            </a:r>
          </a:p>
          <a:p>
            <a:pPr marL="109728" indent="0">
              <a:buNone/>
            </a:pPr>
            <a:r>
              <a:rPr lang="en-GB" sz="1800" dirty="0">
                <a:latin typeface="Arial" panose="020B0604020202020204" pitchFamily="34" charset="0"/>
                <a:cs typeface="Arial" panose="020B0604020202020204" pitchFamily="34" charset="0"/>
              </a:rPr>
              <a:t>practice to respond openly to complaints as no one ever gets it right all the time. </a:t>
            </a:r>
          </a:p>
          <a:p>
            <a:pPr eaLnBrk="1" hangingPunct="1">
              <a:buClr>
                <a:srgbClr val="FF0000"/>
              </a:buClr>
            </a:pPr>
            <a:endParaRPr lang="en-GB"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5540621"/>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588208" y="735795"/>
            <a:ext cx="9013052" cy="1623312"/>
          </a:xfrm>
        </p:spPr>
        <p:txBody>
          <a:bodyPr anchor="b">
            <a:normAutofit/>
          </a:bodyPr>
          <a:lstStyle/>
          <a:p>
            <a:r>
              <a:rPr lang="en-GB" altLang="en-US" sz="4000" dirty="0">
                <a:latin typeface="+mn-lt"/>
              </a:rPr>
              <a:t>How to?</a:t>
            </a:r>
            <a:endParaRPr lang="en-GB" sz="4000" dirty="0">
              <a:latin typeface="+mn-lt"/>
            </a:endParaRPr>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FEA64F9E-29EE-4340-90A0-05DBB91FB3E6}"/>
              </a:ext>
            </a:extLst>
          </p:cNvPr>
          <p:cNvSpPr txBox="1"/>
          <p:nvPr/>
        </p:nvSpPr>
        <p:spPr>
          <a:xfrm>
            <a:off x="588208" y="2647130"/>
            <a:ext cx="8455840" cy="3139321"/>
          </a:xfrm>
          <a:prstGeom prst="rect">
            <a:avLst/>
          </a:prstGeom>
          <a:noFill/>
        </p:spPr>
        <p:txBody>
          <a:bodyPr wrap="square" rtlCol="0">
            <a:spAutoFit/>
          </a:bodyPr>
          <a:lstStyle/>
          <a:p>
            <a:pPr marL="109728" indent="0">
              <a:buNone/>
            </a:pPr>
            <a:r>
              <a:rPr lang="en-GB" sz="2200" dirty="0">
                <a:latin typeface="Arial" panose="020B0604020202020204" pitchFamily="34" charset="0"/>
                <a:cs typeface="Arial" panose="020B0604020202020204" pitchFamily="34" charset="0"/>
              </a:rPr>
              <a:t>Lets look at your setting’s policy for complaints and what the procedure is. </a:t>
            </a:r>
          </a:p>
          <a:p>
            <a:pPr marL="109728" indent="0">
              <a:buNone/>
            </a:pPr>
            <a:r>
              <a:rPr lang="en-GB" sz="2200" dirty="0">
                <a:latin typeface="Arial" panose="020B0604020202020204" pitchFamily="34" charset="0"/>
                <a:cs typeface="Arial" panose="020B0604020202020204" pitchFamily="34" charset="0"/>
              </a:rPr>
              <a:t>Good Practice when dealing with Complaints </a:t>
            </a:r>
          </a:p>
          <a:p>
            <a:pPr marL="109728" indent="0">
              <a:buNone/>
            </a:pPr>
            <a:r>
              <a:rPr lang="en-GB" sz="2200" dirty="0">
                <a:latin typeface="Arial" panose="020B0604020202020204" pitchFamily="34" charset="0"/>
                <a:cs typeface="Arial" panose="020B0604020202020204" pitchFamily="34" charset="0"/>
              </a:rPr>
              <a:t>• Clarity – ensure that you Complaints Procedure is clear and understandable by all Staff and Users. </a:t>
            </a:r>
          </a:p>
          <a:p>
            <a:pPr marL="109728" indent="0">
              <a:buNone/>
            </a:pPr>
            <a:r>
              <a:rPr lang="en-GB" sz="2200" dirty="0">
                <a:latin typeface="Arial" panose="020B0604020202020204" pitchFamily="34" charset="0"/>
                <a:cs typeface="Arial" panose="020B0604020202020204" pitchFamily="34" charset="0"/>
              </a:rPr>
              <a:t>• Respect – listen and take every complaint seriously who ever has made it. </a:t>
            </a:r>
          </a:p>
          <a:p>
            <a:pPr marL="109728" indent="0">
              <a:buNone/>
            </a:pPr>
            <a:r>
              <a:rPr lang="en-GB" sz="2200" dirty="0">
                <a:latin typeface="Arial" panose="020B0604020202020204" pitchFamily="34" charset="0"/>
                <a:cs typeface="Arial" panose="020B0604020202020204" pitchFamily="34" charset="0"/>
              </a:rPr>
              <a:t>• Recording – log concerns, investigations and outcomes, of formal  complaints. </a:t>
            </a:r>
          </a:p>
        </p:txBody>
      </p:sp>
    </p:spTree>
    <p:extLst>
      <p:ext uri="{BB962C8B-B14F-4D97-AF65-F5344CB8AC3E}">
        <p14:creationId xmlns:p14="http://schemas.microsoft.com/office/powerpoint/2010/main" val="4268587772"/>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588208" y="735795"/>
            <a:ext cx="9013052" cy="1623312"/>
          </a:xfrm>
        </p:spPr>
        <p:txBody>
          <a:bodyPr anchor="b">
            <a:normAutofit/>
          </a:bodyPr>
          <a:lstStyle/>
          <a:p>
            <a:r>
              <a:rPr lang="en-GB" sz="4000" dirty="0">
                <a:latin typeface="+mn-lt"/>
              </a:rPr>
              <a:t>How to?</a:t>
            </a:r>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FEA64F9E-29EE-4340-90A0-05DBB91FB3E6}"/>
              </a:ext>
            </a:extLst>
          </p:cNvPr>
          <p:cNvSpPr txBox="1"/>
          <p:nvPr/>
        </p:nvSpPr>
        <p:spPr>
          <a:xfrm>
            <a:off x="588208" y="2647130"/>
            <a:ext cx="8455840" cy="3416320"/>
          </a:xfrm>
          <a:prstGeom prst="rect">
            <a:avLst/>
          </a:prstGeom>
          <a:noFill/>
        </p:spPr>
        <p:txBody>
          <a:bodyPr wrap="square" rtlCol="0">
            <a:spAutoFit/>
          </a:bodyPr>
          <a:lstStyle/>
          <a:p>
            <a:pPr marL="109728" indent="0">
              <a:buNone/>
            </a:pPr>
            <a:r>
              <a:rPr lang="en-GB" sz="2200" dirty="0">
                <a:latin typeface="Arial" panose="020B0604020202020204" pitchFamily="34" charset="0"/>
                <a:cs typeface="Arial" panose="020B0604020202020204" pitchFamily="34" charset="0"/>
              </a:rPr>
              <a:t>Support – provide support to enable staff and users to make  complaints, assist them in communicating either verbally or written. </a:t>
            </a:r>
          </a:p>
          <a:p>
            <a:pPr marL="109728" indent="0">
              <a:buNone/>
            </a:pPr>
            <a:r>
              <a:rPr lang="en-GB" sz="2200" dirty="0">
                <a:latin typeface="Arial" panose="020B0604020202020204" pitchFamily="34" charset="0"/>
                <a:cs typeface="Arial" panose="020B0604020202020204" pitchFamily="34" charset="0"/>
              </a:rPr>
              <a:t>• Time – respond appropriately, a minor complaint can be sorted out there and then, more serious cases the complainant must be told what  will happen and when. </a:t>
            </a:r>
          </a:p>
          <a:p>
            <a:pPr marL="109728" indent="0">
              <a:buNone/>
            </a:pPr>
            <a:r>
              <a:rPr lang="en-GB" sz="2200" dirty="0">
                <a:latin typeface="Arial" panose="020B0604020202020204" pitchFamily="34" charset="0"/>
                <a:cs typeface="Arial" panose="020B0604020202020204" pitchFamily="34" charset="0"/>
              </a:rPr>
              <a:t>• Fairness – ensure that the investigation process is fair </a:t>
            </a:r>
          </a:p>
          <a:p>
            <a:pPr marL="109728" indent="0">
              <a:buNone/>
            </a:pPr>
            <a:r>
              <a:rPr lang="en-GB" sz="2200" dirty="0">
                <a:latin typeface="Arial" panose="020B0604020202020204" pitchFamily="34" charset="0"/>
                <a:cs typeface="Arial" panose="020B0604020202020204" pitchFamily="34" charset="0"/>
              </a:rPr>
              <a:t>• Reflecting – learn from the complaint and make necessary changes.</a:t>
            </a:r>
            <a:endParaRPr lang="en-GB" sz="2200" dirty="0"/>
          </a:p>
          <a:p>
            <a:pPr eaLnBrk="1" hangingPunct="1">
              <a:buClr>
                <a:srgbClr val="FF0000"/>
              </a:buClr>
              <a:buFont typeface="Wingdings" panose="05000000000000000000" pitchFamily="2" charset="2"/>
              <a:buChar char="Ø"/>
            </a:pPr>
            <a:endParaRPr lang="en-GB" alt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1353962"/>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7" name="Content Placeholder 1">
            <a:extLst>
              <a:ext uri="{FF2B5EF4-FFF2-40B4-BE49-F238E27FC236}">
                <a16:creationId xmlns:a16="http://schemas.microsoft.com/office/drawing/2014/main" id="{4E3BECDF-92D3-422F-87A4-BFA062C6D645}"/>
              </a:ext>
            </a:extLst>
          </p:cNvPr>
          <p:cNvSpPr>
            <a:spLocks noGrp="1"/>
          </p:cNvSpPr>
          <p:nvPr>
            <p:ph idx="1"/>
          </p:nvPr>
        </p:nvSpPr>
        <p:spPr>
          <a:xfrm>
            <a:off x="716161" y="2570455"/>
            <a:ext cx="10253080" cy="2326010"/>
          </a:xfrm>
        </p:spPr>
        <p:txBody>
          <a:bodyPr>
            <a:normAutofit fontScale="32500" lnSpcReduction="20000"/>
          </a:bodyPr>
          <a:lstStyle/>
          <a:p>
            <a:pPr marL="109728" indent="0">
              <a:buNone/>
            </a:pPr>
            <a:r>
              <a:rPr lang="en-GB" sz="9800" dirty="0"/>
              <a:t>As a Nursery Practitioner, It is your duty to look at and understand all your settings policies and procedure. </a:t>
            </a:r>
          </a:p>
          <a:p>
            <a:pPr marL="109728" indent="0">
              <a:buNone/>
            </a:pPr>
            <a:endParaRPr lang="en-GB" sz="9800" dirty="0"/>
          </a:p>
          <a:p>
            <a:pPr marL="109728" indent="0">
              <a:buNone/>
            </a:pPr>
            <a:r>
              <a:rPr lang="en-GB" sz="9800" dirty="0"/>
              <a:t>When you have done this you will have a better understanding of the duty of care </a:t>
            </a:r>
          </a:p>
          <a:p>
            <a:pPr marL="109728" indent="0">
              <a:buNone/>
            </a:pPr>
            <a:endParaRPr lang="en-GB" dirty="0"/>
          </a:p>
        </p:txBody>
      </p:sp>
      <p:pic>
        <p:nvPicPr>
          <p:cNvPr id="8" name="Picture 7">
            <a:extLst>
              <a:ext uri="{FF2B5EF4-FFF2-40B4-BE49-F238E27FC236}">
                <a16:creationId xmlns:a16="http://schemas.microsoft.com/office/drawing/2014/main" id="{F6EE988E-9553-41F9-A249-1F9F6BE376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42235" y="4483454"/>
            <a:ext cx="3436633" cy="2088232"/>
          </a:xfrm>
          <a:prstGeom prst="rect">
            <a:avLst/>
          </a:prstGeom>
        </p:spPr>
      </p:pic>
    </p:spTree>
    <p:extLst>
      <p:ext uri="{BB962C8B-B14F-4D97-AF65-F5344CB8AC3E}">
        <p14:creationId xmlns:p14="http://schemas.microsoft.com/office/powerpoint/2010/main" val="360578404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D4D1E-BA60-4A23-8EBC-1159C82F9571}"/>
              </a:ext>
            </a:extLst>
          </p:cNvPr>
          <p:cNvSpPr>
            <a:spLocks noGrp="1"/>
          </p:cNvSpPr>
          <p:nvPr>
            <p:ph type="title"/>
          </p:nvPr>
        </p:nvSpPr>
        <p:spPr>
          <a:xfrm>
            <a:off x="804673" y="1445494"/>
            <a:ext cx="3616856" cy="4376572"/>
          </a:xfrm>
        </p:spPr>
        <p:txBody>
          <a:bodyPr anchor="ctr">
            <a:normAutofit/>
          </a:bodyPr>
          <a:lstStyle/>
          <a:p>
            <a:r>
              <a:rPr lang="en-US" sz="4800" dirty="0"/>
              <a:t>Introduction</a:t>
            </a:r>
          </a:p>
        </p:txBody>
      </p:sp>
      <p:sp>
        <p:nvSpPr>
          <p:cNvPr id="9" name="Freeform: Shape 8">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1622A219-7D18-4C15-BCBE-83BCFA478F5B}"/>
              </a:ext>
            </a:extLst>
          </p:cNvPr>
          <p:cNvSpPr>
            <a:spLocks noGrp="1"/>
          </p:cNvSpPr>
          <p:nvPr>
            <p:ph idx="1"/>
          </p:nvPr>
        </p:nvSpPr>
        <p:spPr>
          <a:xfrm>
            <a:off x="6096000" y="1399032"/>
            <a:ext cx="5501834" cy="4471416"/>
          </a:xfrm>
        </p:spPr>
        <p:txBody>
          <a:bodyPr anchor="ctr">
            <a:normAutofit/>
          </a:bodyPr>
          <a:lstStyle/>
          <a:p>
            <a:pPr>
              <a:buClr>
                <a:srgbClr val="FF0000"/>
              </a:buClr>
              <a:buFont typeface="Wingdings" panose="05000000000000000000" pitchFamily="2" charset="2"/>
              <a:buChar char="Ø"/>
            </a:pPr>
            <a:r>
              <a:rPr lang="en-GB" sz="2000" dirty="0">
                <a:solidFill>
                  <a:schemeClr val="bg1"/>
                </a:solidFill>
                <a:latin typeface="Arial" panose="020B0604020202020204" pitchFamily="34" charset="0"/>
                <a:cs typeface="Arial" panose="020B0604020202020204" pitchFamily="34" charset="0"/>
              </a:rPr>
              <a:t>Duty of care in childcare settings means to keep children and young people safe, protecting them not only from physical harm but also from neglect, emotional and sexual harm and abuse. </a:t>
            </a:r>
          </a:p>
          <a:p>
            <a:pPr>
              <a:buClr>
                <a:srgbClr val="FF0000"/>
              </a:buClr>
              <a:buFont typeface="Wingdings" panose="05000000000000000000" pitchFamily="2" charset="2"/>
              <a:buChar char="Ø"/>
            </a:pPr>
            <a:r>
              <a:rPr lang="en-GB" sz="2000" dirty="0">
                <a:solidFill>
                  <a:schemeClr val="bg1"/>
                </a:solidFill>
                <a:latin typeface="Arial" panose="020B0604020202020204" pitchFamily="34" charset="0"/>
                <a:cs typeface="Arial" panose="020B0604020202020204" pitchFamily="34" charset="0"/>
              </a:rPr>
              <a:t>It is guarding the rights of the child in your care, as they have the right to be independent and to be treated with respect and dignity. </a:t>
            </a:r>
          </a:p>
          <a:p>
            <a:pPr>
              <a:buClr>
                <a:srgbClr val="FF0000"/>
              </a:buClr>
              <a:buFont typeface="Wingdings" panose="05000000000000000000" pitchFamily="2" charset="2"/>
              <a:buChar char="Ø"/>
            </a:pPr>
            <a:r>
              <a:rPr lang="en-GB" sz="2000" dirty="0">
                <a:solidFill>
                  <a:schemeClr val="bg1"/>
                </a:solidFill>
                <a:latin typeface="Arial" panose="020B0604020202020204" pitchFamily="34" charset="0"/>
                <a:cs typeface="Arial" panose="020B0604020202020204" pitchFamily="34" charset="0"/>
              </a:rPr>
              <a:t>This also includes respecting their                               rights, cultural beliefs and values                                     of their parents and families. </a:t>
            </a:r>
          </a:p>
        </p:txBody>
      </p:sp>
    </p:spTree>
    <p:extLst>
      <p:ext uri="{BB962C8B-B14F-4D97-AF65-F5344CB8AC3E}">
        <p14:creationId xmlns:p14="http://schemas.microsoft.com/office/powerpoint/2010/main" val="263327179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588208" y="735795"/>
            <a:ext cx="9013052" cy="1623312"/>
          </a:xfrm>
        </p:spPr>
        <p:txBody>
          <a:bodyPr anchor="b">
            <a:normAutofit/>
          </a:bodyPr>
          <a:lstStyle/>
          <a:p>
            <a:r>
              <a:rPr lang="en-GB" altLang="en-US" sz="4000" dirty="0">
                <a:latin typeface="+mn-lt"/>
              </a:rPr>
              <a:t>Duty of care</a:t>
            </a:r>
            <a:endParaRPr lang="en-GB" sz="4000" dirty="0">
              <a:latin typeface="+mn-lt"/>
            </a:endParaRPr>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FEA64F9E-29EE-4340-90A0-05DBB91FB3E6}"/>
              </a:ext>
            </a:extLst>
          </p:cNvPr>
          <p:cNvSpPr txBox="1"/>
          <p:nvPr/>
        </p:nvSpPr>
        <p:spPr>
          <a:xfrm>
            <a:off x="650540" y="2617634"/>
            <a:ext cx="10248517" cy="3416320"/>
          </a:xfrm>
          <a:prstGeom prst="rect">
            <a:avLst/>
          </a:prstGeom>
          <a:noFill/>
        </p:spPr>
        <p:txBody>
          <a:bodyPr wrap="square" rtlCol="0">
            <a:spAutoFit/>
          </a:bodyPr>
          <a:lstStyle/>
          <a:p>
            <a:pPr>
              <a:buClr>
                <a:srgbClr val="FF0000"/>
              </a:buClr>
              <a:buFont typeface="Wingdings" panose="05000000000000000000" pitchFamily="2" charset="2"/>
              <a:buChar char="Ø"/>
            </a:pPr>
            <a:r>
              <a:rPr lang="en-GB" sz="2200" dirty="0">
                <a:latin typeface="Arial" panose="020B0604020202020204" pitchFamily="34" charset="0"/>
                <a:cs typeface="Arial" panose="020B0604020202020204" pitchFamily="34" charset="0"/>
              </a:rPr>
              <a:t>When working with babies and young children they are almost entirely dependent on adults to care for them in ways that help to protect them from harm. </a:t>
            </a:r>
          </a:p>
          <a:p>
            <a:pPr>
              <a:buClr>
                <a:srgbClr val="FF0000"/>
              </a:buClr>
              <a:buFont typeface="Wingdings" panose="05000000000000000000" pitchFamily="2" charset="2"/>
              <a:buChar char="Ø"/>
            </a:pPr>
            <a:r>
              <a:rPr lang="en-GB" sz="2200" dirty="0">
                <a:latin typeface="Arial" panose="020B0604020202020204" pitchFamily="34" charset="0"/>
                <a:cs typeface="Arial" panose="020B0604020202020204" pitchFamily="34" charset="0"/>
              </a:rPr>
              <a:t>This could be physically or psychologically. When working with children, we safeguard them in various ways such as:</a:t>
            </a:r>
          </a:p>
          <a:p>
            <a:pPr>
              <a:buClr>
                <a:srgbClr val="FF0000"/>
              </a:buClr>
              <a:buFont typeface="Wingdings" panose="05000000000000000000" pitchFamily="2" charset="2"/>
              <a:buChar char="Ø"/>
            </a:pPr>
            <a:r>
              <a:rPr lang="en-GB" sz="2200" dirty="0">
                <a:latin typeface="Arial" panose="020B0604020202020204" pitchFamily="34" charset="0"/>
                <a:cs typeface="Arial" panose="020B0604020202020204" pitchFamily="34" charset="0"/>
              </a:rPr>
              <a:t>Carrying out risk assessments in the setting to ensure that toys and equipment are safe.</a:t>
            </a:r>
          </a:p>
          <a:p>
            <a:pPr>
              <a:buClr>
                <a:srgbClr val="FF0000"/>
              </a:buClr>
              <a:buFont typeface="Wingdings" panose="05000000000000000000" pitchFamily="2" charset="2"/>
              <a:buChar char="Ø"/>
            </a:pPr>
            <a:r>
              <a:rPr lang="en-GB" sz="2200" dirty="0">
                <a:latin typeface="Arial" panose="020B0604020202020204" pitchFamily="34" charset="0"/>
                <a:cs typeface="Arial" panose="020B0604020202020204" pitchFamily="34" charset="0"/>
              </a:rPr>
              <a:t>Assessing that the setting has no potential hazards (socket covers on plug holes, hazard materials etc.)</a:t>
            </a:r>
          </a:p>
          <a:p>
            <a:pPr eaLnBrk="1" hangingPunct="1">
              <a:buClr>
                <a:srgbClr val="FF0000"/>
              </a:buClr>
              <a:buFont typeface="Wingdings" panose="05000000000000000000" pitchFamily="2" charset="2"/>
              <a:buChar char="Ø"/>
            </a:pPr>
            <a:endParaRPr lang="en-GB" alt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2360367"/>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588208" y="735795"/>
            <a:ext cx="9013052" cy="1623312"/>
          </a:xfrm>
        </p:spPr>
        <p:txBody>
          <a:bodyPr anchor="b">
            <a:normAutofit/>
          </a:bodyPr>
          <a:lstStyle/>
          <a:p>
            <a:r>
              <a:rPr lang="en-GB" altLang="en-US" sz="4000" dirty="0">
                <a:latin typeface="+mn-lt"/>
              </a:rPr>
              <a:t>Duty of care</a:t>
            </a:r>
            <a:endParaRPr lang="en-GB" sz="4000" dirty="0">
              <a:latin typeface="+mn-lt"/>
            </a:endParaRPr>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FEA64F9E-29EE-4340-90A0-05DBB91FB3E6}"/>
              </a:ext>
            </a:extLst>
          </p:cNvPr>
          <p:cNvSpPr txBox="1"/>
          <p:nvPr/>
        </p:nvSpPr>
        <p:spPr>
          <a:xfrm>
            <a:off x="588207" y="2647130"/>
            <a:ext cx="9720915" cy="3077766"/>
          </a:xfrm>
          <a:prstGeom prst="rect">
            <a:avLst/>
          </a:prstGeom>
          <a:noFill/>
        </p:spPr>
        <p:txBody>
          <a:bodyPr wrap="square" rtlCol="0">
            <a:spAutoFit/>
          </a:bodyPr>
          <a:lstStyle/>
          <a:p>
            <a:pPr>
              <a:buClr>
                <a:srgbClr val="FF0000"/>
              </a:buClr>
              <a:buFont typeface="Wingdings" panose="05000000000000000000" pitchFamily="2" charset="2"/>
              <a:buChar char="Ø"/>
            </a:pPr>
            <a:r>
              <a:rPr lang="en-GB" sz="2200" dirty="0">
                <a:latin typeface="Arial" panose="020B0604020202020204" pitchFamily="34" charset="0"/>
                <a:cs typeface="Arial" panose="020B0604020202020204" pitchFamily="34" charset="0"/>
              </a:rPr>
              <a:t>Setting boundaries and clear expectations for children's behaviour which could upset other children or cause then distress.</a:t>
            </a:r>
          </a:p>
          <a:p>
            <a:pPr>
              <a:buClr>
                <a:srgbClr val="FF0000"/>
              </a:buClr>
              <a:buFont typeface="Wingdings" panose="05000000000000000000" pitchFamily="2" charset="2"/>
              <a:buChar char="Ø"/>
            </a:pPr>
            <a:r>
              <a:rPr lang="en-GB" sz="2200" dirty="0">
                <a:latin typeface="Arial" panose="020B0604020202020204" pitchFamily="34" charset="0"/>
                <a:cs typeface="Arial" panose="020B0604020202020204" pitchFamily="34" charset="0"/>
              </a:rPr>
              <a:t>Observing children and assessing their development. Being observant to any indications that their progress is not correct for their stage of development.</a:t>
            </a:r>
          </a:p>
          <a:p>
            <a:pPr>
              <a:buClr>
                <a:srgbClr val="FF0000"/>
              </a:buClr>
              <a:buFont typeface="Wingdings" panose="05000000000000000000" pitchFamily="2" charset="2"/>
              <a:buChar char="Ø"/>
            </a:pPr>
            <a:r>
              <a:rPr lang="en-GB" sz="2200" dirty="0">
                <a:latin typeface="Arial" panose="020B0604020202020204" pitchFamily="34" charset="0"/>
                <a:cs typeface="Arial" panose="020B0604020202020204" pitchFamily="34" charset="0"/>
              </a:rPr>
              <a:t>Understanding the different ways that children can be abused by others. The signs that a child may be experiencing harm and knowing the correct procedures to deal with it.</a:t>
            </a:r>
          </a:p>
          <a:p>
            <a:pPr eaLnBrk="1" hangingPunct="1">
              <a:buClr>
                <a:srgbClr val="FF0000"/>
              </a:buClr>
              <a:buFont typeface="Wingdings" panose="05000000000000000000" pitchFamily="2" charset="2"/>
              <a:buChar char="Ø"/>
            </a:pPr>
            <a:endParaRPr lang="en-GB" alt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2242660"/>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588208" y="735795"/>
            <a:ext cx="9013052" cy="1623312"/>
          </a:xfrm>
        </p:spPr>
        <p:txBody>
          <a:bodyPr anchor="b">
            <a:normAutofit fontScale="90000"/>
          </a:bodyPr>
          <a:lstStyle/>
          <a:p>
            <a:r>
              <a:rPr lang="en-GB" sz="4000" dirty="0">
                <a:solidFill>
                  <a:schemeClr val="tx1"/>
                </a:solidFill>
                <a:latin typeface="Arial" panose="020B0604020202020204" pitchFamily="34" charset="0"/>
                <a:cs typeface="Arial" panose="020B0604020202020204" pitchFamily="34" charset="0"/>
              </a:rPr>
              <a:t>How Duty of Care contributes to the </a:t>
            </a:r>
            <a:br>
              <a:rPr lang="en-GB" sz="4000" dirty="0">
                <a:solidFill>
                  <a:schemeClr val="tx1"/>
                </a:solidFill>
                <a:latin typeface="Arial" panose="020B0604020202020204" pitchFamily="34" charset="0"/>
                <a:cs typeface="Arial" panose="020B0604020202020204" pitchFamily="34" charset="0"/>
              </a:rPr>
            </a:br>
            <a:r>
              <a:rPr lang="en-GB" sz="4000" dirty="0">
                <a:solidFill>
                  <a:schemeClr val="tx1"/>
                </a:solidFill>
                <a:latin typeface="Arial" panose="020B0604020202020204" pitchFamily="34" charset="0"/>
                <a:cs typeface="Arial" panose="020B0604020202020204" pitchFamily="34" charset="0"/>
              </a:rPr>
              <a:t>Safeguarding or Protection of Individuals</a:t>
            </a:r>
            <a:endParaRPr lang="en-GB" sz="4000" dirty="0">
              <a:latin typeface="+mn-lt"/>
            </a:endParaRPr>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FEA64F9E-29EE-4340-90A0-05DBB91FB3E6}"/>
              </a:ext>
            </a:extLst>
          </p:cNvPr>
          <p:cNvSpPr txBox="1"/>
          <p:nvPr/>
        </p:nvSpPr>
        <p:spPr>
          <a:xfrm>
            <a:off x="588208" y="2452180"/>
            <a:ext cx="10178115" cy="4093428"/>
          </a:xfrm>
          <a:prstGeom prst="rect">
            <a:avLst/>
          </a:prstGeom>
          <a:noFill/>
        </p:spPr>
        <p:txBody>
          <a:bodyPr wrap="square" rtlCol="0">
            <a:spAutoFit/>
          </a:bodyPr>
          <a:lstStyle/>
          <a:p>
            <a:pPr>
              <a:buClr>
                <a:srgbClr val="FF0000"/>
              </a:buClr>
              <a:buFont typeface="Wingdings" panose="05000000000000000000" pitchFamily="2" charset="2"/>
              <a:buChar char="Ø"/>
            </a:pPr>
            <a:r>
              <a:rPr lang="en-GB" sz="2200" dirty="0">
                <a:latin typeface="Arial" panose="020B0604020202020204" pitchFamily="34" charset="0"/>
                <a:cs typeface="Arial" panose="020B0604020202020204" pitchFamily="34" charset="0"/>
              </a:rPr>
              <a:t>Children, especially young children are vulnerable because they have not yet developed the physical and cognitive skills to care for themselves, so they need care from the adults around them. All practitioners who work with children have a duty of care towards them.</a:t>
            </a:r>
          </a:p>
          <a:p>
            <a:pPr>
              <a:buClr>
                <a:srgbClr val="FF0000"/>
              </a:buClr>
              <a:buFont typeface="Wingdings" panose="05000000000000000000" pitchFamily="2" charset="2"/>
              <a:buChar char="Ø"/>
            </a:pPr>
            <a:r>
              <a:rPr lang="en-GB" sz="2200" dirty="0">
                <a:latin typeface="Arial" panose="020B0604020202020204" pitchFamily="34" charset="0"/>
                <a:cs typeface="Arial" panose="020B0604020202020204" pitchFamily="34" charset="0"/>
              </a:rPr>
              <a:t>The younger and more vulnerable the child, the greater the duty of care. As a practitioner, vigilance and attention keeps young children safe as they develop;</a:t>
            </a:r>
          </a:p>
          <a:p>
            <a:pPr>
              <a:buClr>
                <a:srgbClr val="FF0000"/>
              </a:buClr>
              <a:buFont typeface="Wingdings" panose="05000000000000000000" pitchFamily="2" charset="2"/>
              <a:buChar char="Ø"/>
            </a:pPr>
            <a:r>
              <a:rPr lang="en-GB" sz="2200" dirty="0">
                <a:latin typeface="Arial" panose="020B0604020202020204" pitchFamily="34" charset="0"/>
                <a:cs typeface="Arial" panose="020B0604020202020204" pitchFamily="34" charset="0"/>
              </a:rPr>
              <a:t>The ability to foresee and cope with potential dangers</a:t>
            </a:r>
          </a:p>
          <a:p>
            <a:pPr>
              <a:buClr>
                <a:srgbClr val="FF0000"/>
              </a:buClr>
              <a:buFont typeface="Wingdings" panose="05000000000000000000" pitchFamily="2" charset="2"/>
              <a:buChar char="Ø"/>
            </a:pPr>
            <a:r>
              <a:rPr lang="en-GB" sz="2200" dirty="0">
                <a:latin typeface="Arial" panose="020B0604020202020204" pitchFamily="34" charset="0"/>
                <a:cs typeface="Arial" panose="020B0604020202020204" pitchFamily="34" charset="0"/>
              </a:rPr>
              <a:t>More robust immune systems</a:t>
            </a:r>
          </a:p>
          <a:p>
            <a:pPr>
              <a:buClr>
                <a:srgbClr val="FF0000"/>
              </a:buClr>
              <a:buFont typeface="Wingdings" panose="05000000000000000000" pitchFamily="2" charset="2"/>
              <a:buChar char="Ø"/>
            </a:pPr>
            <a:r>
              <a:rPr lang="en-GB" sz="2200" dirty="0">
                <a:latin typeface="Arial" panose="020B0604020202020204" pitchFamily="34" charset="0"/>
                <a:cs typeface="Arial" panose="020B0604020202020204" pitchFamily="34" charset="0"/>
              </a:rPr>
              <a:t>Empathy – understand that their actions may hurt or upset others</a:t>
            </a:r>
          </a:p>
          <a:p>
            <a:pPr>
              <a:buClr>
                <a:srgbClr val="FF0000"/>
              </a:buClr>
              <a:buFont typeface="Wingdings" panose="05000000000000000000" pitchFamily="2" charset="2"/>
              <a:buChar char="Ø"/>
            </a:pPr>
            <a:r>
              <a:rPr lang="en-GB" sz="2200" dirty="0">
                <a:latin typeface="Arial" panose="020B0604020202020204" pitchFamily="34" charset="0"/>
                <a:cs typeface="Arial" panose="020B0604020202020204" pitchFamily="34" charset="0"/>
              </a:rPr>
              <a:t>Communication skills to be able to talk about the harm others may be doing them.</a:t>
            </a:r>
          </a:p>
          <a:p>
            <a:pPr eaLnBrk="1" hangingPunct="1">
              <a:buClr>
                <a:srgbClr val="FF0000"/>
              </a:buClr>
              <a:buFont typeface="Wingdings" panose="05000000000000000000" pitchFamily="2" charset="2"/>
              <a:buChar char="Ø"/>
            </a:pPr>
            <a:endParaRPr lang="en-GB" alt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0906731"/>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588208" y="735795"/>
            <a:ext cx="9013052" cy="1623312"/>
          </a:xfrm>
        </p:spPr>
        <p:txBody>
          <a:bodyPr anchor="b">
            <a:normAutofit fontScale="90000"/>
          </a:bodyPr>
          <a:lstStyle/>
          <a:p>
            <a:r>
              <a:rPr lang="en-GB" sz="4000" dirty="0">
                <a:solidFill>
                  <a:schemeClr val="tx1"/>
                </a:solidFill>
                <a:latin typeface="Arial" panose="020B0604020202020204" pitchFamily="34" charset="0"/>
                <a:cs typeface="Arial" panose="020B0604020202020204" pitchFamily="34" charset="0"/>
              </a:rPr>
              <a:t>Potential Conflicts or Dilemmas that may arise between the Duty of Care and an Individual’s Rights</a:t>
            </a:r>
            <a:endParaRPr lang="en-GB" sz="4000" dirty="0">
              <a:latin typeface="+mn-lt"/>
            </a:endParaRPr>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FEA64F9E-29EE-4340-90A0-05DBB91FB3E6}"/>
              </a:ext>
            </a:extLst>
          </p:cNvPr>
          <p:cNvSpPr txBox="1"/>
          <p:nvPr/>
        </p:nvSpPr>
        <p:spPr>
          <a:xfrm>
            <a:off x="650541" y="2647130"/>
            <a:ext cx="8455840" cy="2739211"/>
          </a:xfrm>
          <a:prstGeom prst="rect">
            <a:avLst/>
          </a:prstGeom>
          <a:noFill/>
        </p:spPr>
        <p:txBody>
          <a:bodyPr wrap="square" rtlCol="0">
            <a:spAutoFit/>
          </a:bodyPr>
          <a:lstStyle/>
          <a:p>
            <a:pPr>
              <a:buClr>
                <a:srgbClr val="FF0000"/>
              </a:buClr>
              <a:buFont typeface="Wingdings" panose="05000000000000000000" pitchFamily="2" charset="2"/>
              <a:buChar char="Ø"/>
            </a:pPr>
            <a:r>
              <a:rPr lang="en-GB" sz="2200" dirty="0">
                <a:latin typeface="Arial" panose="020B0604020202020204" pitchFamily="34" charset="0"/>
                <a:cs typeface="Arial" panose="020B0604020202020204" pitchFamily="34" charset="0"/>
              </a:rPr>
              <a:t>Conflicts and Dilemmas that may arise between the duty of care and individuals rights could be staff having a difference of opinion over a child for example a staff member believing they have signs of abuse and another staff member thinking they don’t.</a:t>
            </a:r>
          </a:p>
          <a:p>
            <a:pPr marL="0" indent="0">
              <a:buClr>
                <a:srgbClr val="FF0000"/>
              </a:buClr>
              <a:buNone/>
            </a:pPr>
            <a:endParaRPr lang="en-GB" sz="2200" dirty="0">
              <a:latin typeface="Arial" panose="020B0604020202020204" pitchFamily="34" charset="0"/>
              <a:cs typeface="Arial" panose="020B0604020202020204" pitchFamily="34" charset="0"/>
            </a:endParaRPr>
          </a:p>
          <a:p>
            <a:pPr>
              <a:buClr>
                <a:srgbClr val="FF0000"/>
              </a:buClr>
              <a:buFont typeface="Wingdings" panose="05000000000000000000" pitchFamily="2" charset="2"/>
              <a:buChar char="Ø"/>
            </a:pPr>
            <a:r>
              <a:rPr lang="en-GB" sz="2200" dirty="0">
                <a:latin typeface="Arial" panose="020B0604020202020204" pitchFamily="34" charset="0"/>
                <a:cs typeface="Arial" panose="020B0604020202020204" pitchFamily="34" charset="0"/>
              </a:rPr>
              <a:t>This could lead to conflict between the child’s family / carers if staff involved other agencies such as Social Services. </a:t>
            </a:r>
            <a:endParaRPr lang="en-GB" sz="2200" dirty="0"/>
          </a:p>
          <a:p>
            <a:pPr eaLnBrk="1" hangingPunct="1">
              <a:buClr>
                <a:srgbClr val="FF0000"/>
              </a:buClr>
              <a:buFont typeface="Wingdings" panose="05000000000000000000" pitchFamily="2" charset="2"/>
              <a:buChar char="Ø"/>
            </a:pPr>
            <a:endParaRPr lang="en-GB" alt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5157493"/>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588208" y="735795"/>
            <a:ext cx="9013052" cy="1623312"/>
          </a:xfrm>
        </p:spPr>
        <p:txBody>
          <a:bodyPr anchor="b">
            <a:normAutofit fontScale="90000"/>
          </a:bodyPr>
          <a:lstStyle/>
          <a:p>
            <a:r>
              <a:rPr lang="en-GB" sz="4000" dirty="0">
                <a:solidFill>
                  <a:schemeClr val="tx1"/>
                </a:solidFill>
                <a:latin typeface="Arial" panose="020B0604020202020204" pitchFamily="34" charset="0"/>
                <a:cs typeface="Arial" panose="020B0604020202020204" pitchFamily="34" charset="0"/>
              </a:rPr>
              <a:t>Potential Conflicts or Dilemmas that may arise between the Duty of Care and an Individual’s Rights</a:t>
            </a:r>
            <a:endParaRPr lang="en-GB" sz="4000" dirty="0">
              <a:latin typeface="+mn-lt"/>
            </a:endParaRPr>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FEA64F9E-29EE-4340-90A0-05DBB91FB3E6}"/>
              </a:ext>
            </a:extLst>
          </p:cNvPr>
          <p:cNvSpPr txBox="1"/>
          <p:nvPr/>
        </p:nvSpPr>
        <p:spPr>
          <a:xfrm>
            <a:off x="588207" y="2647130"/>
            <a:ext cx="9352205" cy="2739211"/>
          </a:xfrm>
          <a:prstGeom prst="rect">
            <a:avLst/>
          </a:prstGeom>
          <a:noFill/>
        </p:spPr>
        <p:txBody>
          <a:bodyPr wrap="square" rtlCol="0">
            <a:spAutoFit/>
          </a:bodyPr>
          <a:lstStyle/>
          <a:p>
            <a:pPr>
              <a:buClr>
                <a:srgbClr val="FF0000"/>
              </a:buClr>
              <a:buFont typeface="Wingdings" panose="05000000000000000000" pitchFamily="2" charset="2"/>
              <a:buChar char="Ø"/>
            </a:pPr>
            <a:r>
              <a:rPr lang="en-GB" sz="2200" dirty="0">
                <a:latin typeface="Arial" panose="020B0604020202020204" pitchFamily="34" charset="0"/>
                <a:cs typeface="Arial" panose="020B0604020202020204" pitchFamily="34" charset="0"/>
              </a:rPr>
              <a:t>Dilemmas could be knowing when to get further help regarding child protection and safeguarding issues for example if you did not refer the case to social services the child might still continue to suffer abuse. </a:t>
            </a:r>
          </a:p>
          <a:p>
            <a:pPr>
              <a:buClr>
                <a:srgbClr val="FF0000"/>
              </a:buClr>
              <a:buFont typeface="Wingdings" panose="05000000000000000000" pitchFamily="2" charset="2"/>
              <a:buChar char="Ø"/>
            </a:pPr>
            <a:r>
              <a:rPr lang="en-GB" sz="2200" dirty="0">
                <a:latin typeface="Arial" panose="020B0604020202020204" pitchFamily="34" charset="0"/>
                <a:cs typeface="Arial" panose="020B0604020202020204" pitchFamily="34" charset="0"/>
              </a:rPr>
              <a:t>Another dilemma would be knowing when to break confidentiality and share information. If you have any concerns about a child or feel they are at risk you need to share them and report it, it is always better to be safe than sorry. </a:t>
            </a:r>
          </a:p>
          <a:p>
            <a:pPr eaLnBrk="1" hangingPunct="1">
              <a:buClr>
                <a:srgbClr val="FF0000"/>
              </a:buClr>
              <a:buFont typeface="Wingdings" panose="05000000000000000000" pitchFamily="2" charset="2"/>
              <a:buChar char="Ø"/>
            </a:pPr>
            <a:endParaRPr lang="en-GB" alt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0788537"/>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7" name="Content Placeholder 1">
            <a:extLst>
              <a:ext uri="{FF2B5EF4-FFF2-40B4-BE49-F238E27FC236}">
                <a16:creationId xmlns:a16="http://schemas.microsoft.com/office/drawing/2014/main" id="{FCA989BD-F585-497C-802C-154E8F17DF04}"/>
              </a:ext>
            </a:extLst>
          </p:cNvPr>
          <p:cNvSpPr>
            <a:spLocks noGrp="1"/>
          </p:cNvSpPr>
          <p:nvPr>
            <p:ph idx="1"/>
          </p:nvPr>
        </p:nvSpPr>
        <p:spPr>
          <a:xfrm>
            <a:off x="763661" y="1864885"/>
            <a:ext cx="8229600" cy="4248472"/>
          </a:xfrm>
        </p:spPr>
        <p:txBody>
          <a:bodyPr>
            <a:normAutofit/>
          </a:bodyPr>
          <a:lstStyle/>
          <a:p>
            <a:pPr marL="0" indent="0">
              <a:buClr>
                <a:srgbClr val="FF0000"/>
              </a:buClr>
              <a:buNone/>
            </a:pPr>
            <a:r>
              <a:rPr lang="en-GB" sz="2400" dirty="0">
                <a:latin typeface="Arial" panose="020B0604020202020204" pitchFamily="34" charset="0"/>
                <a:cs typeface="Arial" panose="020B0604020202020204" pitchFamily="34" charset="0"/>
              </a:rPr>
              <a:t>Other dilemmas in our setting could be:-</a:t>
            </a:r>
          </a:p>
          <a:p>
            <a:pPr>
              <a:buClr>
                <a:srgbClr val="FF0000"/>
              </a:buClr>
              <a:buFont typeface="Wingdings" panose="05000000000000000000" pitchFamily="2" charset="2"/>
              <a:buChar char="Ø"/>
            </a:pPr>
            <a:endParaRPr lang="en-GB" sz="2400" dirty="0">
              <a:latin typeface="Arial" panose="020B0604020202020204" pitchFamily="34" charset="0"/>
              <a:cs typeface="Arial" panose="020B0604020202020204" pitchFamily="34" charset="0"/>
            </a:endParaRPr>
          </a:p>
          <a:p>
            <a:pPr>
              <a:buClr>
                <a:srgbClr val="FF0000"/>
              </a:buClr>
              <a:buFont typeface="Wingdings" panose="05000000000000000000" pitchFamily="2" charset="2"/>
              <a:buChar char="Ø"/>
            </a:pPr>
            <a:r>
              <a:rPr lang="en-GB" sz="2400" dirty="0">
                <a:latin typeface="Arial" panose="020B0604020202020204" pitchFamily="34" charset="0"/>
                <a:cs typeface="Arial" panose="020B0604020202020204" pitchFamily="34" charset="0"/>
              </a:rPr>
              <a:t>Staff falling out,</a:t>
            </a:r>
          </a:p>
          <a:p>
            <a:pPr>
              <a:buClr>
                <a:srgbClr val="FF0000"/>
              </a:buClr>
              <a:buFont typeface="Wingdings" panose="05000000000000000000" pitchFamily="2" charset="2"/>
              <a:buChar char="Ø"/>
            </a:pPr>
            <a:r>
              <a:rPr lang="en-GB" sz="2400" dirty="0">
                <a:latin typeface="Arial" panose="020B0604020202020204" pitchFamily="34" charset="0"/>
                <a:cs typeface="Arial" panose="020B0604020202020204" pitchFamily="34" charset="0"/>
              </a:rPr>
              <a:t>Break confidentiality,</a:t>
            </a:r>
          </a:p>
          <a:p>
            <a:pPr>
              <a:buClr>
                <a:srgbClr val="FF0000"/>
              </a:buClr>
              <a:buFont typeface="Wingdings" panose="05000000000000000000" pitchFamily="2" charset="2"/>
              <a:buChar char="Ø"/>
            </a:pPr>
            <a:r>
              <a:rPr lang="en-GB" sz="2400" dirty="0">
                <a:latin typeface="Arial" panose="020B0604020202020204" pitchFamily="34" charset="0"/>
                <a:cs typeface="Arial" panose="020B0604020202020204" pitchFamily="34" charset="0"/>
              </a:rPr>
              <a:t>Swearing and behaviour,</a:t>
            </a:r>
          </a:p>
          <a:p>
            <a:pPr>
              <a:buClr>
                <a:srgbClr val="FF0000"/>
              </a:buClr>
              <a:buFont typeface="Wingdings" panose="05000000000000000000" pitchFamily="2" charset="2"/>
              <a:buChar char="Ø"/>
            </a:pPr>
            <a:r>
              <a:rPr lang="en-GB" sz="2400" dirty="0">
                <a:latin typeface="Arial" panose="020B0604020202020204" pitchFamily="34" charset="0"/>
                <a:cs typeface="Arial" panose="020B0604020202020204" pitchFamily="34" charset="0"/>
              </a:rPr>
              <a:t>Absent staff members, </a:t>
            </a:r>
          </a:p>
          <a:p>
            <a:pPr>
              <a:buClr>
                <a:srgbClr val="FF0000"/>
              </a:buClr>
              <a:buFont typeface="Wingdings" panose="05000000000000000000" pitchFamily="2" charset="2"/>
              <a:buChar char="Ø"/>
            </a:pPr>
            <a:r>
              <a:rPr lang="en-GB" sz="2400" dirty="0">
                <a:latin typeface="Arial" panose="020B0604020202020204" pitchFamily="34" charset="0"/>
                <a:cs typeface="Arial" panose="020B0604020202020204" pitchFamily="34" charset="0"/>
              </a:rPr>
              <a:t>Lack of team work.</a:t>
            </a:r>
          </a:p>
          <a:p>
            <a:pPr>
              <a:buClr>
                <a:srgbClr val="FF0000"/>
              </a:buClr>
              <a:buFont typeface="Wingdings" panose="05000000000000000000" pitchFamily="2" charset="2"/>
              <a:buChar char="Ø"/>
            </a:pPr>
            <a:r>
              <a:rPr lang="en-GB" sz="2400" dirty="0">
                <a:latin typeface="Arial" panose="020B0604020202020204" pitchFamily="34" charset="0"/>
                <a:cs typeface="Arial" panose="020B0604020202020204" pitchFamily="34" charset="0"/>
              </a:rPr>
              <a:t>Lack of training</a:t>
            </a:r>
          </a:p>
        </p:txBody>
      </p:sp>
      <p:pic>
        <p:nvPicPr>
          <p:cNvPr id="10" name="Picture 9">
            <a:extLst>
              <a:ext uri="{FF2B5EF4-FFF2-40B4-BE49-F238E27FC236}">
                <a16:creationId xmlns:a16="http://schemas.microsoft.com/office/drawing/2014/main" id="{3DE67733-A4CA-46F6-A15C-2C269C9CC2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02082" y="2945005"/>
            <a:ext cx="2562830" cy="2088232"/>
          </a:xfrm>
          <a:prstGeom prst="rect">
            <a:avLst/>
          </a:prstGeom>
        </p:spPr>
      </p:pic>
    </p:spTree>
    <p:extLst>
      <p:ext uri="{BB962C8B-B14F-4D97-AF65-F5344CB8AC3E}">
        <p14:creationId xmlns:p14="http://schemas.microsoft.com/office/powerpoint/2010/main" val="2283655219"/>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5F0E627-1E1C-4B57-9BB1-E84EA5DE0987}"/>
              </a:ext>
            </a:extLst>
          </p:cNvPr>
          <p:cNvSpPr>
            <a:spLocks noGrp="1"/>
          </p:cNvSpPr>
          <p:nvPr>
            <p:ph type="title"/>
          </p:nvPr>
        </p:nvSpPr>
        <p:spPr>
          <a:xfrm>
            <a:off x="588208" y="735795"/>
            <a:ext cx="9013052" cy="1623312"/>
          </a:xfrm>
        </p:spPr>
        <p:txBody>
          <a:bodyPr anchor="b">
            <a:normAutofit fontScale="90000"/>
          </a:bodyPr>
          <a:lstStyle/>
          <a:p>
            <a:r>
              <a:rPr lang="en-GB" sz="4000" dirty="0">
                <a:solidFill>
                  <a:schemeClr val="tx1"/>
                </a:solidFill>
                <a:latin typeface="Arial" panose="020B0604020202020204" pitchFamily="34" charset="0"/>
                <a:cs typeface="Arial" panose="020B0604020202020204" pitchFamily="34" charset="0"/>
              </a:rPr>
              <a:t>Potential Conflicts or Dilemmas that may arise between the Duty of Care and an Individual’s Rights</a:t>
            </a:r>
            <a:endParaRPr lang="en-GB" sz="4000" dirty="0">
              <a:latin typeface="+mn-lt"/>
            </a:endParaRPr>
          </a:p>
        </p:txBody>
      </p:sp>
      <p:cxnSp>
        <p:nvCxnSpPr>
          <p:cNvPr id="48" name="Straight Arrow Connector 47">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FEA64F9E-29EE-4340-90A0-05DBB91FB3E6}"/>
              </a:ext>
            </a:extLst>
          </p:cNvPr>
          <p:cNvSpPr txBox="1"/>
          <p:nvPr/>
        </p:nvSpPr>
        <p:spPr>
          <a:xfrm>
            <a:off x="588208" y="2604504"/>
            <a:ext cx="8455840" cy="4524315"/>
          </a:xfrm>
          <a:prstGeom prst="rect">
            <a:avLst/>
          </a:prstGeom>
          <a:noFill/>
        </p:spPr>
        <p:txBody>
          <a:bodyPr wrap="square" rtlCol="0">
            <a:spAutoFit/>
          </a:bodyPr>
          <a:lstStyle/>
          <a:p>
            <a:pPr marL="0" indent="0">
              <a:buNone/>
            </a:pPr>
            <a:r>
              <a:rPr lang="en-GB" sz="2200" dirty="0">
                <a:cs typeface="Arial" panose="020B0604020202020204" pitchFamily="34" charset="0"/>
              </a:rPr>
              <a:t>Oliver’s parents complain about you encouraging their son, who has the beginnings of muscular dystrophy, to do physical activities outdoors with the other children. They say it is not fair because the other children will laugh at him and his self-esteem will be affected</a:t>
            </a:r>
            <a:r>
              <a:rPr lang="en-GB" sz="2200" dirty="0"/>
              <a:t>.</a:t>
            </a:r>
          </a:p>
          <a:p>
            <a:pPr marL="0" indent="0">
              <a:buNone/>
            </a:pPr>
            <a:r>
              <a:rPr lang="en-GB" sz="2200" dirty="0">
                <a:cs typeface="Arial" panose="020B0604020202020204" pitchFamily="34" charset="0"/>
              </a:rPr>
              <a:t>Lets look at a dilemma. How can you support and advise Oliver's parents? </a:t>
            </a:r>
          </a:p>
          <a:p>
            <a:r>
              <a:rPr lang="en-GB" sz="2200" dirty="0">
                <a:solidFill>
                  <a:srgbClr val="FF0000"/>
                </a:solidFill>
              </a:rPr>
              <a:t>Muscular dystrophy (MD) is a genetic (inherited) condition that gradually causes the muscles to weaken. This leads to an increasing level of disability. </a:t>
            </a:r>
          </a:p>
          <a:p>
            <a:pPr marL="0" indent="0">
              <a:buNone/>
            </a:pPr>
            <a:endParaRPr lang="en-GB" sz="1800" dirty="0">
              <a:latin typeface="Arial" panose="020B0604020202020204" pitchFamily="34" charset="0"/>
              <a:cs typeface="Arial" panose="020B0604020202020204" pitchFamily="34" charset="0"/>
            </a:endParaRPr>
          </a:p>
          <a:p>
            <a:pPr marL="0" indent="0">
              <a:buNone/>
            </a:pPr>
            <a:endParaRPr lang="en-GB" sz="1800" dirty="0">
              <a:latin typeface="Arial" panose="020B0604020202020204" pitchFamily="34" charset="0"/>
              <a:cs typeface="Arial" panose="020B0604020202020204" pitchFamily="34" charset="0"/>
            </a:endParaRPr>
          </a:p>
          <a:p>
            <a:pPr marL="0" indent="0">
              <a:buNone/>
            </a:pPr>
            <a:endParaRPr lang="en-GB" dirty="0"/>
          </a:p>
          <a:p>
            <a:pPr eaLnBrk="1" hangingPunct="1">
              <a:buClr>
                <a:srgbClr val="FF0000"/>
              </a:buClr>
            </a:pPr>
            <a:endParaRPr lang="en-GB" altLang="en-US" sz="1800" dirty="0">
              <a:latin typeface="Arial" panose="020B0604020202020204" pitchFamily="34" charset="0"/>
              <a:cs typeface="Times New Roman" panose="02020603050405020304" pitchFamily="18" charset="0"/>
            </a:endParaRPr>
          </a:p>
          <a:p>
            <a:pPr eaLnBrk="1" hangingPunct="1">
              <a:buClr>
                <a:srgbClr val="FF0000"/>
              </a:buClr>
              <a:buFont typeface="Wingdings" panose="05000000000000000000" pitchFamily="2" charset="2"/>
              <a:buChar char="Ø"/>
            </a:pPr>
            <a:endParaRPr lang="en-GB" alt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612936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94709BE646B704F972C0F31AFB1D7C4" ma:contentTypeVersion="2" ma:contentTypeDescription="Create a new document." ma:contentTypeScope="" ma:versionID="565d01d430df1f506931111d637380cc">
  <xsd:schema xmlns:xsd="http://www.w3.org/2001/XMLSchema" xmlns:xs="http://www.w3.org/2001/XMLSchema" xmlns:p="http://schemas.microsoft.com/office/2006/metadata/properties" xmlns:ns2="cc08569b-bd16-4772-911b-01ebd4754205" targetNamespace="http://schemas.microsoft.com/office/2006/metadata/properties" ma:root="true" ma:fieldsID="699baf7a580cec96d9deae7ca2f5f3ed" ns2:_="">
    <xsd:import namespace="cc08569b-bd16-4772-911b-01ebd4754205"/>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08569b-bd16-4772-911b-01ebd47542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DDAA65C-2A3E-41E3-8210-42F87A33F1CF}">
  <ds:schemaRefs>
    <ds:schemaRef ds:uri="http://schemas.microsoft.com/office/2006/metadata/properties"/>
    <ds:schemaRef ds:uri="http://schemas.openxmlformats.org/package/2006/metadata/core-properties"/>
    <ds:schemaRef ds:uri="http://purl.org/dc/dcmitype/"/>
    <ds:schemaRef ds:uri="http://purl.org/dc/terms/"/>
    <ds:schemaRef ds:uri="http://purl.org/dc/elements/1.1/"/>
    <ds:schemaRef ds:uri="http://schemas.microsoft.com/office/infopath/2007/PartnerControls"/>
    <ds:schemaRef ds:uri="http://schemas.microsoft.com/office/2006/documentManagement/types"/>
    <ds:schemaRef ds:uri="cc08569b-bd16-4772-911b-01ebd4754205"/>
    <ds:schemaRef ds:uri="http://www.w3.org/XML/1998/namespace"/>
  </ds:schemaRefs>
</ds:datastoreItem>
</file>

<file path=customXml/itemProps2.xml><?xml version="1.0" encoding="utf-8"?>
<ds:datastoreItem xmlns:ds="http://schemas.openxmlformats.org/officeDocument/2006/customXml" ds:itemID="{A340FBF5-CE22-4CB2-841B-DC40463B86A3}">
  <ds:schemaRefs>
    <ds:schemaRef ds:uri="http://schemas.microsoft.com/sharepoint/v3/contenttype/forms"/>
  </ds:schemaRefs>
</ds:datastoreItem>
</file>

<file path=customXml/itemProps3.xml><?xml version="1.0" encoding="utf-8"?>
<ds:datastoreItem xmlns:ds="http://schemas.openxmlformats.org/officeDocument/2006/customXml" ds:itemID="{043D778D-7E67-4A9B-8B42-0920D0456A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08569b-bd16-4772-911b-01ebd475420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1389</Words>
  <Application>Microsoft Office PowerPoint</Application>
  <PresentationFormat>Widescreen</PresentationFormat>
  <Paragraphs>98</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Wingdings</vt:lpstr>
      <vt:lpstr>Office Theme</vt:lpstr>
      <vt:lpstr>Duty of Care</vt:lpstr>
      <vt:lpstr>Introduction</vt:lpstr>
      <vt:lpstr>Duty of care</vt:lpstr>
      <vt:lpstr>Duty of care</vt:lpstr>
      <vt:lpstr>How Duty of Care contributes to the  Safeguarding or Protection of Individuals</vt:lpstr>
      <vt:lpstr>Potential Conflicts or Dilemmas that may arise between the Duty of Care and an Individual’s Rights</vt:lpstr>
      <vt:lpstr>Potential Conflicts or Dilemmas that may arise between the Duty of Care and an Individual’s Rights</vt:lpstr>
      <vt:lpstr>PowerPoint Presentation</vt:lpstr>
      <vt:lpstr>Potential Conflicts or Dilemmas that may arise between the Duty of Care and an Individual’s Rights</vt:lpstr>
      <vt:lpstr> Risks Associated with the Duty of Care</vt:lpstr>
      <vt:lpstr>Risks Associated with the Duty of Care</vt:lpstr>
      <vt:lpstr>Where to get Additional Support and Advice about  Conflicts and Dilemmas</vt:lpstr>
      <vt:lpstr>PowerPoint Presentation</vt:lpstr>
      <vt:lpstr>How to Respond to Complaints</vt:lpstr>
      <vt:lpstr>How to Respond to Complaints</vt:lpstr>
      <vt:lpstr>How to Respond to Complaints</vt:lpstr>
      <vt:lpstr>How to?</vt:lpstr>
      <vt:lpstr>How to?</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TL</dc:title>
  <dc:creator/>
  <cp:lastModifiedBy/>
  <cp:revision>13</cp:revision>
  <dcterms:created xsi:type="dcterms:W3CDTF">2020-10-20T13:39:56Z</dcterms:created>
  <dcterms:modified xsi:type="dcterms:W3CDTF">2021-09-16T12:36:02Z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0x010100594709BE646B704F972C0F31AFB1D7C4</vt:lpwstr>
  </property>
</Properties>
</file>