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0" r:id="rId4"/>
  </p:sldMasterIdLst>
  <p:notesMasterIdLst>
    <p:notesMasterId r:id="rId12"/>
  </p:notesMasterIdLst>
  <p:sldIdLst>
    <p:sldId id="274" r:id="rId5"/>
    <p:sldId id="309" r:id="rId6"/>
    <p:sldId id="310" r:id="rId7"/>
    <p:sldId id="311" r:id="rId8"/>
    <p:sldId id="312" r:id="rId9"/>
    <p:sldId id="313" r:id="rId10"/>
    <p:sldId id="31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E14DB8-9D54-4B56-A459-F1C8CA5195AA}" v="22" dt="2021-05-12T14:06:57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DDEA-63BC-40A0-8BC0-D6413F38691F}" type="datetimeFigureOut">
              <a:rPr lang="en-US" smtClean="0"/>
              <a:t>5/12/2021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6F76E-E60C-4C54-B47A-C2C406EC8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8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7D08-1981-4E34-A9FC-1E8D5A968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F5158-3168-4A89-BF5F-984F23FBF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C8A4C-3951-4B4D-92C1-D3D078C9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9BDE1-CD58-431E-8D94-17F7AC905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6A6A2-D3DD-4528-82E7-42F15C98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1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D69C-DCE3-485D-BC88-B85D1BF7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04F2E-3ACC-4BC8-AF39-41F19360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FF150-9F2D-43B7-A63F-24F7296E3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49C2E-2DF1-4F64-912A-2FDA84CDF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D2456-EB6B-4D02-B436-977BE113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697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788EB4-FE33-45F9-9724-8B9BC887B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52EAE-724A-4E7A-829C-A9FD87269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3AEF0-1228-45B2-95BB-ADD3B640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464E8-0C72-43A8-A51E-A3CBD1A3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CAD78-DB6D-4CE4-8BFE-97B228B5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61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A1B8-B486-4725-9A4A-9A1786E6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641C-3906-4A0A-88AA-C1A38B8D3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69A6C-BEE3-4127-8E94-7B26F6E8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482A9-F954-47E1-AD80-651E0D79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83EBD-82F2-4B5C-8634-41E39E80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5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BD837-82C3-4A46-9DD3-1DAF831D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637A-74F4-43DD-A27C-91B124125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F67A0-2392-445A-ADBB-D5E61627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A7328-9692-465A-B3F3-09886D6E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AE472-2F9F-4746-95E7-E28CD25E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4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BF2C-D436-4636-AAED-1BD5D6394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31936-8A8D-4E2E-8421-17C313240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F0BE9-3108-46EA-8274-EB18CCFB9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3AB02-83E0-4DCF-8BB8-405F6514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D7937-8AE0-41C6-9FA8-0E4DA9B3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FFB34-39B2-4324-9463-0A1694778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6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45B9-259C-46E1-AC50-0CA51C0C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FAC53-EF20-4D0B-893F-ED944E2EF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34FE6-D607-4EE1-9E66-74F95CB01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85D70-10C4-4914-823C-AEA1051C2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3FEEE-4EB1-4E4C-AF2B-47426877E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04018-AB44-40B5-8CA0-6151FC89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4AC4E9-CD77-4952-B0BC-B0497DFE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CEE4F-A560-4AF4-8A84-3683CB57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4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13C3-C208-4226-AD47-B6DBD727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9692F-8D67-4E6B-ADE9-CD24F38D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386AA-5D80-4DCA-B61C-39B83FB9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00D0D-4109-4B2D-90C0-93983036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38EEB6-B213-4F54-A8C8-77868F15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069EA-3180-4A79-A8DB-8ADEED71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34CD5-6D90-4507-BD11-D50AEA26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9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16F4-E2B6-4259-90A9-D35C716A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20108-726F-404F-BA97-7B3D08B8F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639BF-7E1C-43F2-A824-AA76CCBDB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8AF9E-0AFD-41F2-A8B0-7D1B0DC6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5B2C7-8ADF-47C1-8FE5-0FB8F005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AF056-C29A-4E00-A0FA-9AEEF360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8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0030-A418-481C-AAF4-52D92379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BE2EC-3626-4646-A320-78CE9B61E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F5894-997B-4B92-90CA-475781332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5BCDB-D4EF-4241-8636-49D14462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4A48C-7BFC-4430-A692-2A959685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72B99-2EBD-45DF-AD6F-062A9108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3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E4238-76EF-4C57-B9C2-AF2EAC22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91995-DE11-42A2-8C4A-8F76D62E3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5D9C9-FF21-42B1-827B-697F0EAF4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661F2-4BAB-4DAB-A785-A3496CCA5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25547-26B2-4837-9E82-D5DEE7286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00F22119-564A-4150-9F61-6C8419C793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6" r="440" b="1"/>
          <a:stretch/>
        </p:blipFill>
        <p:spPr>
          <a:xfrm>
            <a:off x="20" y="-1"/>
            <a:ext cx="12191980" cy="4394997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3CC970-4826-4CED-8063-0FB67663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286518" y="4564049"/>
            <a:ext cx="3905483" cy="2293951"/>
          </a:xfrm>
          <a:custGeom>
            <a:avLst/>
            <a:gdLst>
              <a:gd name="connsiteX0" fmla="*/ 0 w 3905483"/>
              <a:gd name="connsiteY0" fmla="*/ 2293951 h 2293951"/>
              <a:gd name="connsiteX1" fmla="*/ 3905483 w 3905483"/>
              <a:gd name="connsiteY1" fmla="*/ 2293951 h 2293951"/>
              <a:gd name="connsiteX2" fmla="*/ 3905483 w 3905483"/>
              <a:gd name="connsiteY2" fmla="*/ 0 h 2293951"/>
              <a:gd name="connsiteX3" fmla="*/ 2479521 w 3905483"/>
              <a:gd name="connsiteY3" fmla="*/ 0 h 2293951"/>
              <a:gd name="connsiteX4" fmla="*/ 1739055 w 3905483"/>
              <a:gd name="connsiteY4" fmla="*/ 0 h 2293951"/>
              <a:gd name="connsiteX5" fmla="*/ 1737976 w 3905483"/>
              <a:gd name="connsiteY5" fmla="*/ 2332 h 2293951"/>
              <a:gd name="connsiteX6" fmla="*/ 1061319 w 3905483"/>
              <a:gd name="connsiteY6" fmla="*/ 2332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483" h="2293951">
                <a:moveTo>
                  <a:pt x="0" y="2293951"/>
                </a:moveTo>
                <a:lnTo>
                  <a:pt x="3905483" y="2293951"/>
                </a:lnTo>
                <a:lnTo>
                  <a:pt x="3905483" y="0"/>
                </a:lnTo>
                <a:lnTo>
                  <a:pt x="2479521" y="0"/>
                </a:lnTo>
                <a:lnTo>
                  <a:pt x="1739055" y="0"/>
                </a:lnTo>
                <a:lnTo>
                  <a:pt x="1737976" y="2332"/>
                </a:lnTo>
                <a:lnTo>
                  <a:pt x="1061319" y="233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4490D63-3365-45CC-AC50-705C1B768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4564049"/>
            <a:ext cx="9110805" cy="2293951"/>
          </a:xfrm>
          <a:custGeom>
            <a:avLst/>
            <a:gdLst>
              <a:gd name="connsiteX0" fmla="*/ 0 w 9110805"/>
              <a:gd name="connsiteY0" fmla="*/ 2293951 h 2293951"/>
              <a:gd name="connsiteX1" fmla="*/ 107316 w 9110805"/>
              <a:gd name="connsiteY1" fmla="*/ 2293951 h 2293951"/>
              <a:gd name="connsiteX2" fmla="*/ 7277190 w 9110805"/>
              <a:gd name="connsiteY2" fmla="*/ 2293951 h 2293951"/>
              <a:gd name="connsiteX3" fmla="*/ 8048407 w 9110805"/>
              <a:gd name="connsiteY3" fmla="*/ 2293951 h 2293951"/>
              <a:gd name="connsiteX4" fmla="*/ 9110805 w 9110805"/>
              <a:gd name="connsiteY4" fmla="*/ 0 h 2293951"/>
              <a:gd name="connsiteX5" fmla="*/ 8339588 w 9110805"/>
              <a:gd name="connsiteY5" fmla="*/ 0 h 2293951"/>
              <a:gd name="connsiteX6" fmla="*/ 107316 w 9110805"/>
              <a:gd name="connsiteY6" fmla="*/ 0 h 2293951"/>
              <a:gd name="connsiteX7" fmla="*/ 0 w 9110805"/>
              <a:gd name="connsiteY7" fmla="*/ 0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0805" h="2293951">
                <a:moveTo>
                  <a:pt x="0" y="2293951"/>
                </a:moveTo>
                <a:lnTo>
                  <a:pt x="107316" y="2293951"/>
                </a:lnTo>
                <a:lnTo>
                  <a:pt x="7277190" y="2293951"/>
                </a:lnTo>
                <a:lnTo>
                  <a:pt x="8048407" y="2293951"/>
                </a:lnTo>
                <a:lnTo>
                  <a:pt x="9110805" y="0"/>
                </a:lnTo>
                <a:lnTo>
                  <a:pt x="8339588" y="0"/>
                </a:lnTo>
                <a:lnTo>
                  <a:pt x="1073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AC894A-7A4B-4422-B540-18AFC66DD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656" y="5444455"/>
            <a:ext cx="7776434" cy="719568"/>
          </a:xfrm>
        </p:spPr>
        <p:txBody>
          <a:bodyPr>
            <a:noAutofit/>
          </a:bodyPr>
          <a:lstStyle/>
          <a:p>
            <a:pPr algn="l"/>
            <a:r>
              <a:rPr lang="en-GB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Handling </a:t>
            </a:r>
          </a:p>
        </p:txBody>
      </p:sp>
    </p:spTree>
    <p:extLst>
      <p:ext uri="{BB962C8B-B14F-4D97-AF65-F5344CB8AC3E}">
        <p14:creationId xmlns:p14="http://schemas.microsoft.com/office/powerpoint/2010/main" val="120524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3600" dirty="0">
                <a:latin typeface="Arial" panose="020B0604020202020204" pitchFamily="34" charset="0"/>
              </a:rPr>
              <a:t>What is the safest way to lift a child?</a:t>
            </a:r>
            <a:endParaRPr lang="en-GB" sz="36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63661" y="2634143"/>
            <a:ext cx="72310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Lifting children is something that you might do many times throughout the day and even more throughout your career!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It is important for the safety of all concerned that you know how to lift safely.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Lifting is best demonstrated to you in an individual way so that your needs (you may have a painful back?) and those of the child can be taken into account.</a:t>
            </a:r>
          </a:p>
        </p:txBody>
      </p:sp>
    </p:spTree>
    <p:extLst>
      <p:ext uri="{BB962C8B-B14F-4D97-AF65-F5344CB8AC3E}">
        <p14:creationId xmlns:p14="http://schemas.microsoft.com/office/powerpoint/2010/main" val="216075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661" y="757292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Safe Lifting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63661" y="2634143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Safe lifting is important to everyone. Most of us lift, lower, push, pull, carry or move many things throughout the day.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Many people have back pain at some stage of their lifetime.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Injuries are usually the result of repeated strain that has happened over many years.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For those who work with and assist children (particularly children with a disability), a great deal of lifting may be required.</a:t>
            </a:r>
          </a:p>
          <a:p>
            <a:pPr marL="0" indent="0">
              <a:buClr>
                <a:srgbClr val="FF0000"/>
              </a:buClr>
              <a:buNone/>
            </a:pPr>
            <a:endParaRPr lang="en-GB" altLang="en-US" sz="1800" dirty="0">
              <a:latin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</a:rPr>
              <a:t>This can increase the risk of a back injury. However this risk can be reduced if people understand how to lift correctly.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62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3600" dirty="0">
                <a:latin typeface="+mn-lt"/>
              </a:rPr>
              <a:t> Lifting Made Safer</a:t>
            </a:r>
            <a:endParaRPr lang="en-GB" sz="36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04938" y="2554145"/>
            <a:ext cx="999941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eaLnBrk="1" hangingPunct="1">
              <a:buFontTx/>
              <a:buAutoNum type="arabicPeriod"/>
            </a:pPr>
            <a:r>
              <a:rPr lang="en-GB" altLang="en-US" sz="1800" dirty="0">
                <a:latin typeface="Arial" panose="020B0604020202020204" pitchFamily="34" charset="0"/>
              </a:rPr>
              <a:t>Make sure that you have enough space for lifting the right way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1800" dirty="0">
                <a:latin typeface="Arial" panose="020B0604020202020204" pitchFamily="34" charset="0"/>
              </a:rPr>
              <a:t>Clear away any obstacles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1800" dirty="0">
                <a:latin typeface="Arial" panose="020B0604020202020204" pitchFamily="34" charset="0"/>
              </a:rPr>
              <a:t>Keep the load in close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1800" dirty="0">
                <a:latin typeface="Arial" panose="020B0604020202020204" pitchFamily="34" charset="0"/>
              </a:rPr>
              <a:t>Bend your knees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1800" dirty="0">
                <a:latin typeface="Arial" panose="020B0604020202020204" pitchFamily="34" charset="0"/>
              </a:rPr>
              <a:t>Lift with your legs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1800" dirty="0">
                <a:latin typeface="Arial" panose="020B0604020202020204" pitchFamily="34" charset="0"/>
              </a:rPr>
              <a:t>Avoid bending and twisting - maintain the natural curves of your spine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>
                <a:latin typeface="Arial" panose="020B0604020202020204" pitchFamily="34" charset="0"/>
              </a:rPr>
              <a:t>7.     Brace your abdominal muscles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</a:rPr>
              <a:t>8.	Start and finish the lift at a suitable height off the floor (ideally between knee and shoulder)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</a:rPr>
              <a:t>9.	Avoid lifting or carrying with one hand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10"/>
            </a:pPr>
            <a:r>
              <a:rPr lang="en-GB" altLang="en-US" sz="1800" dirty="0">
                <a:latin typeface="Arial" panose="020B0604020202020204" pitchFamily="34" charset="0"/>
              </a:rPr>
              <a:t>Remember that your muscles will get tired after repeated lifting </a:t>
            </a: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</a:rPr>
              <a:t>11.    If more than one person is lifting, make sure that you work together, the leader giving commands </a:t>
            </a: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</a:rPr>
              <a:t>12.    Always tell the person you are lifting what you plan to do before you do it </a:t>
            </a: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</a:rPr>
              <a:t>13.    Wear suitable clothing and footwear when lifting - flat shoes are best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10"/>
            </a:pPr>
            <a:endParaRPr lang="en-GB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11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661" y="693168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>
                <a:latin typeface="+mn-lt"/>
              </a:rPr>
              <a:t>Safe Lifting Techniques</a:t>
            </a:r>
            <a:endParaRPr lang="en-GB" sz="40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679771" y="2458335"/>
            <a:ext cx="849778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Stop and think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eaLnBrk="1" hangingPunct="1">
              <a:buClr>
                <a:srgbClr val="FF0000"/>
              </a:buClr>
              <a:buNone/>
            </a:pPr>
            <a:endParaRPr lang="en-GB" altLang="en-US" sz="1800" dirty="0">
              <a:cs typeface="Times New Roman" panose="02020603050405020304" pitchFamily="18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Plan the lift. Where is the load going to be placed? Do you need help with the load? 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endParaRPr lang="en-GB" altLang="en-US" sz="1800" dirty="0">
              <a:cs typeface="Times New Roman" panose="02020603050405020304" pitchFamily="18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Remove obstructions such as discarded wrapping materials.</a:t>
            </a:r>
          </a:p>
          <a:p>
            <a:pPr eaLnBrk="1" hangingPunct="1">
              <a:buClr>
                <a:srgbClr val="FF0000"/>
              </a:buClr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Place the feet.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</a:pPr>
            <a:endParaRPr lang="en-GB" altLang="en-US" sz="18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Feet apart, giving a balanced and stable base for lifting (tight skirts and unsuitable footwear make this difficult). Leading leg as far forward as is comfortable.</a:t>
            </a:r>
            <a:endParaRPr lang="en-GB" alt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062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>
                <a:latin typeface="+mn-lt"/>
              </a:rPr>
              <a:t>Safe Lifting Techniques</a:t>
            </a:r>
            <a:endParaRPr lang="en-GB" sz="40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512122" y="2535283"/>
            <a:ext cx="8732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Keep the back straight (tucking in the chin helps). 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Lean forward a little over the load if necessary to get a good grip. 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Keep shoulders level and facing in the same direction as the hips.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Get a firm grip. 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Try to keep the arms within the boundary formed by the legs. 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optimum position and nature of the grip depends on the circumstances and individual preference, but it must be secure.</a:t>
            </a:r>
          </a:p>
          <a:p>
            <a:pPr eaLnBrk="1" hangingPunct="1">
              <a:buClr>
                <a:srgbClr val="FF0000"/>
              </a:buClr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647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altLang="en-US" sz="4000" dirty="0">
                <a:latin typeface="+mn-lt"/>
              </a:rPr>
              <a:t>Safe Lifting Techniques</a:t>
            </a:r>
            <a:endParaRPr lang="en-GB" sz="4000" dirty="0">
              <a:latin typeface="+mn-lt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669206" y="2834597"/>
            <a:ext cx="38327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Don’t jerk.  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endParaRPr lang="en-GB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Carry out the lifting movement slowly, keeping control of the load</a:t>
            </a:r>
            <a:endParaRPr lang="en-GB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Put down, </a:t>
            </a:r>
            <a:r>
              <a:rPr lang="en-GB" alt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adjust. 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endParaRPr lang="en-GB" alt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If precise positioning of the load is necessary, put it down first, then slide it into the desired position</a:t>
            </a:r>
            <a:endParaRPr lang="en-GB" alt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8726BF-A53A-45AD-BBF3-839A5A58B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71" y="3023870"/>
            <a:ext cx="4773540" cy="295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360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245788D1B494F83A692D86DFCCC03" ma:contentTypeVersion="9" ma:contentTypeDescription="Create a new document." ma:contentTypeScope="" ma:versionID="9ab01bbf0a6942a9a9d440f65aec531f">
  <xsd:schema xmlns:xsd="http://www.w3.org/2001/XMLSchema" xmlns:xs="http://www.w3.org/2001/XMLSchema" xmlns:p="http://schemas.microsoft.com/office/2006/metadata/properties" xmlns:ns2="cc08cddd-413c-4836-8007-f86849458654" targetNamespace="http://schemas.microsoft.com/office/2006/metadata/properties" ma:root="true" ma:fieldsID="7f09b2f20ea72ee578246cd3bfafa30f" ns2:_="">
    <xsd:import namespace="cc08cddd-413c-4836-8007-f868494586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8cddd-413c-4836-8007-f868494586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E263C1-C39F-4EEE-8D7E-4A03B236BAC6}"/>
</file>

<file path=customXml/itemProps2.xml><?xml version="1.0" encoding="utf-8"?>
<ds:datastoreItem xmlns:ds="http://schemas.openxmlformats.org/officeDocument/2006/customXml" ds:itemID="{4DDAA65C-2A3E-41E3-8210-42F87A33F1CF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cc08569b-bd16-4772-911b-01ebd4754205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340FBF5-CE22-4CB2-841B-DC40463B86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Manual Handling </vt:lpstr>
      <vt:lpstr>What is the safest way to lift a child?</vt:lpstr>
      <vt:lpstr>Safe Lifting</vt:lpstr>
      <vt:lpstr> Lifting Made Safer</vt:lpstr>
      <vt:lpstr>Safe Lifting Techniques</vt:lpstr>
      <vt:lpstr>Safe Lifting Techniques</vt:lpstr>
      <vt:lpstr>Safe Lifting Techniques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</dc:title>
  <dc:creator/>
  <cp:lastModifiedBy/>
  <cp:revision>10</cp:revision>
  <dcterms:created xsi:type="dcterms:W3CDTF">2020-10-20T13:39:56Z</dcterms:created>
  <dcterms:modified xsi:type="dcterms:W3CDTF">2021-05-12T15:07:19Z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0x010100420245788D1B494F83A692D86DFCCC03</vt:lpwstr>
  </property>
</Properties>
</file>