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0" r:id="rId4"/>
  </p:sldMasterIdLst>
  <p:notesMasterIdLst>
    <p:notesMasterId r:id="rId19"/>
  </p:notesMasterIdLst>
  <p:sldIdLst>
    <p:sldId id="274" r:id="rId5"/>
    <p:sldId id="308" r:id="rId6"/>
    <p:sldId id="311" r:id="rId7"/>
    <p:sldId id="314" r:id="rId8"/>
    <p:sldId id="316" r:id="rId9"/>
    <p:sldId id="319" r:id="rId10"/>
    <p:sldId id="320" r:id="rId11"/>
    <p:sldId id="323" r:id="rId12"/>
    <p:sldId id="324" r:id="rId13"/>
    <p:sldId id="325" r:id="rId14"/>
    <p:sldId id="322" r:id="rId15"/>
    <p:sldId id="329" r:id="rId16"/>
    <p:sldId id="332" r:id="rId17"/>
    <p:sldId id="33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DDDEA-63BC-40A0-8BC0-D6413F38691F}" type="datetimeFigureOut">
              <a:rPr lang="en-US" smtClean="0"/>
              <a:t>5/6/2021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6F76E-E60C-4C54-B47A-C2C406EC8F72}" type="slidenum">
              <a:rPr lang="en-US" smtClean="0"/>
              <a:t>‹#›</a:t>
            </a:fld>
            <a:endParaRPr lang="en-US" dirty="0"/>
          </a:p>
        </p:txBody>
      </p:sp>
    </p:spTree>
    <p:extLst>
      <p:ext uri="{BB962C8B-B14F-4D97-AF65-F5344CB8AC3E}">
        <p14:creationId xmlns:p14="http://schemas.microsoft.com/office/powerpoint/2010/main" val="298748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7D08-1981-4E34-A9FC-1E8D5A9683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3F5158-3168-4A89-BF5F-984F23FBF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5C8A4C-3951-4B4D-92C1-D3D078C98A1C}"/>
              </a:ext>
            </a:extLst>
          </p:cNvPr>
          <p:cNvSpPr>
            <a:spLocks noGrp="1"/>
          </p:cNvSpPr>
          <p:nvPr>
            <p:ph type="dt" sz="half" idx="10"/>
          </p:nvPr>
        </p:nvSpPr>
        <p:spPr/>
        <p:txBody>
          <a:body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98B9BDE1-CD58-431E-8D94-17F7AC905B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26A6A2-D3DD-4528-82E7-42F15C98027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871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D69C-DCE3-485D-BC88-B85D1BF7F8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404F2E-3ACC-4BC8-AF39-41F19360FC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FF150-9F2D-43B7-A63F-24F7296E30E2}"/>
              </a:ext>
            </a:extLst>
          </p:cNvPr>
          <p:cNvSpPr>
            <a:spLocks noGrp="1"/>
          </p:cNvSpPr>
          <p:nvPr>
            <p:ph type="dt" sz="half" idx="10"/>
          </p:nvPr>
        </p:nvSpPr>
        <p:spPr/>
        <p:txBody>
          <a:body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3C249C2E-2DF1-4F64-912A-2FDA84CDF3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DD2456-EB6B-4D02-B436-977BE11364E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1869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88EB4-FE33-45F9-9724-8B9BC887B5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F52EAE-724A-4E7A-829C-A9FD872698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23AEF0-1228-45B2-95BB-ADD3B640153C}"/>
              </a:ext>
            </a:extLst>
          </p:cNvPr>
          <p:cNvSpPr>
            <a:spLocks noGrp="1"/>
          </p:cNvSpPr>
          <p:nvPr>
            <p:ph type="dt" sz="half" idx="10"/>
          </p:nvPr>
        </p:nvSpPr>
        <p:spPr/>
        <p:txBody>
          <a:body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D03464E8-0C72-43A8-A51E-A3CBD1A374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8CAD78-DB6D-4CE4-8BFE-97B228B56C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702614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A1B8-B486-4725-9A4A-9A1786E643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F641C-3906-4A0A-88AA-C1A38B8D38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D69A6C-BEE3-4127-8E94-7B26F6E8E4BF}"/>
              </a:ext>
            </a:extLst>
          </p:cNvPr>
          <p:cNvSpPr>
            <a:spLocks noGrp="1"/>
          </p:cNvSpPr>
          <p:nvPr>
            <p:ph type="dt" sz="half" idx="10"/>
          </p:nvPr>
        </p:nvSpPr>
        <p:spPr/>
        <p:txBody>
          <a:bodyPr/>
          <a:lstStyle/>
          <a:p>
            <a:fld id="{78DD82B9-B8EE-4375-B6FF-88FA6ABB15D9}" type="datetime1">
              <a:rPr lang="en-US" smtClean="0"/>
              <a:t>5/6/2021</a:t>
            </a:fld>
            <a:endParaRPr lang="en-US" dirty="0"/>
          </a:p>
        </p:txBody>
      </p:sp>
      <p:sp>
        <p:nvSpPr>
          <p:cNvPr id="5" name="Footer Placeholder 4">
            <a:extLst>
              <a:ext uri="{FF2B5EF4-FFF2-40B4-BE49-F238E27FC236}">
                <a16:creationId xmlns:a16="http://schemas.microsoft.com/office/drawing/2014/main" id="{883482A9-F954-47E1-AD80-651E0D79E2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D83EBD-82F2-4B5C-8634-41E39E80812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055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D837-82C3-4A46-9DD3-1DAF831DA7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76637A-74F4-43DD-A27C-91B124125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F67A0-2392-445A-ADBB-D5E616270C0F}"/>
              </a:ext>
            </a:extLst>
          </p:cNvPr>
          <p:cNvSpPr>
            <a:spLocks noGrp="1"/>
          </p:cNvSpPr>
          <p:nvPr>
            <p:ph type="dt" sz="half" idx="10"/>
          </p:nvPr>
        </p:nvSpPr>
        <p:spPr/>
        <p:txBody>
          <a:bodyPr/>
          <a:lstStyle/>
          <a:p>
            <a:fld id="{B2497495-0637-405E-AE64-5CC7506D51F5}" type="datetime1">
              <a:rPr lang="en-US" smtClean="0"/>
              <a:t>5/6/2021</a:t>
            </a:fld>
            <a:endParaRPr lang="en-US" dirty="0"/>
          </a:p>
        </p:txBody>
      </p:sp>
      <p:sp>
        <p:nvSpPr>
          <p:cNvPr id="5" name="Footer Placeholder 4">
            <a:extLst>
              <a:ext uri="{FF2B5EF4-FFF2-40B4-BE49-F238E27FC236}">
                <a16:creationId xmlns:a16="http://schemas.microsoft.com/office/drawing/2014/main" id="{5B8A7328-9692-465A-B3F3-09886D6EF6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EAE472-2F9F-4746-95E7-E28CD25E4B1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64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BF2C-D436-4636-AAED-1BD5D63943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831936-8A8D-4E2E-8421-17C313240C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8F0BE9-3108-46EA-8274-EB18CCFB9A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B3AB02-83E0-4DCF-8BB8-405F6514D0C3}"/>
              </a:ext>
            </a:extLst>
          </p:cNvPr>
          <p:cNvSpPr>
            <a:spLocks noGrp="1"/>
          </p:cNvSpPr>
          <p:nvPr>
            <p:ph type="dt" sz="half" idx="10"/>
          </p:nvPr>
        </p:nvSpPr>
        <p:spPr/>
        <p:txBody>
          <a:bodyPr/>
          <a:lstStyle/>
          <a:p>
            <a:fld id="{7BFFD690-9426-415D-8B65-26881E07B2D4}" type="datetime1">
              <a:rPr lang="en-US" smtClean="0"/>
              <a:t>5/6/2021</a:t>
            </a:fld>
            <a:endParaRPr lang="en-US" dirty="0"/>
          </a:p>
        </p:txBody>
      </p:sp>
      <p:sp>
        <p:nvSpPr>
          <p:cNvPr id="6" name="Footer Placeholder 5">
            <a:extLst>
              <a:ext uri="{FF2B5EF4-FFF2-40B4-BE49-F238E27FC236}">
                <a16:creationId xmlns:a16="http://schemas.microsoft.com/office/drawing/2014/main" id="{218D7937-8AE0-41C6-9FA8-0E4DA9B305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FFFB34-39B2-4324-9463-0A1694778BA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186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45B9-259C-46E1-AC50-0CA51C0CDA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CFAC53-EF20-4D0B-893F-ED944E2EFB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634FE6-D607-4EE1-9E66-74F95CB01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C85D70-10C4-4914-823C-AEA1051C2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C3FEEE-4EB1-4E4C-AF2B-47426877E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904018-AB44-40B5-8CA0-6151FC89C5E6}"/>
              </a:ext>
            </a:extLst>
          </p:cNvPr>
          <p:cNvSpPr>
            <a:spLocks noGrp="1"/>
          </p:cNvSpPr>
          <p:nvPr>
            <p:ph type="dt" sz="half" idx="10"/>
          </p:nvPr>
        </p:nvSpPr>
        <p:spPr/>
        <p:txBody>
          <a:bodyPr/>
          <a:lstStyle/>
          <a:p>
            <a:fld id="{04C4989A-474C-40DE-95B9-011C28B71673}" type="datetime1">
              <a:rPr lang="en-US" smtClean="0"/>
              <a:t>5/6/2021</a:t>
            </a:fld>
            <a:endParaRPr lang="en-US" dirty="0"/>
          </a:p>
        </p:txBody>
      </p:sp>
      <p:sp>
        <p:nvSpPr>
          <p:cNvPr id="8" name="Footer Placeholder 7">
            <a:extLst>
              <a:ext uri="{FF2B5EF4-FFF2-40B4-BE49-F238E27FC236}">
                <a16:creationId xmlns:a16="http://schemas.microsoft.com/office/drawing/2014/main" id="{A44AC4E9-CD77-4952-B0BC-B0497DFE2B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48CEE4F-A560-4AF4-8A84-3683CB57877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004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13C3-C208-4226-AD47-B6DBD727CC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19692F-8D67-4E6B-ADE9-CD24F38D9C32}"/>
              </a:ext>
            </a:extLst>
          </p:cNvPr>
          <p:cNvSpPr>
            <a:spLocks noGrp="1"/>
          </p:cNvSpPr>
          <p:nvPr>
            <p:ph type="dt" sz="half" idx="10"/>
          </p:nvPr>
        </p:nvSpPr>
        <p:spPr/>
        <p:txBody>
          <a:bodyPr/>
          <a:lstStyle/>
          <a:p>
            <a:fld id="{5DB4ED54-5B5E-4A04-93D3-5772E3CE3818}" type="datetime1">
              <a:rPr lang="en-US" smtClean="0"/>
              <a:t>5/6/2021</a:t>
            </a:fld>
            <a:endParaRPr lang="en-US" dirty="0"/>
          </a:p>
        </p:txBody>
      </p:sp>
      <p:sp>
        <p:nvSpPr>
          <p:cNvPr id="4" name="Footer Placeholder 3">
            <a:extLst>
              <a:ext uri="{FF2B5EF4-FFF2-40B4-BE49-F238E27FC236}">
                <a16:creationId xmlns:a16="http://schemas.microsoft.com/office/drawing/2014/main" id="{348386AA-5D80-4DCA-B61C-39B83FB929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100D0D-4109-4B2D-90C0-93983036770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0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38EEB6-B213-4F54-A8C8-77868F15C30A}"/>
              </a:ext>
            </a:extLst>
          </p:cNvPr>
          <p:cNvSpPr>
            <a:spLocks noGrp="1"/>
          </p:cNvSpPr>
          <p:nvPr>
            <p:ph type="dt" sz="half" idx="10"/>
          </p:nvPr>
        </p:nvSpPr>
        <p:spPr/>
        <p:txBody>
          <a:bodyPr/>
          <a:lstStyle/>
          <a:p>
            <a:fld id="{4EDE50D6-574B-40AF-946F-D52A04ADE379}" type="datetime1">
              <a:rPr lang="en-US" smtClean="0"/>
              <a:t>5/6/2021</a:t>
            </a:fld>
            <a:endParaRPr lang="en-US" dirty="0"/>
          </a:p>
        </p:txBody>
      </p:sp>
      <p:sp>
        <p:nvSpPr>
          <p:cNvPr id="3" name="Footer Placeholder 2">
            <a:extLst>
              <a:ext uri="{FF2B5EF4-FFF2-40B4-BE49-F238E27FC236}">
                <a16:creationId xmlns:a16="http://schemas.microsoft.com/office/drawing/2014/main" id="{820069EA-3180-4A79-A8DB-8ADEED719E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1B34CD5-6D90-4507-BD11-D50AEA26B81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589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16F4-E2B6-4259-90A9-D35C716A2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C20108-726F-404F-BA97-7B3D08B8F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E639BF-7E1C-43F2-A824-AA76CCBDB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B8AF9E-0AFD-41F2-A8B0-7D1B0DC6A492}"/>
              </a:ext>
            </a:extLst>
          </p:cNvPr>
          <p:cNvSpPr>
            <a:spLocks noGrp="1"/>
          </p:cNvSpPr>
          <p:nvPr>
            <p:ph type="dt" sz="half" idx="10"/>
          </p:nvPr>
        </p:nvSpPr>
        <p:spPr/>
        <p:txBody>
          <a:bodyPr/>
          <a:lstStyle/>
          <a:p>
            <a:fld id="{D82884F1-FFEA-405F-9602-3DCA865EDA4E}" type="datetime1">
              <a:rPr lang="en-US" smtClean="0"/>
              <a:t>5/6/2021</a:t>
            </a:fld>
            <a:endParaRPr lang="en-US" dirty="0"/>
          </a:p>
        </p:txBody>
      </p:sp>
      <p:sp>
        <p:nvSpPr>
          <p:cNvPr id="6" name="Footer Placeholder 5">
            <a:extLst>
              <a:ext uri="{FF2B5EF4-FFF2-40B4-BE49-F238E27FC236}">
                <a16:creationId xmlns:a16="http://schemas.microsoft.com/office/drawing/2014/main" id="{5B05B2C7-8ADF-47C1-8FE5-0FB8F00525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9AF056-C29A-4E00-A0FA-9AEEF360CA3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7548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0030-A418-481C-AAF4-52D92379D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9BE2EC-3626-4646-A320-78CE9B61E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DF5894-997B-4B92-90CA-475781332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5BCDB-D4EF-4241-8636-49D14462F14B}"/>
              </a:ext>
            </a:extLst>
          </p:cNvPr>
          <p:cNvSpPr>
            <a:spLocks noGrp="1"/>
          </p:cNvSpPr>
          <p:nvPr>
            <p:ph type="dt" sz="half" idx="10"/>
          </p:nvPr>
        </p:nvSpPr>
        <p:spPr/>
        <p:txBody>
          <a:bodyPr/>
          <a:lstStyle/>
          <a:p>
            <a:fld id="{7E18DB4A-8810-4A10-AD5C-D5E2C667F5B3}" type="datetime1">
              <a:rPr lang="en-US" smtClean="0"/>
              <a:t>5/6/2021</a:t>
            </a:fld>
            <a:endParaRPr lang="en-US" dirty="0"/>
          </a:p>
        </p:txBody>
      </p:sp>
      <p:sp>
        <p:nvSpPr>
          <p:cNvPr id="6" name="Footer Placeholder 5">
            <a:extLst>
              <a:ext uri="{FF2B5EF4-FFF2-40B4-BE49-F238E27FC236}">
                <a16:creationId xmlns:a16="http://schemas.microsoft.com/office/drawing/2014/main" id="{C824A48C-7BFC-4430-A692-2A959685CE8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C1F72B99-2EBD-45DF-AD6F-062A91082BE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00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3E4238-76EF-4C57-B9C2-AF2EAC22B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291995-DE11-42A2-8C4A-8F76D62E3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5D9C9-FF21-42B1-827B-697F0EAF4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7B3661F2-4BAB-4DAB-A785-A3496CCA5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625547-26B2-4837-9E82-D5DEE7286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83266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00F22119-564A-4150-9F61-6C8419C793B3}"/>
              </a:ext>
            </a:extLst>
          </p:cNvPr>
          <p:cNvPicPr>
            <a:picLocks noChangeAspect="1"/>
          </p:cNvPicPr>
          <p:nvPr/>
        </p:nvPicPr>
        <p:blipFill rotWithShape="1">
          <a:blip r:embed="rId2"/>
          <a:srcRect l="3856" r="440" b="1"/>
          <a:stretch/>
        </p:blipFill>
        <p:spPr>
          <a:xfrm>
            <a:off x="20" y="-1"/>
            <a:ext cx="12191980" cy="4394997"/>
          </a:xfrm>
          <a:prstGeom prst="rect">
            <a:avLst/>
          </a:prstGeom>
        </p:spPr>
      </p:pic>
      <p:sp>
        <p:nvSpPr>
          <p:cNvPr id="29" name="Freeform: Shape 28">
            <a:extLst>
              <a:ext uri="{FF2B5EF4-FFF2-40B4-BE49-F238E27FC236}">
                <a16:creationId xmlns:a16="http://schemas.microsoft.com/office/drawing/2014/main" id="{303CC970-4826-4CED-8063-0FB67663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286518" y="4564049"/>
            <a:ext cx="3905483" cy="2293951"/>
          </a:xfrm>
          <a:custGeom>
            <a:avLst/>
            <a:gdLst>
              <a:gd name="connsiteX0" fmla="*/ 0 w 3905483"/>
              <a:gd name="connsiteY0" fmla="*/ 2293951 h 2293951"/>
              <a:gd name="connsiteX1" fmla="*/ 3905483 w 3905483"/>
              <a:gd name="connsiteY1" fmla="*/ 2293951 h 2293951"/>
              <a:gd name="connsiteX2" fmla="*/ 3905483 w 3905483"/>
              <a:gd name="connsiteY2" fmla="*/ 0 h 2293951"/>
              <a:gd name="connsiteX3" fmla="*/ 2479521 w 3905483"/>
              <a:gd name="connsiteY3" fmla="*/ 0 h 2293951"/>
              <a:gd name="connsiteX4" fmla="*/ 1739055 w 3905483"/>
              <a:gd name="connsiteY4" fmla="*/ 0 h 2293951"/>
              <a:gd name="connsiteX5" fmla="*/ 1737976 w 3905483"/>
              <a:gd name="connsiteY5" fmla="*/ 2332 h 2293951"/>
              <a:gd name="connsiteX6" fmla="*/ 1061319 w 3905483"/>
              <a:gd name="connsiteY6" fmla="*/ 2332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483" h="2293951">
                <a:moveTo>
                  <a:pt x="0" y="2293951"/>
                </a:moveTo>
                <a:lnTo>
                  <a:pt x="3905483" y="2293951"/>
                </a:lnTo>
                <a:lnTo>
                  <a:pt x="3905483" y="0"/>
                </a:lnTo>
                <a:lnTo>
                  <a:pt x="2479521" y="0"/>
                </a:lnTo>
                <a:lnTo>
                  <a:pt x="1739055" y="0"/>
                </a:lnTo>
                <a:lnTo>
                  <a:pt x="1737976" y="2332"/>
                </a:lnTo>
                <a:lnTo>
                  <a:pt x="1061319" y="233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14490D63-3365-45CC-AC50-705C1B768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564049"/>
            <a:ext cx="9110805" cy="2293951"/>
          </a:xfrm>
          <a:custGeom>
            <a:avLst/>
            <a:gdLst>
              <a:gd name="connsiteX0" fmla="*/ 0 w 9110805"/>
              <a:gd name="connsiteY0" fmla="*/ 2293951 h 2293951"/>
              <a:gd name="connsiteX1" fmla="*/ 107316 w 9110805"/>
              <a:gd name="connsiteY1" fmla="*/ 2293951 h 2293951"/>
              <a:gd name="connsiteX2" fmla="*/ 7277190 w 9110805"/>
              <a:gd name="connsiteY2" fmla="*/ 2293951 h 2293951"/>
              <a:gd name="connsiteX3" fmla="*/ 8048407 w 9110805"/>
              <a:gd name="connsiteY3" fmla="*/ 2293951 h 2293951"/>
              <a:gd name="connsiteX4" fmla="*/ 9110805 w 9110805"/>
              <a:gd name="connsiteY4" fmla="*/ 0 h 2293951"/>
              <a:gd name="connsiteX5" fmla="*/ 8339588 w 9110805"/>
              <a:gd name="connsiteY5" fmla="*/ 0 h 2293951"/>
              <a:gd name="connsiteX6" fmla="*/ 107316 w 9110805"/>
              <a:gd name="connsiteY6" fmla="*/ 0 h 2293951"/>
              <a:gd name="connsiteX7" fmla="*/ 0 w 9110805"/>
              <a:gd name="connsiteY7" fmla="*/ 0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05" h="2293951">
                <a:moveTo>
                  <a:pt x="0" y="2293951"/>
                </a:moveTo>
                <a:lnTo>
                  <a:pt x="107316" y="2293951"/>
                </a:lnTo>
                <a:lnTo>
                  <a:pt x="7277190" y="2293951"/>
                </a:lnTo>
                <a:lnTo>
                  <a:pt x="8048407" y="2293951"/>
                </a:lnTo>
                <a:lnTo>
                  <a:pt x="9110805" y="0"/>
                </a:lnTo>
                <a:lnTo>
                  <a:pt x="8339588" y="0"/>
                </a:lnTo>
                <a:lnTo>
                  <a:pt x="107316"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id="{99AC894A-7A4B-4422-B540-18AFC66DD184}"/>
              </a:ext>
            </a:extLst>
          </p:cNvPr>
          <p:cNvSpPr>
            <a:spLocks noGrp="1"/>
          </p:cNvSpPr>
          <p:nvPr>
            <p:ph type="ctrTitle"/>
          </p:nvPr>
        </p:nvSpPr>
        <p:spPr>
          <a:xfrm>
            <a:off x="414066" y="5197806"/>
            <a:ext cx="6982834" cy="1026435"/>
          </a:xfrm>
        </p:spPr>
        <p:txBody>
          <a:bodyPr>
            <a:normAutofit/>
          </a:bodyPr>
          <a:lstStyle/>
          <a:p>
            <a:pPr algn="l"/>
            <a:r>
              <a:rPr lang="en-GB" altLang="en-US" sz="4000" b="1" dirty="0">
                <a:solidFill>
                  <a:schemeClr val="bg1"/>
                </a:solidFill>
              </a:rPr>
              <a:t>Observing Child Development </a:t>
            </a:r>
            <a:endParaRPr lang="en-GB" sz="2400" dirty="0">
              <a:solidFill>
                <a:srgbClr val="FFFFFF"/>
              </a:solidFill>
              <a:cs typeface="Calibri Light"/>
            </a:endParaRPr>
          </a:p>
        </p:txBody>
      </p:sp>
    </p:spTree>
    <p:extLst>
      <p:ext uri="{BB962C8B-B14F-4D97-AF65-F5344CB8AC3E}">
        <p14:creationId xmlns:p14="http://schemas.microsoft.com/office/powerpoint/2010/main" val="120524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Intellectual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lnSpcReduction="10000"/>
          </a:bodyPr>
          <a:lstStyle/>
          <a:p>
            <a:pPr>
              <a:buClr>
                <a:srgbClr val="FF0000"/>
              </a:buClr>
              <a:buFont typeface="Wingdings" panose="05000000000000000000" pitchFamily="2" charset="2"/>
              <a:buChar char="Ø"/>
            </a:pPr>
            <a:r>
              <a:rPr lang="en-GB" altLang="en-US" dirty="0"/>
              <a:t>Understanding basic </a:t>
            </a:r>
            <a:r>
              <a:rPr lang="en-GB" altLang="en-US" i="1" dirty="0"/>
              <a:t>concepts </a:t>
            </a:r>
            <a:r>
              <a:rPr lang="en-GB" altLang="en-US" dirty="0"/>
              <a:t>of colour, shape, letters, numbers, heat, light, gravity, living and non-living things, time and the meaning of right and wrong, is complicated but children learn through their own experience and by trial and error. </a:t>
            </a:r>
          </a:p>
          <a:p>
            <a:pPr>
              <a:buClr>
                <a:srgbClr val="FF0000"/>
              </a:buClr>
              <a:buFont typeface="Wingdings" panose="05000000000000000000" pitchFamily="2" charset="2"/>
              <a:buChar char="Ø"/>
            </a:pPr>
            <a:r>
              <a:rPr lang="en-GB" altLang="en-US" dirty="0"/>
              <a:t>When adults provide the </a:t>
            </a:r>
            <a:r>
              <a:rPr lang="en-GB" altLang="en-US" i="1" dirty="0"/>
              <a:t>opportunities to learn new skills </a:t>
            </a:r>
            <a:r>
              <a:rPr lang="en-GB" altLang="en-US" dirty="0"/>
              <a:t>and give </a:t>
            </a:r>
            <a:r>
              <a:rPr lang="en-GB" altLang="en-US" i="1" dirty="0"/>
              <a:t>support and encouragement </a:t>
            </a:r>
            <a:r>
              <a:rPr lang="en-GB" altLang="en-US" dirty="0"/>
              <a:t>so each child gains some success, they are providing perfect conditions to nurture intellectual development.</a:t>
            </a:r>
          </a:p>
          <a:p>
            <a:pPr marL="0" indent="0">
              <a:buClr>
                <a:srgbClr val="FF0000"/>
              </a:buClr>
              <a:buNone/>
            </a:pPr>
            <a:endParaRPr lang="en-GB" altLang="en-US" dirty="0"/>
          </a:p>
        </p:txBody>
      </p:sp>
    </p:spTree>
    <p:extLst>
      <p:ext uri="{BB962C8B-B14F-4D97-AF65-F5344CB8AC3E}">
        <p14:creationId xmlns:p14="http://schemas.microsoft.com/office/powerpoint/2010/main" val="262225608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19454"/>
            <a:ext cx="9013052" cy="1623312"/>
          </a:xfrm>
        </p:spPr>
        <p:txBody>
          <a:bodyPr anchor="b">
            <a:normAutofit/>
          </a:bodyPr>
          <a:lstStyle/>
          <a:p>
            <a:r>
              <a:rPr lang="en-GB" altLang="en-US" sz="4000" dirty="0">
                <a:solidFill>
                  <a:schemeClr val="tx1"/>
                </a:solidFill>
              </a:rPr>
              <a:t>Changes in Social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594184"/>
            <a:ext cx="5440680" cy="3327251"/>
          </a:xfrm>
        </p:spPr>
        <p:txBody>
          <a:bodyPr vert="horz" lIns="91440" tIns="45720" rIns="91440" bIns="45720" rtlCol="0" anchor="t">
            <a:normAutofit fontScale="85000" lnSpcReduction="10000"/>
          </a:bodyPr>
          <a:lstStyle/>
          <a:p>
            <a:pPr>
              <a:buClr>
                <a:srgbClr val="FF0000"/>
              </a:buClr>
              <a:buFont typeface="Wingdings" panose="05000000000000000000" pitchFamily="2" charset="2"/>
              <a:buChar char="Ø"/>
            </a:pPr>
            <a:r>
              <a:rPr lang="en-GB" altLang="en-US" sz="2400" dirty="0"/>
              <a:t>1-2 year olds are emotionally dependent on a familiar adult.</a:t>
            </a:r>
          </a:p>
          <a:p>
            <a:pPr>
              <a:buClr>
                <a:srgbClr val="FF0000"/>
              </a:buClr>
              <a:buFont typeface="Wingdings" panose="05000000000000000000" pitchFamily="2" charset="2"/>
              <a:buChar char="Ø"/>
            </a:pPr>
            <a:r>
              <a:rPr lang="en-GB" altLang="en-US" sz="2400" dirty="0"/>
              <a:t>They live in the present and have limited ability to wait until later. They learn to play near others and to understand when others are upset. </a:t>
            </a:r>
          </a:p>
          <a:p>
            <a:pPr>
              <a:buClr>
                <a:srgbClr val="FF0000"/>
              </a:buClr>
              <a:buFont typeface="Wingdings" panose="05000000000000000000" pitchFamily="2" charset="2"/>
              <a:buChar char="Ø"/>
            </a:pPr>
            <a:r>
              <a:rPr lang="en-GB" altLang="en-US" sz="2400" dirty="0"/>
              <a:t>They enjoy copying and exploring but are unaware of danger. </a:t>
            </a:r>
          </a:p>
          <a:p>
            <a:pPr>
              <a:buClr>
                <a:srgbClr val="FF0000"/>
              </a:buClr>
              <a:buFont typeface="Wingdings" panose="05000000000000000000" pitchFamily="2" charset="2"/>
              <a:buChar char="Ø"/>
            </a:pPr>
            <a:r>
              <a:rPr lang="en-GB" altLang="en-US" sz="2400" dirty="0"/>
              <a:t>Learning the skills and attitudes which enable individuals to live easily with other members of their community observing codes of acceptable behaviour and customs</a:t>
            </a:r>
            <a:r>
              <a:rPr lang="en-GB" altLang="en-US" dirty="0"/>
              <a:t>.</a:t>
            </a:r>
            <a:r>
              <a:rPr lang="en-GB" altLang="en-US" dirty="0">
                <a:solidFill>
                  <a:srgbClr val="666600"/>
                </a:solidFill>
              </a:rPr>
              <a:t> </a:t>
            </a:r>
          </a:p>
          <a:p>
            <a:pPr marL="0" indent="0">
              <a:buClr>
                <a:srgbClr val="FF0000"/>
              </a:buClr>
              <a:buNone/>
            </a:pPr>
            <a:endParaRPr lang="en-GB" altLang="en-US" sz="2800" dirty="0"/>
          </a:p>
        </p:txBody>
      </p:sp>
      <p:sp>
        <p:nvSpPr>
          <p:cNvPr id="6" name="Content Placeholder 2">
            <a:extLst>
              <a:ext uri="{FF2B5EF4-FFF2-40B4-BE49-F238E27FC236}">
                <a16:creationId xmlns:a16="http://schemas.microsoft.com/office/drawing/2014/main" id="{0DE1C494-82AC-4F20-9B15-01EC37ED5E78}"/>
              </a:ext>
            </a:extLst>
          </p:cNvPr>
          <p:cNvSpPr txBox="1">
            <a:spLocks/>
          </p:cNvSpPr>
          <p:nvPr/>
        </p:nvSpPr>
        <p:spPr>
          <a:xfrm>
            <a:off x="6980618" y="2996259"/>
            <a:ext cx="3304285" cy="2523100"/>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r>
              <a:rPr lang="en-GB" altLang="en-US" sz="2000" u="sng" dirty="0">
                <a:solidFill>
                  <a:schemeClr val="tx1"/>
                </a:solidFill>
              </a:rPr>
              <a:t>Observing Social Development</a:t>
            </a:r>
            <a:r>
              <a:rPr lang="en-GB" altLang="en-US" sz="1800" b="1" u="sng" dirty="0">
                <a:solidFill>
                  <a:srgbClr val="FFFF33"/>
                </a:solidFill>
              </a:rPr>
              <a:t> </a:t>
            </a:r>
            <a:endParaRPr lang="en-GB" altLang="en-US" sz="2000" u="sng" dirty="0"/>
          </a:p>
          <a:p>
            <a:pPr>
              <a:buClr>
                <a:srgbClr val="FF0000"/>
              </a:buClr>
              <a:buFont typeface="Wingdings" panose="05000000000000000000" pitchFamily="2" charset="2"/>
              <a:buChar char="Ø"/>
            </a:pPr>
            <a:r>
              <a:rPr lang="en-GB" altLang="en-US" sz="2000" dirty="0"/>
              <a:t>Form of greeting </a:t>
            </a:r>
          </a:p>
          <a:p>
            <a:pPr>
              <a:buClr>
                <a:srgbClr val="FF0000"/>
              </a:buClr>
              <a:buFont typeface="Wingdings" panose="05000000000000000000" pitchFamily="2" charset="2"/>
              <a:buChar char="Ø"/>
            </a:pPr>
            <a:r>
              <a:rPr lang="en-GB" altLang="en-US" sz="2000" dirty="0"/>
              <a:t>Attitude to dress </a:t>
            </a:r>
          </a:p>
          <a:p>
            <a:pPr>
              <a:buClr>
                <a:srgbClr val="FF0000"/>
              </a:buClr>
              <a:buFont typeface="Wingdings" panose="05000000000000000000" pitchFamily="2" charset="2"/>
              <a:buChar char="Ø"/>
            </a:pPr>
            <a:r>
              <a:rPr lang="en-GB" altLang="en-US" sz="2000" dirty="0"/>
              <a:t>Morals </a:t>
            </a:r>
          </a:p>
          <a:p>
            <a:pPr>
              <a:buClr>
                <a:srgbClr val="FF0000"/>
              </a:buClr>
              <a:buFont typeface="Wingdings" panose="05000000000000000000" pitchFamily="2" charset="2"/>
              <a:buChar char="Ø"/>
            </a:pPr>
            <a:r>
              <a:rPr lang="en-GB" altLang="en-US" sz="2000" dirty="0"/>
              <a:t>Hygiene </a:t>
            </a:r>
          </a:p>
          <a:p>
            <a:pPr>
              <a:buClr>
                <a:srgbClr val="FF0000"/>
              </a:buClr>
              <a:buFont typeface="Wingdings" panose="05000000000000000000" pitchFamily="2" charset="2"/>
              <a:buChar char="Ø"/>
            </a:pPr>
            <a:r>
              <a:rPr lang="en-GB" altLang="en-US" sz="2000" dirty="0"/>
              <a:t>Religion </a:t>
            </a:r>
          </a:p>
          <a:p>
            <a:pPr>
              <a:buClr>
                <a:srgbClr val="FF0000"/>
              </a:buClr>
              <a:buFont typeface="Wingdings" panose="05000000000000000000" pitchFamily="2" charset="2"/>
              <a:buChar char="Ø"/>
            </a:pPr>
            <a:r>
              <a:rPr lang="en-GB" altLang="en-US" sz="2000" dirty="0"/>
              <a:t>Eating habits</a:t>
            </a:r>
          </a:p>
        </p:txBody>
      </p:sp>
    </p:spTree>
    <p:extLst>
      <p:ext uri="{BB962C8B-B14F-4D97-AF65-F5344CB8AC3E}">
        <p14:creationId xmlns:p14="http://schemas.microsoft.com/office/powerpoint/2010/main" val="251671028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58952"/>
            <a:ext cx="9013052" cy="1623312"/>
          </a:xfrm>
        </p:spPr>
        <p:txBody>
          <a:bodyPr anchor="b">
            <a:normAutofit/>
          </a:bodyPr>
          <a:lstStyle/>
          <a:p>
            <a:r>
              <a:rPr lang="en-GB" altLang="en-US" sz="4000" dirty="0">
                <a:solidFill>
                  <a:schemeClr val="tx1"/>
                </a:solidFill>
              </a:rPr>
              <a:t>Social Roles and Behaviour.</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448046"/>
            <a:ext cx="8815853" cy="4254755"/>
          </a:xfrm>
        </p:spPr>
        <p:txBody>
          <a:bodyPr vert="horz" lIns="91440" tIns="45720" rIns="91440" bIns="45720" rtlCol="0" anchor="t">
            <a:normAutofit fontScale="25000" lnSpcReduction="20000"/>
          </a:bodyPr>
          <a:lstStyle/>
          <a:p>
            <a:pPr>
              <a:buClr>
                <a:srgbClr val="FF0000"/>
              </a:buClr>
              <a:buFont typeface="Wingdings" panose="05000000000000000000" pitchFamily="2" charset="2"/>
              <a:buChar char="Ø"/>
            </a:pPr>
            <a:r>
              <a:rPr lang="en-GB" altLang="en-US" sz="6400" dirty="0"/>
              <a:t>Learning appropriate and acceptable behaviour from positive role models </a:t>
            </a:r>
          </a:p>
          <a:p>
            <a:pPr>
              <a:buClr>
                <a:srgbClr val="FF0000"/>
              </a:buClr>
              <a:buFont typeface="Wingdings" panose="05000000000000000000" pitchFamily="2" charset="2"/>
              <a:buChar char="Ø"/>
            </a:pPr>
            <a:r>
              <a:rPr lang="en-GB" altLang="en-US" sz="6400" dirty="0"/>
              <a:t>Playing approved social roles - gender, child, parent, pupil, friend </a:t>
            </a:r>
          </a:p>
          <a:p>
            <a:pPr>
              <a:buClr>
                <a:srgbClr val="FF0000"/>
              </a:buClr>
              <a:buFont typeface="Wingdings" panose="05000000000000000000" pitchFamily="2" charset="2"/>
              <a:buChar char="Ø"/>
            </a:pPr>
            <a:r>
              <a:rPr lang="en-GB" altLang="en-US" sz="6400" dirty="0"/>
              <a:t>Developing appropriate social attitudes - to like people and enjoy friendships </a:t>
            </a:r>
          </a:p>
          <a:p>
            <a:pPr marL="0" indent="0">
              <a:buClr>
                <a:srgbClr val="FF0000"/>
              </a:buClr>
              <a:buNone/>
            </a:pPr>
            <a:r>
              <a:rPr lang="en-GB" altLang="en-US" sz="6400" u="sng" dirty="0"/>
              <a:t>Social Skills</a:t>
            </a:r>
          </a:p>
          <a:p>
            <a:pPr>
              <a:buClr>
                <a:srgbClr val="FF0000"/>
              </a:buClr>
              <a:buFont typeface="Wingdings" panose="05000000000000000000" pitchFamily="2" charset="2"/>
              <a:buChar char="Ø"/>
            </a:pPr>
            <a:r>
              <a:rPr lang="en-GB" altLang="en-US" sz="6400" dirty="0"/>
              <a:t>To share </a:t>
            </a:r>
          </a:p>
          <a:p>
            <a:pPr>
              <a:buClr>
                <a:srgbClr val="FF0000"/>
              </a:buClr>
              <a:buFont typeface="Wingdings" panose="05000000000000000000" pitchFamily="2" charset="2"/>
              <a:buChar char="Ø"/>
            </a:pPr>
            <a:r>
              <a:rPr lang="en-GB" altLang="en-US" sz="6400" dirty="0"/>
              <a:t>To take turns </a:t>
            </a:r>
          </a:p>
          <a:p>
            <a:pPr>
              <a:buClr>
                <a:srgbClr val="FF0000"/>
              </a:buClr>
              <a:buFont typeface="Wingdings" panose="05000000000000000000" pitchFamily="2" charset="2"/>
              <a:buChar char="Ø"/>
            </a:pPr>
            <a:r>
              <a:rPr lang="en-GB" altLang="en-US" sz="6400" dirty="0"/>
              <a:t>To accept rules </a:t>
            </a:r>
          </a:p>
          <a:p>
            <a:pPr>
              <a:buClr>
                <a:srgbClr val="FF0000"/>
              </a:buClr>
              <a:buFont typeface="Wingdings" panose="05000000000000000000" pitchFamily="2" charset="2"/>
              <a:buChar char="Ø"/>
            </a:pPr>
            <a:r>
              <a:rPr lang="en-GB" altLang="en-US" sz="6400" dirty="0"/>
              <a:t>To communicate with others </a:t>
            </a:r>
          </a:p>
          <a:p>
            <a:pPr>
              <a:buClr>
                <a:srgbClr val="FF0000"/>
              </a:buClr>
              <a:buFont typeface="Wingdings" panose="05000000000000000000" pitchFamily="2" charset="2"/>
              <a:buChar char="Ø"/>
            </a:pPr>
            <a:r>
              <a:rPr lang="en-GB" altLang="en-US" sz="6400" dirty="0"/>
              <a:t>To be independent in dressing, personal hygiene and at mealtimes</a:t>
            </a:r>
          </a:p>
          <a:p>
            <a:pPr marL="0" indent="0">
              <a:buClr>
                <a:srgbClr val="FF0000"/>
              </a:buClr>
              <a:buNone/>
            </a:pPr>
            <a:r>
              <a:rPr lang="en-GB" altLang="en-US" sz="6400" u="sng" dirty="0"/>
              <a:t>Social Play</a:t>
            </a:r>
          </a:p>
          <a:p>
            <a:pPr>
              <a:buClr>
                <a:srgbClr val="FF0000"/>
              </a:buClr>
              <a:buFont typeface="Wingdings" panose="05000000000000000000" pitchFamily="2" charset="2"/>
              <a:buChar char="Ø"/>
            </a:pPr>
            <a:r>
              <a:rPr lang="en-GB" altLang="en-US" sz="6400" dirty="0"/>
              <a:t>Solitary - playing alone </a:t>
            </a:r>
          </a:p>
          <a:p>
            <a:pPr>
              <a:buClr>
                <a:srgbClr val="FF0000"/>
              </a:buClr>
              <a:buFont typeface="Wingdings" panose="05000000000000000000" pitchFamily="2" charset="2"/>
              <a:buChar char="Ø"/>
            </a:pPr>
            <a:r>
              <a:rPr lang="en-GB" altLang="en-US" sz="6400" dirty="0"/>
              <a:t> Parallel - playing alongside, but not with,   another child </a:t>
            </a:r>
          </a:p>
          <a:p>
            <a:pPr>
              <a:buClr>
                <a:srgbClr val="FF0000"/>
              </a:buClr>
              <a:buFont typeface="Wingdings" panose="05000000000000000000" pitchFamily="2" charset="2"/>
              <a:buChar char="Ø"/>
            </a:pPr>
            <a:r>
              <a:rPr lang="en-GB" altLang="en-US" sz="6400" dirty="0"/>
              <a:t> Associative - using the same toys and equipment, but playing alone </a:t>
            </a:r>
          </a:p>
          <a:p>
            <a:pPr>
              <a:buClr>
                <a:srgbClr val="FF0000"/>
              </a:buClr>
              <a:buFont typeface="Wingdings" panose="05000000000000000000" pitchFamily="2" charset="2"/>
              <a:buChar char="Ø"/>
            </a:pPr>
            <a:r>
              <a:rPr lang="en-GB" altLang="en-US" sz="6400" dirty="0"/>
              <a:t> Co-operative - sharing toys and ideas in playing together </a:t>
            </a:r>
          </a:p>
          <a:p>
            <a:pPr>
              <a:buClr>
                <a:srgbClr val="FF0000"/>
              </a:buClr>
              <a:buFont typeface="Wingdings" panose="05000000000000000000" pitchFamily="2" charset="2"/>
              <a:buChar char="Ø"/>
            </a:pPr>
            <a:endParaRPr lang="en-GB" altLang="en-US" dirty="0"/>
          </a:p>
          <a:p>
            <a:pPr>
              <a:buClr>
                <a:srgbClr val="FF0000"/>
              </a:buClr>
              <a:buFont typeface="Wingdings" panose="05000000000000000000" pitchFamily="2" charset="2"/>
              <a:buChar char="Ø"/>
            </a:pPr>
            <a:endParaRPr lang="en-GB" altLang="en-US" dirty="0"/>
          </a:p>
        </p:txBody>
      </p:sp>
    </p:spTree>
    <p:extLst>
      <p:ext uri="{BB962C8B-B14F-4D97-AF65-F5344CB8AC3E}">
        <p14:creationId xmlns:p14="http://schemas.microsoft.com/office/powerpoint/2010/main" val="282462410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Personal Development.</a:t>
            </a:r>
            <a:r>
              <a:rPr lang="en-GB" altLang="en-US" sz="4000" dirty="0">
                <a:solidFill>
                  <a:srgbClr val="FFFF33"/>
                </a:solidFill>
                <a:latin typeface="Comic Sans MS" panose="030F0702030302020204" pitchFamily="66" charset="0"/>
              </a:rPr>
              <a:t> </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a:lnSpc>
                <a:spcPct val="90000"/>
              </a:lnSpc>
              <a:buClr>
                <a:srgbClr val="FF0000"/>
              </a:buClr>
              <a:buFont typeface="Wingdings" panose="05000000000000000000" pitchFamily="2" charset="2"/>
              <a:buChar char="Ø"/>
            </a:pPr>
            <a:r>
              <a:rPr lang="en-GB" altLang="en-US" dirty="0"/>
              <a:t>Self-esteem is valuing yourself as a person </a:t>
            </a:r>
          </a:p>
          <a:p>
            <a:pPr>
              <a:lnSpc>
                <a:spcPct val="90000"/>
              </a:lnSpc>
              <a:buClr>
                <a:srgbClr val="FF0000"/>
              </a:buClr>
              <a:buFont typeface="Wingdings" panose="05000000000000000000" pitchFamily="2" charset="2"/>
              <a:buChar char="Ø"/>
            </a:pPr>
            <a:r>
              <a:rPr lang="en-GB" altLang="en-US" dirty="0"/>
              <a:t> Positive self-image is seeing yourself as a worthwhile person </a:t>
            </a:r>
          </a:p>
          <a:p>
            <a:pPr>
              <a:lnSpc>
                <a:spcPct val="90000"/>
              </a:lnSpc>
              <a:buClr>
                <a:srgbClr val="FF0000"/>
              </a:buClr>
              <a:buFont typeface="Wingdings" panose="05000000000000000000" pitchFamily="2" charset="2"/>
              <a:buChar char="Ø"/>
            </a:pPr>
            <a:r>
              <a:rPr lang="en-GB" altLang="en-US" dirty="0"/>
              <a:t> Self-confidence is knowing you can cope easily with people and situations </a:t>
            </a:r>
          </a:p>
          <a:p>
            <a:pPr>
              <a:lnSpc>
                <a:spcPct val="90000"/>
              </a:lnSpc>
              <a:buClr>
                <a:srgbClr val="FF0000"/>
              </a:buClr>
              <a:buFont typeface="Wingdings" panose="05000000000000000000" pitchFamily="2" charset="2"/>
              <a:buChar char="Ø"/>
            </a:pPr>
            <a:r>
              <a:rPr lang="en-GB" altLang="en-US" dirty="0"/>
              <a:t> Self-reliance is a desire to be independent </a:t>
            </a:r>
          </a:p>
        </p:txBody>
      </p:sp>
    </p:spTree>
    <p:extLst>
      <p:ext uri="{BB962C8B-B14F-4D97-AF65-F5344CB8AC3E}">
        <p14:creationId xmlns:p14="http://schemas.microsoft.com/office/powerpoint/2010/main" val="226518072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Changes in Social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582435" y="2533477"/>
            <a:ext cx="6195869" cy="1566352"/>
          </a:xfrm>
        </p:spPr>
        <p:txBody>
          <a:bodyPr vert="horz" lIns="91440" tIns="45720" rIns="91440" bIns="45720" rtlCol="0" anchor="t">
            <a:normAutofit fontScale="85000" lnSpcReduction="20000"/>
          </a:bodyPr>
          <a:lstStyle/>
          <a:p>
            <a:pPr marL="0" indent="0">
              <a:buClr>
                <a:srgbClr val="FF0000"/>
              </a:buClr>
              <a:buNone/>
            </a:pPr>
            <a:r>
              <a:rPr lang="en-GB" altLang="en-US" sz="1800" u="sng" dirty="0"/>
              <a:t>Babies</a:t>
            </a:r>
          </a:p>
          <a:p>
            <a:pPr>
              <a:buClr>
                <a:srgbClr val="FF0000"/>
              </a:buClr>
              <a:buFont typeface="Wingdings" panose="05000000000000000000" pitchFamily="2" charset="2"/>
              <a:buChar char="Ø"/>
            </a:pPr>
            <a:r>
              <a:rPr lang="en-GB" altLang="en-US" sz="1800" dirty="0"/>
              <a:t>Some cry, some are responsive, some are passive. </a:t>
            </a:r>
          </a:p>
          <a:p>
            <a:pPr>
              <a:buClr>
                <a:srgbClr val="FF0000"/>
              </a:buClr>
              <a:buFont typeface="Wingdings" panose="05000000000000000000" pitchFamily="2" charset="2"/>
              <a:buChar char="Ø"/>
            </a:pPr>
            <a:r>
              <a:rPr lang="en-GB" altLang="en-US" sz="1800" dirty="0"/>
              <a:t>Babies prefer familiar carers with whom they can form an emotional attachment. </a:t>
            </a:r>
          </a:p>
          <a:p>
            <a:pPr>
              <a:buClr>
                <a:srgbClr val="FF0000"/>
              </a:buClr>
              <a:buFont typeface="Wingdings" panose="05000000000000000000" pitchFamily="2" charset="2"/>
              <a:buChar char="Ø"/>
            </a:pPr>
            <a:r>
              <a:rPr lang="en-GB" altLang="en-US" sz="1800" dirty="0"/>
              <a:t>It is through positive early relationships that the baby develops independence and learns that people are trustworthy. </a:t>
            </a:r>
          </a:p>
        </p:txBody>
      </p:sp>
      <p:sp>
        <p:nvSpPr>
          <p:cNvPr id="6" name="Content Placeholder 2">
            <a:extLst>
              <a:ext uri="{FF2B5EF4-FFF2-40B4-BE49-F238E27FC236}">
                <a16:creationId xmlns:a16="http://schemas.microsoft.com/office/drawing/2014/main" id="{4BE31783-09D7-47B9-9580-1FF9D7E29AD7}"/>
              </a:ext>
            </a:extLst>
          </p:cNvPr>
          <p:cNvSpPr txBox="1">
            <a:spLocks/>
          </p:cNvSpPr>
          <p:nvPr/>
        </p:nvSpPr>
        <p:spPr>
          <a:xfrm>
            <a:off x="6750221" y="3475304"/>
            <a:ext cx="5042023" cy="19800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r>
              <a:rPr lang="en-GB" altLang="en-US" sz="1800" u="sng" dirty="0"/>
              <a:t>5-7yo </a:t>
            </a:r>
          </a:p>
          <a:p>
            <a:pPr>
              <a:buClr>
                <a:srgbClr val="FF0000"/>
              </a:buClr>
              <a:buFont typeface="Wingdings" panose="05000000000000000000" pitchFamily="2" charset="2"/>
              <a:buChar char="Ø"/>
            </a:pPr>
            <a:r>
              <a:rPr lang="en-GB" altLang="en-US" sz="1800" dirty="0"/>
              <a:t>appreciate clock time and follow the daily routine. </a:t>
            </a:r>
          </a:p>
          <a:p>
            <a:pPr>
              <a:buClr>
                <a:srgbClr val="FF0000"/>
              </a:buClr>
              <a:buFont typeface="Wingdings" panose="05000000000000000000" pitchFamily="2" charset="2"/>
              <a:buChar char="Ø"/>
            </a:pPr>
            <a:r>
              <a:rPr lang="en-GB" altLang="en-US" sz="1800" dirty="0"/>
              <a:t>They understand rules and enjoy team games. </a:t>
            </a:r>
          </a:p>
          <a:p>
            <a:pPr>
              <a:buClr>
                <a:srgbClr val="FF0000"/>
              </a:buClr>
              <a:buFont typeface="Wingdings" panose="05000000000000000000" pitchFamily="2" charset="2"/>
              <a:buChar char="Ø"/>
            </a:pPr>
            <a:r>
              <a:rPr lang="en-GB" altLang="en-US" sz="1800" dirty="0"/>
              <a:t>They choose their own friends. </a:t>
            </a:r>
          </a:p>
        </p:txBody>
      </p:sp>
      <p:sp>
        <p:nvSpPr>
          <p:cNvPr id="7" name="Content Placeholder 2">
            <a:extLst>
              <a:ext uri="{FF2B5EF4-FFF2-40B4-BE49-F238E27FC236}">
                <a16:creationId xmlns:a16="http://schemas.microsoft.com/office/drawing/2014/main" id="{37C8DF20-4F44-49AB-B98C-EA5A060D13D7}"/>
              </a:ext>
            </a:extLst>
          </p:cNvPr>
          <p:cNvSpPr txBox="1">
            <a:spLocks/>
          </p:cNvSpPr>
          <p:nvPr/>
        </p:nvSpPr>
        <p:spPr>
          <a:xfrm>
            <a:off x="582435" y="4465308"/>
            <a:ext cx="5768031" cy="18480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r>
              <a:rPr lang="en-GB" altLang="en-US" sz="1800" u="sng" dirty="0"/>
              <a:t>3-4yo </a:t>
            </a:r>
          </a:p>
          <a:p>
            <a:pPr>
              <a:buClr>
                <a:srgbClr val="FF0000"/>
              </a:buClr>
              <a:buFont typeface="Wingdings" panose="05000000000000000000" pitchFamily="2" charset="2"/>
              <a:buChar char="Ø"/>
            </a:pPr>
            <a:r>
              <a:rPr lang="en-GB" altLang="en-US" sz="1800" dirty="0"/>
              <a:t>Can wait their turn. They learn to share and play    co-operatively. </a:t>
            </a:r>
          </a:p>
          <a:p>
            <a:pPr>
              <a:buClr>
                <a:srgbClr val="FF0000"/>
              </a:buClr>
              <a:buFont typeface="Wingdings" panose="05000000000000000000" pitchFamily="2" charset="2"/>
              <a:buChar char="Ø"/>
            </a:pPr>
            <a:r>
              <a:rPr lang="en-GB" altLang="en-US" sz="1800" dirty="0"/>
              <a:t>Children learn to control their powerful feelings and gain an emotional balance when they are supported by caring responsive adults.</a:t>
            </a:r>
            <a:r>
              <a:rPr lang="en-GB" altLang="en-US" sz="1800" dirty="0">
                <a:solidFill>
                  <a:srgbClr val="FFFF33"/>
                </a:solidFill>
                <a:latin typeface="Comic Sans MS" panose="030F0702030302020204" pitchFamily="66" charset="0"/>
              </a:rPr>
              <a:t> </a:t>
            </a:r>
          </a:p>
        </p:txBody>
      </p:sp>
    </p:spTree>
    <p:extLst>
      <p:ext uri="{BB962C8B-B14F-4D97-AF65-F5344CB8AC3E}">
        <p14:creationId xmlns:p14="http://schemas.microsoft.com/office/powerpoint/2010/main" val="280796297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Child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70000" lnSpcReduction="20000"/>
          </a:bodyPr>
          <a:lstStyle/>
          <a:p>
            <a:pPr>
              <a:buClr>
                <a:srgbClr val="FF0000"/>
              </a:buClr>
              <a:buFont typeface="Wingdings" panose="05000000000000000000" pitchFamily="2" charset="2"/>
              <a:buChar char="Ø"/>
            </a:pPr>
            <a:r>
              <a:rPr lang="en-GB" altLang="en-US" sz="2800" dirty="0"/>
              <a:t>Observing the development of children can be fascinating. Each child is a unique individual. Children develop as they grow and learn new complex skills. Observing a child's unique development is a rewarding skill to learn. As with all new skills observation requires practice. </a:t>
            </a:r>
          </a:p>
          <a:p>
            <a:pPr>
              <a:buClr>
                <a:srgbClr val="FF0000"/>
              </a:buClr>
              <a:buFont typeface="Wingdings" panose="05000000000000000000" pitchFamily="2" charset="2"/>
              <a:buChar char="Ø"/>
            </a:pPr>
            <a:r>
              <a:rPr lang="en-GB" altLang="en-US" sz="2800" dirty="0"/>
              <a:t>The sequence of development is the same for all children. An individual's ability progresses at different rates depending on inherited characteristics and the nurturing that child receives. </a:t>
            </a:r>
          </a:p>
          <a:p>
            <a:pPr>
              <a:buClr>
                <a:srgbClr val="FF0000"/>
              </a:buClr>
              <a:buFont typeface="Wingdings" panose="05000000000000000000" pitchFamily="2" charset="2"/>
              <a:buChar char="Ø"/>
            </a:pPr>
            <a:r>
              <a:rPr lang="en-GB" altLang="en-US" sz="2800" dirty="0"/>
              <a:t>Growth and development will progress well when a child's basic needs for food, warmth, sleep, exercise, encouragement and love are met by reliable adult carers. </a:t>
            </a:r>
          </a:p>
          <a:p>
            <a:pPr>
              <a:buClr>
                <a:srgbClr val="FF0000"/>
              </a:buClr>
              <a:buFont typeface="Wingdings" panose="05000000000000000000" pitchFamily="2" charset="2"/>
              <a:buChar char="Ø"/>
            </a:pPr>
            <a:r>
              <a:rPr lang="en-GB" altLang="en-US" sz="2800" dirty="0"/>
              <a:t>Development is holistic including physical, intellectual, emotional and social aspects. These areas of development are integrated into a whole special individual</a:t>
            </a:r>
          </a:p>
          <a:p>
            <a:pPr>
              <a:buClr>
                <a:srgbClr val="FF0000"/>
              </a:buClr>
              <a:buFont typeface="Wingdings" panose="05000000000000000000" pitchFamily="2" charset="2"/>
              <a:buChar char="Ø"/>
            </a:pPr>
            <a:endParaRPr lang="en-GB" altLang="en-US" sz="2800" dirty="0"/>
          </a:p>
          <a:p>
            <a:pPr marL="0" indent="0">
              <a:buNone/>
            </a:pPr>
            <a:endParaRPr lang="en-GB" sz="2000" dirty="0"/>
          </a:p>
        </p:txBody>
      </p:sp>
    </p:spTree>
    <p:extLst>
      <p:ext uri="{BB962C8B-B14F-4D97-AF65-F5344CB8AC3E}">
        <p14:creationId xmlns:p14="http://schemas.microsoft.com/office/powerpoint/2010/main" val="154560042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Child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62500" lnSpcReduction="20000"/>
          </a:bodyPr>
          <a:lstStyle/>
          <a:p>
            <a:pPr>
              <a:lnSpc>
                <a:spcPct val="90000"/>
              </a:lnSpc>
              <a:buClr>
                <a:srgbClr val="FF0000"/>
              </a:buClr>
              <a:buFont typeface="Wingdings" panose="05000000000000000000" pitchFamily="2" charset="2"/>
              <a:buChar char="Ø"/>
            </a:pPr>
            <a:r>
              <a:rPr lang="en-GB" altLang="en-US" sz="2800" dirty="0"/>
              <a:t>Physical development is to do with movement: gross, or large, movement of limbs and fine manipulative movement of fingers. </a:t>
            </a:r>
          </a:p>
          <a:p>
            <a:pPr>
              <a:lnSpc>
                <a:spcPct val="90000"/>
              </a:lnSpc>
              <a:buClr>
                <a:srgbClr val="FF0000"/>
              </a:buClr>
              <a:buFont typeface="Wingdings" panose="05000000000000000000" pitchFamily="2" charset="2"/>
              <a:buChar char="Ø"/>
            </a:pPr>
            <a:r>
              <a:rPr lang="en-GB" altLang="en-US" sz="2800" dirty="0"/>
              <a:t>Physical development depends on growth of the body and nervous system so that messages from the brain can be carried to the muscles to stimulate them to move. </a:t>
            </a:r>
          </a:p>
          <a:p>
            <a:pPr>
              <a:lnSpc>
                <a:spcPct val="90000"/>
              </a:lnSpc>
              <a:buClr>
                <a:srgbClr val="FF0000"/>
              </a:buClr>
              <a:buFont typeface="Wingdings" panose="05000000000000000000" pitchFamily="2" charset="2"/>
              <a:buChar char="Ø"/>
            </a:pPr>
            <a:r>
              <a:rPr lang="en-GB" altLang="en-US" sz="2800" dirty="0"/>
              <a:t>Diet is important with protein for growth, calcium and vitamin D for strong bones. </a:t>
            </a:r>
          </a:p>
          <a:p>
            <a:pPr>
              <a:lnSpc>
                <a:spcPct val="90000"/>
              </a:lnSpc>
              <a:buClr>
                <a:srgbClr val="FF0000"/>
              </a:buClr>
              <a:buFont typeface="Wingdings" panose="05000000000000000000" pitchFamily="2" charset="2"/>
              <a:buChar char="Ø"/>
            </a:pPr>
            <a:r>
              <a:rPr lang="en-GB" altLang="en-US" sz="2800" dirty="0"/>
              <a:t>Outdoor play provides fresh air for oxygen, sunlight for well being and vitamin D and space to run freely. </a:t>
            </a:r>
          </a:p>
          <a:p>
            <a:pPr>
              <a:lnSpc>
                <a:spcPct val="90000"/>
              </a:lnSpc>
              <a:buClr>
                <a:srgbClr val="FF0000"/>
              </a:buClr>
              <a:buFont typeface="Wingdings" panose="05000000000000000000" pitchFamily="2" charset="2"/>
              <a:buChar char="Ø"/>
            </a:pPr>
            <a:r>
              <a:rPr lang="en-GB" altLang="en-US" sz="2800" dirty="0"/>
              <a:t>Physical development stimulates children's curiosity and enables them to explore their environment. </a:t>
            </a:r>
          </a:p>
          <a:p>
            <a:pPr>
              <a:lnSpc>
                <a:spcPct val="90000"/>
              </a:lnSpc>
              <a:buClr>
                <a:srgbClr val="FF0000"/>
              </a:buClr>
              <a:buFont typeface="Wingdings" panose="05000000000000000000" pitchFamily="2" charset="2"/>
              <a:buChar char="Ø"/>
            </a:pPr>
            <a:r>
              <a:rPr lang="en-GB" altLang="en-US" sz="2800" dirty="0"/>
              <a:t>Adults need to provide a safe environment and safe objects to explore. </a:t>
            </a:r>
          </a:p>
          <a:p>
            <a:pPr>
              <a:buClr>
                <a:srgbClr val="FF0000"/>
              </a:buClr>
              <a:buFont typeface="Wingdings" panose="05000000000000000000" pitchFamily="2" charset="2"/>
              <a:buChar char="Ø"/>
            </a:pPr>
            <a:r>
              <a:rPr lang="en-GB" altLang="en-US" sz="2800" dirty="0"/>
              <a:t>Gross motor skills involve whole body movement. </a:t>
            </a:r>
          </a:p>
          <a:p>
            <a:pPr>
              <a:buClr>
                <a:srgbClr val="FF0000"/>
              </a:buClr>
              <a:buFont typeface="Wingdings" panose="05000000000000000000" pitchFamily="2" charset="2"/>
              <a:buChar char="Ø"/>
            </a:pPr>
            <a:r>
              <a:rPr lang="en-GB" altLang="en-US" sz="2800" dirty="0"/>
              <a:t>Learning to run and jump requires strength, suppleness, stamina and lots of practice</a:t>
            </a:r>
          </a:p>
          <a:p>
            <a:pPr marL="0" indent="0">
              <a:buNone/>
            </a:pPr>
            <a:endParaRPr lang="en-GB" sz="2000" dirty="0"/>
          </a:p>
        </p:txBody>
      </p:sp>
    </p:spTree>
    <p:extLst>
      <p:ext uri="{BB962C8B-B14F-4D97-AF65-F5344CB8AC3E}">
        <p14:creationId xmlns:p14="http://schemas.microsoft.com/office/powerpoint/2010/main" val="219656182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Development Of Fine Manipulative Skills</a:t>
            </a:r>
            <a:r>
              <a:rPr lang="en-GB" altLang="en-US" sz="6000" dirty="0">
                <a:solidFill>
                  <a:srgbClr val="FF0000"/>
                </a:solidFill>
              </a:rPr>
              <a:t> </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85000" lnSpcReduction="10000"/>
          </a:bodyPr>
          <a:lstStyle/>
          <a:p>
            <a:pPr>
              <a:buClr>
                <a:srgbClr val="FF0000"/>
              </a:buClr>
              <a:buFont typeface="Wingdings" panose="05000000000000000000" pitchFamily="2" charset="2"/>
              <a:buChar char="Ø"/>
            </a:pPr>
            <a:r>
              <a:rPr lang="en-GB" altLang="en-US" sz="2800" dirty="0"/>
              <a:t>Dexterity using equipment - gripping, holding, drawing, colouring, painting, tracing, writing, cutting, gluing, threading, sewing, building. </a:t>
            </a:r>
          </a:p>
          <a:p>
            <a:pPr>
              <a:buClr>
                <a:srgbClr val="FF0000"/>
              </a:buClr>
              <a:buFont typeface="Wingdings" panose="05000000000000000000" pitchFamily="2" charset="2"/>
              <a:buChar char="Ø"/>
            </a:pPr>
            <a:r>
              <a:rPr lang="en-GB" altLang="en-US" sz="2800" dirty="0"/>
              <a:t>Exploring sand, water and dough - touching, poking, feeling, squeezing, pouring, filling, emptying. </a:t>
            </a:r>
          </a:p>
          <a:p>
            <a:pPr>
              <a:buClr>
                <a:srgbClr val="FF0000"/>
              </a:buClr>
              <a:buFont typeface="Wingdings" panose="05000000000000000000" pitchFamily="2" charset="2"/>
              <a:buChar char="Ø"/>
            </a:pPr>
            <a:r>
              <a:rPr lang="en-GB" altLang="en-US" sz="2800" dirty="0"/>
              <a:t>Using tools in woodwork and construction - hammering, tapping, sawing. </a:t>
            </a:r>
          </a:p>
          <a:p>
            <a:pPr>
              <a:buClr>
                <a:srgbClr val="FF0000"/>
              </a:buClr>
              <a:buFont typeface="Wingdings" panose="05000000000000000000" pitchFamily="2" charset="2"/>
              <a:buChar char="Ø"/>
            </a:pPr>
            <a:r>
              <a:rPr lang="en-GB" altLang="en-US" sz="2800" dirty="0"/>
              <a:t>Playing musical instruments. </a:t>
            </a:r>
          </a:p>
          <a:p>
            <a:pPr>
              <a:buClr>
                <a:srgbClr val="FF0000"/>
              </a:buClr>
              <a:buFont typeface="Wingdings" panose="05000000000000000000" pitchFamily="2" charset="2"/>
              <a:buChar char="Ø"/>
            </a:pPr>
            <a:r>
              <a:rPr lang="en-GB" altLang="en-US" sz="2800" dirty="0"/>
              <a:t>Social skill using a spoon, fork and knife. Dressing and undressing - using zips, buttons and laces. </a:t>
            </a:r>
          </a:p>
          <a:p>
            <a:pPr marL="0" indent="0">
              <a:buNone/>
            </a:pPr>
            <a:endParaRPr lang="en-GB" sz="2000" dirty="0"/>
          </a:p>
        </p:txBody>
      </p:sp>
    </p:spTree>
    <p:extLst>
      <p:ext uri="{BB962C8B-B14F-4D97-AF65-F5344CB8AC3E}">
        <p14:creationId xmlns:p14="http://schemas.microsoft.com/office/powerpoint/2010/main" val="349563307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Development Of Gross Motor Skills</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77500" lnSpcReduction="20000"/>
          </a:bodyPr>
          <a:lstStyle/>
          <a:p>
            <a:pPr>
              <a:lnSpc>
                <a:spcPct val="90000"/>
              </a:lnSpc>
              <a:buClr>
                <a:srgbClr val="FF0000"/>
              </a:buClr>
              <a:buFont typeface="Wingdings" panose="05000000000000000000" pitchFamily="2" charset="2"/>
              <a:buChar char="Ø"/>
            </a:pPr>
            <a:r>
              <a:rPr lang="en-GB" altLang="en-US" sz="2800" dirty="0"/>
              <a:t>Walking, running and climbing. Hopping, skipping and jumping. Sliding, dancing, and swimming. </a:t>
            </a:r>
          </a:p>
          <a:p>
            <a:pPr>
              <a:lnSpc>
                <a:spcPct val="90000"/>
              </a:lnSpc>
              <a:buClr>
                <a:srgbClr val="FF0000"/>
              </a:buClr>
              <a:buFont typeface="Wingdings" panose="05000000000000000000" pitchFamily="2" charset="2"/>
              <a:buChar char="Ø"/>
            </a:pPr>
            <a:r>
              <a:rPr lang="en-GB" altLang="en-US" sz="2800" dirty="0"/>
              <a:t>Bending, stretching and carrying large objects. Pushing and pulling toys. </a:t>
            </a:r>
          </a:p>
          <a:p>
            <a:pPr>
              <a:lnSpc>
                <a:spcPct val="90000"/>
              </a:lnSpc>
              <a:buClr>
                <a:srgbClr val="FF0000"/>
              </a:buClr>
              <a:buFont typeface="Wingdings" panose="05000000000000000000" pitchFamily="2" charset="2"/>
              <a:buChar char="Ø"/>
            </a:pPr>
            <a:r>
              <a:rPr lang="en-GB" altLang="en-US" sz="2800" dirty="0"/>
              <a:t>Ball skills - rolling, kicking, throwing and catching. </a:t>
            </a:r>
          </a:p>
          <a:p>
            <a:pPr>
              <a:lnSpc>
                <a:spcPct val="90000"/>
              </a:lnSpc>
              <a:buClr>
                <a:srgbClr val="FF0000"/>
              </a:buClr>
              <a:buFont typeface="Wingdings" panose="05000000000000000000" pitchFamily="2" charset="2"/>
              <a:buChar char="Ø"/>
            </a:pPr>
            <a:r>
              <a:rPr lang="en-GB" altLang="en-US" sz="2800" dirty="0"/>
              <a:t>Awareness of body in space. </a:t>
            </a:r>
          </a:p>
          <a:p>
            <a:pPr>
              <a:lnSpc>
                <a:spcPct val="90000"/>
              </a:lnSpc>
              <a:buClr>
                <a:srgbClr val="FF0000"/>
              </a:buClr>
              <a:buFont typeface="Wingdings" panose="05000000000000000000" pitchFamily="2" charset="2"/>
              <a:buChar char="Ø"/>
            </a:pPr>
            <a:r>
              <a:rPr lang="en-GB" altLang="en-US" sz="2800" dirty="0"/>
              <a:t>Exploring movement in space.</a:t>
            </a:r>
          </a:p>
          <a:p>
            <a:pPr>
              <a:lnSpc>
                <a:spcPct val="90000"/>
              </a:lnSpc>
              <a:buClr>
                <a:srgbClr val="FF0000"/>
              </a:buClr>
              <a:buFont typeface="Wingdings" panose="05000000000000000000" pitchFamily="2" charset="2"/>
              <a:buChar char="Ø"/>
            </a:pPr>
            <a:r>
              <a:rPr lang="en-GB" altLang="en-US" sz="2800" dirty="0"/>
              <a:t> Experiencing speed. </a:t>
            </a:r>
          </a:p>
          <a:p>
            <a:pPr>
              <a:buClr>
                <a:srgbClr val="FF0000"/>
              </a:buClr>
              <a:buFont typeface="Wingdings" panose="05000000000000000000" pitchFamily="2" charset="2"/>
              <a:buChar char="Ø"/>
            </a:pPr>
            <a:r>
              <a:rPr lang="en-GB" altLang="en-US" sz="2800" dirty="0"/>
              <a:t>Balance and co-ordination. Control of body. </a:t>
            </a:r>
          </a:p>
          <a:p>
            <a:pPr>
              <a:buClr>
                <a:srgbClr val="FF0000"/>
              </a:buClr>
              <a:buFont typeface="Wingdings" panose="05000000000000000000" pitchFamily="2" charset="2"/>
              <a:buChar char="Ø"/>
            </a:pPr>
            <a:r>
              <a:rPr lang="en-GB" altLang="en-US" sz="2800" dirty="0"/>
              <a:t>Manoeuvring equipment - tricycles, bikes, cars, carts and prams</a:t>
            </a:r>
          </a:p>
          <a:p>
            <a:pPr marL="0" indent="0">
              <a:buNone/>
            </a:pPr>
            <a:endParaRPr lang="en-GB" sz="2000" dirty="0"/>
          </a:p>
        </p:txBody>
      </p:sp>
    </p:spTree>
    <p:extLst>
      <p:ext uri="{BB962C8B-B14F-4D97-AF65-F5344CB8AC3E}">
        <p14:creationId xmlns:p14="http://schemas.microsoft.com/office/powerpoint/2010/main" val="101947079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Intellectual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763661" y="2584721"/>
            <a:ext cx="4579410" cy="3638836"/>
          </a:xfrm>
        </p:spPr>
        <p:txBody>
          <a:bodyPr vert="horz" lIns="91440" tIns="45720" rIns="91440" bIns="45720" rtlCol="0" anchor="t">
            <a:normAutofit/>
          </a:bodyPr>
          <a:lstStyle/>
          <a:p>
            <a:pPr>
              <a:buClr>
                <a:srgbClr val="FF0000"/>
              </a:buClr>
              <a:buFont typeface="Wingdings" panose="05000000000000000000" pitchFamily="2" charset="2"/>
              <a:buChar char="Ø"/>
            </a:pPr>
            <a:r>
              <a:rPr lang="en-GB" altLang="en-US" sz="2000" dirty="0"/>
              <a:t>Problem Solving What happens if I press this button? How does a jigsaw puzzle fit together? Where do I wear a hat? </a:t>
            </a:r>
          </a:p>
          <a:p>
            <a:pPr>
              <a:buClr>
                <a:srgbClr val="FF0000"/>
              </a:buClr>
              <a:buFont typeface="Wingdings" panose="05000000000000000000" pitchFamily="2" charset="2"/>
              <a:buChar char="Ø"/>
            </a:pPr>
            <a:r>
              <a:rPr lang="en-GB" altLang="en-US" sz="2000" dirty="0"/>
              <a:t>Perception through the senses - sight, sound, touch, taste, smell. </a:t>
            </a:r>
          </a:p>
          <a:p>
            <a:pPr>
              <a:buClr>
                <a:srgbClr val="FF0000"/>
              </a:buClr>
              <a:buFont typeface="Wingdings" panose="05000000000000000000" pitchFamily="2" charset="2"/>
              <a:buChar char="Ø"/>
            </a:pPr>
            <a:r>
              <a:rPr lang="en-GB" altLang="en-US" sz="2000" dirty="0"/>
              <a:t>Concept Formation - hot and cold, big and little, under and over, time, colours, shapes, numbers, letters, weight, volume. </a:t>
            </a:r>
          </a:p>
        </p:txBody>
      </p:sp>
      <p:sp>
        <p:nvSpPr>
          <p:cNvPr id="6" name="Content Placeholder 2">
            <a:extLst>
              <a:ext uri="{FF2B5EF4-FFF2-40B4-BE49-F238E27FC236}">
                <a16:creationId xmlns:a16="http://schemas.microsoft.com/office/drawing/2014/main" id="{FDD06C81-DCFF-4FAE-A578-EB301DE03BAE}"/>
              </a:ext>
            </a:extLst>
          </p:cNvPr>
          <p:cNvSpPr txBox="1">
            <a:spLocks/>
          </p:cNvSpPr>
          <p:nvPr/>
        </p:nvSpPr>
        <p:spPr>
          <a:xfrm>
            <a:off x="5854398" y="2584721"/>
            <a:ext cx="3448993" cy="358011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Wingdings" panose="05000000000000000000" pitchFamily="2" charset="2"/>
              <a:buChar char="Ø"/>
            </a:pPr>
            <a:r>
              <a:rPr lang="en-GB" altLang="en-US" sz="2000" dirty="0"/>
              <a:t>Intellectual Development includes: </a:t>
            </a:r>
          </a:p>
          <a:p>
            <a:pPr>
              <a:buClr>
                <a:srgbClr val="FF0000"/>
              </a:buClr>
              <a:buFont typeface="Wingdings" panose="05000000000000000000" pitchFamily="2" charset="2"/>
              <a:buChar char="Ø"/>
            </a:pPr>
            <a:r>
              <a:rPr lang="en-GB" altLang="en-US" sz="2000" dirty="0"/>
              <a:t>Intellect or mind. </a:t>
            </a:r>
          </a:p>
          <a:p>
            <a:pPr>
              <a:buClr>
                <a:srgbClr val="FF0000"/>
              </a:buClr>
              <a:buFont typeface="Wingdings" panose="05000000000000000000" pitchFamily="2" charset="2"/>
              <a:buChar char="Ø"/>
            </a:pPr>
            <a:r>
              <a:rPr lang="en-GB" altLang="en-US" sz="2000" dirty="0"/>
              <a:t>Cognition meaning to know. </a:t>
            </a:r>
          </a:p>
          <a:p>
            <a:pPr>
              <a:buClr>
                <a:srgbClr val="FF0000"/>
              </a:buClr>
              <a:buFont typeface="Wingdings" panose="05000000000000000000" pitchFamily="2" charset="2"/>
              <a:buChar char="Ø"/>
            </a:pPr>
            <a:r>
              <a:rPr lang="en-GB" altLang="en-US" sz="2000" dirty="0"/>
              <a:t>Thinking and reasoning. </a:t>
            </a:r>
          </a:p>
          <a:p>
            <a:pPr>
              <a:buClr>
                <a:srgbClr val="FF0000"/>
              </a:buClr>
              <a:buFont typeface="Wingdings" panose="05000000000000000000" pitchFamily="2" charset="2"/>
              <a:buChar char="Ø"/>
            </a:pPr>
            <a:r>
              <a:rPr lang="en-GB" altLang="en-US" sz="2000" dirty="0"/>
              <a:t>Knowledge and understanding. </a:t>
            </a:r>
          </a:p>
          <a:p>
            <a:pPr>
              <a:buClr>
                <a:srgbClr val="FF0000"/>
              </a:buClr>
              <a:buFont typeface="Wingdings" panose="05000000000000000000" pitchFamily="2" charset="2"/>
              <a:buChar char="Ø"/>
            </a:pPr>
            <a:r>
              <a:rPr lang="en-GB" altLang="en-US" sz="2000" dirty="0"/>
              <a:t>Memory and learning. </a:t>
            </a:r>
          </a:p>
          <a:p>
            <a:pPr>
              <a:buClr>
                <a:srgbClr val="FF0000"/>
              </a:buClr>
              <a:buFont typeface="Wingdings" panose="05000000000000000000" pitchFamily="2" charset="2"/>
              <a:buChar char="Ø"/>
            </a:pPr>
            <a:r>
              <a:rPr lang="en-GB" altLang="en-US" sz="2000" dirty="0"/>
              <a:t>Imagination and creativity. </a:t>
            </a:r>
          </a:p>
          <a:p>
            <a:pPr>
              <a:buClr>
                <a:srgbClr val="FF0000"/>
              </a:buClr>
              <a:buFont typeface="Wingdings" panose="05000000000000000000" pitchFamily="2" charset="2"/>
              <a:buChar char="Ø"/>
            </a:pPr>
            <a:r>
              <a:rPr lang="en-GB" altLang="en-US" sz="2000" dirty="0"/>
              <a:t>Concentration and attention. </a:t>
            </a:r>
          </a:p>
        </p:txBody>
      </p:sp>
    </p:spTree>
    <p:extLst>
      <p:ext uri="{BB962C8B-B14F-4D97-AF65-F5344CB8AC3E}">
        <p14:creationId xmlns:p14="http://schemas.microsoft.com/office/powerpoint/2010/main" val="384366536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Intellectual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77500" lnSpcReduction="20000"/>
          </a:bodyPr>
          <a:lstStyle/>
          <a:p>
            <a:pPr>
              <a:lnSpc>
                <a:spcPct val="90000"/>
              </a:lnSpc>
              <a:buClr>
                <a:srgbClr val="FF0000"/>
              </a:buClr>
              <a:buFont typeface="Wingdings" panose="05000000000000000000" pitchFamily="2" charset="2"/>
              <a:buChar char="Ø"/>
            </a:pPr>
            <a:r>
              <a:rPr lang="en-GB" altLang="en-US" dirty="0"/>
              <a:t>Children learn about their world in various ways. </a:t>
            </a:r>
          </a:p>
          <a:p>
            <a:pPr>
              <a:lnSpc>
                <a:spcPct val="90000"/>
              </a:lnSpc>
              <a:buClr>
                <a:srgbClr val="FF0000"/>
              </a:buClr>
              <a:buFont typeface="Wingdings" panose="05000000000000000000" pitchFamily="2" charset="2"/>
              <a:buChar char="Ø"/>
            </a:pPr>
            <a:r>
              <a:rPr lang="en-GB" altLang="en-US" dirty="0"/>
              <a:t>Younger children use their </a:t>
            </a:r>
            <a:r>
              <a:rPr lang="en-GB" altLang="en-US" i="1" dirty="0"/>
              <a:t>senses </a:t>
            </a:r>
            <a:r>
              <a:rPr lang="en-GB" altLang="en-US" dirty="0"/>
              <a:t>to experience surroundings and objects as they </a:t>
            </a:r>
            <a:r>
              <a:rPr lang="en-GB" altLang="en-US" i="1" dirty="0"/>
              <a:t>look, listen, feel, smell</a:t>
            </a:r>
            <a:r>
              <a:rPr lang="en-GB" altLang="en-US" dirty="0"/>
              <a:t> and </a:t>
            </a:r>
            <a:r>
              <a:rPr lang="en-GB" altLang="en-US" i="1" dirty="0"/>
              <a:t>taste.</a:t>
            </a:r>
            <a:r>
              <a:rPr lang="en-GB" altLang="en-US" dirty="0"/>
              <a:t> </a:t>
            </a:r>
          </a:p>
          <a:p>
            <a:pPr>
              <a:lnSpc>
                <a:spcPct val="90000"/>
              </a:lnSpc>
              <a:buClr>
                <a:srgbClr val="FF0000"/>
              </a:buClr>
              <a:buFont typeface="Wingdings" panose="05000000000000000000" pitchFamily="2" charset="2"/>
              <a:buChar char="Ø"/>
            </a:pPr>
            <a:r>
              <a:rPr lang="en-GB" altLang="en-US" dirty="0"/>
              <a:t>Children have little sense of danger, so adults help their investigation by providing </a:t>
            </a:r>
            <a:r>
              <a:rPr lang="en-GB" altLang="en-US" i="1" dirty="0"/>
              <a:t>safe </a:t>
            </a:r>
            <a:r>
              <a:rPr lang="en-GB" altLang="en-US" dirty="0"/>
              <a:t>toys, everyday objects and places to explore. </a:t>
            </a:r>
          </a:p>
          <a:p>
            <a:pPr>
              <a:buClr>
                <a:srgbClr val="FF0000"/>
              </a:buClr>
              <a:buFont typeface="Wingdings" panose="05000000000000000000" pitchFamily="2" charset="2"/>
              <a:buChar char="Ø"/>
            </a:pPr>
            <a:r>
              <a:rPr lang="en-GB" altLang="en-US" dirty="0"/>
              <a:t>As children more acquire language they learn by </a:t>
            </a:r>
            <a:r>
              <a:rPr lang="en-GB" altLang="en-US" i="1" dirty="0"/>
              <a:t>asking questions</a:t>
            </a:r>
            <a:r>
              <a:rPr lang="en-GB" altLang="en-US" dirty="0"/>
              <a:t>. </a:t>
            </a:r>
          </a:p>
          <a:p>
            <a:pPr>
              <a:buClr>
                <a:srgbClr val="FF0000"/>
              </a:buClr>
              <a:buFont typeface="Wingdings" panose="05000000000000000000" pitchFamily="2" charset="2"/>
              <a:buChar char="Ø"/>
            </a:pPr>
            <a:r>
              <a:rPr lang="en-GB" altLang="en-US" dirty="0"/>
              <a:t>2 year olds ask "What's that?" "Who's that?" 3 year olds ask "Where?" </a:t>
            </a:r>
          </a:p>
          <a:p>
            <a:pPr>
              <a:buClr>
                <a:srgbClr val="FF0000"/>
              </a:buClr>
              <a:buFont typeface="Wingdings" panose="05000000000000000000" pitchFamily="2" charset="2"/>
              <a:buChar char="Ø"/>
            </a:pPr>
            <a:r>
              <a:rPr lang="en-GB" altLang="en-US" dirty="0"/>
              <a:t>4 year olds ask "Why?" "When?" and "How?" </a:t>
            </a:r>
          </a:p>
          <a:p>
            <a:pPr>
              <a:buClr>
                <a:srgbClr val="FF0000"/>
              </a:buClr>
              <a:buFont typeface="Wingdings" panose="05000000000000000000" pitchFamily="2" charset="2"/>
              <a:buChar char="Ø"/>
            </a:pPr>
            <a:r>
              <a:rPr lang="en-GB" altLang="en-US" dirty="0"/>
              <a:t>Children need </a:t>
            </a:r>
            <a:r>
              <a:rPr lang="en-GB" altLang="en-US" i="1" dirty="0"/>
              <a:t>language </a:t>
            </a:r>
            <a:r>
              <a:rPr lang="en-GB" altLang="en-US" dirty="0"/>
              <a:t>to promote intellectual development. </a:t>
            </a:r>
          </a:p>
        </p:txBody>
      </p:sp>
    </p:spTree>
    <p:extLst>
      <p:ext uri="{BB962C8B-B14F-4D97-AF65-F5344CB8AC3E}">
        <p14:creationId xmlns:p14="http://schemas.microsoft.com/office/powerpoint/2010/main" val="65207588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Intellectual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a:buClr>
                <a:srgbClr val="FF0000"/>
              </a:buClr>
              <a:buFont typeface="Wingdings" panose="05000000000000000000" pitchFamily="2" charset="2"/>
              <a:buChar char="Ø"/>
            </a:pPr>
            <a:r>
              <a:rPr lang="en-GB" altLang="en-US" dirty="0"/>
              <a:t>Adults nurture their intellect by describing what is happening in the child's everyday world using simple words, answering the children's questions, listening attentively to the children and by encouraging speech by asking open questions for the children to answer. </a:t>
            </a:r>
          </a:p>
        </p:txBody>
      </p:sp>
    </p:spTree>
    <p:extLst>
      <p:ext uri="{BB962C8B-B14F-4D97-AF65-F5344CB8AC3E}">
        <p14:creationId xmlns:p14="http://schemas.microsoft.com/office/powerpoint/2010/main" val="55717547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Observing Intellectual Development</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lnSpcReduction="10000"/>
          </a:bodyPr>
          <a:lstStyle/>
          <a:p>
            <a:pPr>
              <a:lnSpc>
                <a:spcPct val="90000"/>
              </a:lnSpc>
              <a:buClr>
                <a:srgbClr val="FF0000"/>
              </a:buClr>
              <a:buFont typeface="Wingdings" panose="05000000000000000000" pitchFamily="2" charset="2"/>
              <a:buChar char="Ø"/>
            </a:pPr>
            <a:r>
              <a:rPr lang="en-GB" altLang="en-US" sz="2800" b="1" i="1" dirty="0"/>
              <a:t>Imitation</a:t>
            </a:r>
            <a:r>
              <a:rPr lang="en-GB" altLang="en-US" sz="2800" i="1" dirty="0"/>
              <a:t> </a:t>
            </a:r>
            <a:r>
              <a:rPr lang="en-GB" altLang="en-US" sz="2800" dirty="0"/>
              <a:t>and </a:t>
            </a:r>
            <a:r>
              <a:rPr lang="en-GB" altLang="en-US" sz="2800" b="1" i="1" dirty="0"/>
              <a:t>repetition</a:t>
            </a:r>
            <a:r>
              <a:rPr lang="en-GB" altLang="en-US" sz="2800" i="1" dirty="0"/>
              <a:t> </a:t>
            </a:r>
            <a:r>
              <a:rPr lang="en-GB" altLang="en-US" sz="2800" dirty="0"/>
              <a:t>are effective ways to learn.</a:t>
            </a:r>
          </a:p>
          <a:p>
            <a:pPr>
              <a:lnSpc>
                <a:spcPct val="90000"/>
              </a:lnSpc>
              <a:buClr>
                <a:srgbClr val="FF0000"/>
              </a:buClr>
              <a:buFont typeface="Wingdings" panose="05000000000000000000" pitchFamily="2" charset="2"/>
              <a:buChar char="Ø"/>
            </a:pPr>
            <a:r>
              <a:rPr lang="en-GB" altLang="en-US" sz="2800" dirty="0"/>
              <a:t>Children use these strategies to repeat enjoyable actions and gain some success, to learn language by repeating sounds, in writing by copying the shapes of letters and words, in role-play by copying adults and stories, and in morality by imitating the example of people who are significant to them. </a:t>
            </a:r>
          </a:p>
          <a:p>
            <a:pPr>
              <a:lnSpc>
                <a:spcPct val="90000"/>
              </a:lnSpc>
              <a:buClr>
                <a:srgbClr val="FF0000"/>
              </a:buClr>
              <a:buFont typeface="Wingdings" panose="05000000000000000000" pitchFamily="2" charset="2"/>
              <a:buChar char="Ø"/>
            </a:pPr>
            <a:r>
              <a:rPr lang="en-GB" altLang="en-US" sz="2800" dirty="0"/>
              <a:t>Adults are a </a:t>
            </a:r>
            <a:r>
              <a:rPr lang="en-GB" altLang="en-US" sz="2800" i="1" dirty="0"/>
              <a:t>role model </a:t>
            </a:r>
            <a:r>
              <a:rPr lang="en-GB" altLang="en-US" sz="2800" dirty="0"/>
              <a:t>for children.</a:t>
            </a:r>
          </a:p>
        </p:txBody>
      </p:sp>
    </p:spTree>
    <p:extLst>
      <p:ext uri="{BB962C8B-B14F-4D97-AF65-F5344CB8AC3E}">
        <p14:creationId xmlns:p14="http://schemas.microsoft.com/office/powerpoint/2010/main" val="235330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0245788D1B494F83A692D86DFCCC03" ma:contentTypeVersion="9" ma:contentTypeDescription="Create a new document." ma:contentTypeScope="" ma:versionID="9ab01bbf0a6942a9a9d440f65aec531f">
  <xsd:schema xmlns:xsd="http://www.w3.org/2001/XMLSchema" xmlns:xs="http://www.w3.org/2001/XMLSchema" xmlns:p="http://schemas.microsoft.com/office/2006/metadata/properties" xmlns:ns2="cc08cddd-413c-4836-8007-f86849458654" targetNamespace="http://schemas.microsoft.com/office/2006/metadata/properties" ma:root="true" ma:fieldsID="7f09b2f20ea72ee578246cd3bfafa30f" ns2:_="">
    <xsd:import namespace="cc08cddd-413c-4836-8007-f868494586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cddd-413c-4836-8007-f86849458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0FBF5-CE22-4CB2-841B-DC40463B86A3}">
  <ds:schemaRefs>
    <ds:schemaRef ds:uri="http://schemas.microsoft.com/sharepoint/v3/contenttype/forms"/>
  </ds:schemaRefs>
</ds:datastoreItem>
</file>

<file path=customXml/itemProps2.xml><?xml version="1.0" encoding="utf-8"?>
<ds:datastoreItem xmlns:ds="http://schemas.openxmlformats.org/officeDocument/2006/customXml" ds:itemID="{4DDAA65C-2A3E-41E3-8210-42F87A33F1CF}">
  <ds:schemaRefs>
    <ds:schemaRef ds:uri="cc08569b-bd16-4772-911b-01ebd4754205"/>
    <ds:schemaRef ds:uri="http://purl.org/dc/terms/"/>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AF68DBC-8260-4667-AFCA-047D7958B69B}"/>
</file>

<file path=docProps/app.xml><?xml version="1.0" encoding="utf-8"?>
<Properties xmlns="http://schemas.openxmlformats.org/officeDocument/2006/extended-properties" xmlns:vt="http://schemas.openxmlformats.org/officeDocument/2006/docPropsVTypes">
  <TotalTime>0</TotalTime>
  <Words>1212</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Comic Sans MS</vt:lpstr>
      <vt:lpstr>Wingdings</vt:lpstr>
      <vt:lpstr>Office Theme</vt:lpstr>
      <vt:lpstr>Observing Child Development </vt:lpstr>
      <vt:lpstr>Observing Child Development</vt:lpstr>
      <vt:lpstr>Observing Child Development</vt:lpstr>
      <vt:lpstr>Development Of Fine Manipulative Skills </vt:lpstr>
      <vt:lpstr>Development Of Gross Motor Skills</vt:lpstr>
      <vt:lpstr>Observing Intellectual Development</vt:lpstr>
      <vt:lpstr>Observing Intellectual Development</vt:lpstr>
      <vt:lpstr>Observing Intellectual Development</vt:lpstr>
      <vt:lpstr>Observing Intellectual Development</vt:lpstr>
      <vt:lpstr>Observing Intellectual Development</vt:lpstr>
      <vt:lpstr>Changes in Social Development</vt:lpstr>
      <vt:lpstr>Social Roles and Behaviour.</vt:lpstr>
      <vt:lpstr>Personal Development. </vt:lpstr>
      <vt:lpstr>Changes in Social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dc:title>
  <dc:creator/>
  <cp:lastModifiedBy/>
  <cp:revision>10</cp:revision>
  <dcterms:created xsi:type="dcterms:W3CDTF">2020-10-20T13:39:56Z</dcterms:created>
  <dcterms:modified xsi:type="dcterms:W3CDTF">2021-05-06T12:38:38Z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0x010100420245788D1B494F83A692D86DFCCC03</vt:lpwstr>
  </property>
</Properties>
</file>