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0" r:id="rId4"/>
  </p:sldMasterIdLst>
  <p:notesMasterIdLst>
    <p:notesMasterId r:id="rId18"/>
  </p:notesMasterIdLst>
  <p:sldIdLst>
    <p:sldId id="274" r:id="rId5"/>
    <p:sldId id="307" r:id="rId6"/>
    <p:sldId id="308" r:id="rId7"/>
    <p:sldId id="309" r:id="rId8"/>
    <p:sldId id="310" r:id="rId9"/>
    <p:sldId id="311" r:id="rId10"/>
    <p:sldId id="312" r:id="rId11"/>
    <p:sldId id="313" r:id="rId12"/>
    <p:sldId id="314" r:id="rId13"/>
    <p:sldId id="315" r:id="rId14"/>
    <p:sldId id="316" r:id="rId15"/>
    <p:sldId id="317" r:id="rId16"/>
    <p:sldId id="31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E14DB8-9D54-4B56-A459-F1C8CA5195AA}" v="6" dt="2021-05-06T09:03:45.4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19" autoAdjust="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8DDDEA-63BC-40A0-8BC0-D6413F38691F}" type="datetimeFigureOut">
              <a:rPr lang="en-US" smtClean="0"/>
              <a:t>5/19/2021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06F76E-E60C-4C54-B47A-C2C406EC8F72}" type="slidenum">
              <a:rPr lang="en-US" smtClean="0"/>
              <a:t>‹#›</a:t>
            </a:fld>
            <a:endParaRPr lang="en-US" dirty="0"/>
          </a:p>
        </p:txBody>
      </p:sp>
    </p:spTree>
    <p:extLst>
      <p:ext uri="{BB962C8B-B14F-4D97-AF65-F5344CB8AC3E}">
        <p14:creationId xmlns:p14="http://schemas.microsoft.com/office/powerpoint/2010/main" val="2987483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AEA074-24A7-4657-AE02-A51F68EA6AA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1689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67D08-1981-4E34-A9FC-1E8D5A9683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53F5158-3168-4A89-BF5F-984F23FBF9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B5C8A4C-3951-4B4D-92C1-D3D078C98A1C}"/>
              </a:ext>
            </a:extLst>
          </p:cNvPr>
          <p:cNvSpPr>
            <a:spLocks noGrp="1"/>
          </p:cNvSpPr>
          <p:nvPr>
            <p:ph type="dt" sz="half" idx="10"/>
          </p:nvPr>
        </p:nvSpPr>
        <p:spPr/>
        <p:txBody>
          <a:bodyPr/>
          <a:lstStyle/>
          <a:p>
            <a:fld id="{ED291B17-9318-49DB-B28B-6E5994AE9581}" type="datetime1">
              <a:rPr lang="en-US" smtClean="0"/>
              <a:t>5/19/2021</a:t>
            </a:fld>
            <a:endParaRPr lang="en-US" dirty="0"/>
          </a:p>
        </p:txBody>
      </p:sp>
      <p:sp>
        <p:nvSpPr>
          <p:cNvPr id="5" name="Footer Placeholder 4">
            <a:extLst>
              <a:ext uri="{FF2B5EF4-FFF2-40B4-BE49-F238E27FC236}">
                <a16:creationId xmlns:a16="http://schemas.microsoft.com/office/drawing/2014/main" id="{98B9BDE1-CD58-431E-8D94-17F7AC905BE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626A6A2-D3DD-4528-82E7-42F15C980272}"/>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68716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6D69C-DCE3-485D-BC88-B85D1BF7F8A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2404F2E-3ACC-4BC8-AF39-41F19360FC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EFF150-9F2D-43B7-A63F-24F7296E30E2}"/>
              </a:ext>
            </a:extLst>
          </p:cNvPr>
          <p:cNvSpPr>
            <a:spLocks noGrp="1"/>
          </p:cNvSpPr>
          <p:nvPr>
            <p:ph type="dt" sz="half" idx="10"/>
          </p:nvPr>
        </p:nvSpPr>
        <p:spPr/>
        <p:txBody>
          <a:bodyPr/>
          <a:lstStyle/>
          <a:p>
            <a:fld id="{ED291B17-9318-49DB-B28B-6E5994AE9581}" type="datetime1">
              <a:rPr lang="en-US" smtClean="0"/>
              <a:t>5/19/2021</a:t>
            </a:fld>
            <a:endParaRPr lang="en-US" dirty="0"/>
          </a:p>
        </p:txBody>
      </p:sp>
      <p:sp>
        <p:nvSpPr>
          <p:cNvPr id="5" name="Footer Placeholder 4">
            <a:extLst>
              <a:ext uri="{FF2B5EF4-FFF2-40B4-BE49-F238E27FC236}">
                <a16:creationId xmlns:a16="http://schemas.microsoft.com/office/drawing/2014/main" id="{3C249C2E-2DF1-4F64-912A-2FDA84CDF3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DD2456-EB6B-4D02-B436-977BE11364EE}"/>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9186974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788EB4-FE33-45F9-9724-8B9BC887B58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CF52EAE-724A-4E7A-829C-A9FD8726987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23AEF0-1228-45B2-95BB-ADD3B640153C}"/>
              </a:ext>
            </a:extLst>
          </p:cNvPr>
          <p:cNvSpPr>
            <a:spLocks noGrp="1"/>
          </p:cNvSpPr>
          <p:nvPr>
            <p:ph type="dt" sz="half" idx="10"/>
          </p:nvPr>
        </p:nvSpPr>
        <p:spPr/>
        <p:txBody>
          <a:bodyPr/>
          <a:lstStyle/>
          <a:p>
            <a:fld id="{ED291B17-9318-49DB-B28B-6E5994AE9581}" type="datetime1">
              <a:rPr lang="en-US" smtClean="0"/>
              <a:t>5/19/2021</a:t>
            </a:fld>
            <a:endParaRPr lang="en-US" dirty="0"/>
          </a:p>
        </p:txBody>
      </p:sp>
      <p:sp>
        <p:nvSpPr>
          <p:cNvPr id="5" name="Footer Placeholder 4">
            <a:extLst>
              <a:ext uri="{FF2B5EF4-FFF2-40B4-BE49-F238E27FC236}">
                <a16:creationId xmlns:a16="http://schemas.microsoft.com/office/drawing/2014/main" id="{D03464E8-0C72-43A8-A51E-A3CBD1A3742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F8CAD78-DB6D-4CE4-8BFE-97B228B56C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7702614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8A1B8-B486-4725-9A4A-9A1786E6437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9EF641C-3906-4A0A-88AA-C1A38B8D38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D69A6C-BEE3-4127-8E94-7B26F6E8E4BF}"/>
              </a:ext>
            </a:extLst>
          </p:cNvPr>
          <p:cNvSpPr>
            <a:spLocks noGrp="1"/>
          </p:cNvSpPr>
          <p:nvPr>
            <p:ph type="dt" sz="half" idx="10"/>
          </p:nvPr>
        </p:nvSpPr>
        <p:spPr/>
        <p:txBody>
          <a:bodyPr/>
          <a:lstStyle/>
          <a:p>
            <a:fld id="{78DD82B9-B8EE-4375-B6FF-88FA6ABB15D9}" type="datetime1">
              <a:rPr lang="en-US" smtClean="0"/>
              <a:t>5/19/2021</a:t>
            </a:fld>
            <a:endParaRPr lang="en-US" dirty="0"/>
          </a:p>
        </p:txBody>
      </p:sp>
      <p:sp>
        <p:nvSpPr>
          <p:cNvPr id="5" name="Footer Placeholder 4">
            <a:extLst>
              <a:ext uri="{FF2B5EF4-FFF2-40B4-BE49-F238E27FC236}">
                <a16:creationId xmlns:a16="http://schemas.microsoft.com/office/drawing/2014/main" id="{883482A9-F954-47E1-AD80-651E0D79E2D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6D83EBD-82F2-4B5C-8634-41E39E80812B}"/>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10556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BD837-82C3-4A46-9DD3-1DAF831DA7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376637A-74F4-43DD-A27C-91B1241251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2F67A0-2392-445A-ADBB-D5E616270C0F}"/>
              </a:ext>
            </a:extLst>
          </p:cNvPr>
          <p:cNvSpPr>
            <a:spLocks noGrp="1"/>
          </p:cNvSpPr>
          <p:nvPr>
            <p:ph type="dt" sz="half" idx="10"/>
          </p:nvPr>
        </p:nvSpPr>
        <p:spPr/>
        <p:txBody>
          <a:bodyPr/>
          <a:lstStyle/>
          <a:p>
            <a:fld id="{B2497495-0637-405E-AE64-5CC7506D51F5}" type="datetime1">
              <a:rPr lang="en-US" smtClean="0"/>
              <a:t>5/19/2021</a:t>
            </a:fld>
            <a:endParaRPr lang="en-US" dirty="0"/>
          </a:p>
        </p:txBody>
      </p:sp>
      <p:sp>
        <p:nvSpPr>
          <p:cNvPr id="5" name="Footer Placeholder 4">
            <a:extLst>
              <a:ext uri="{FF2B5EF4-FFF2-40B4-BE49-F238E27FC236}">
                <a16:creationId xmlns:a16="http://schemas.microsoft.com/office/drawing/2014/main" id="{5B8A7328-9692-465A-B3F3-09886D6EF64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9EAE472-2F9F-4746-95E7-E28CD25E4B1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51640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BF2C-D436-4636-AAED-1BD5D639435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831936-8A8D-4E2E-8421-17C313240C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C8F0BE9-3108-46EA-8274-EB18CCFB9A9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0B3AB02-83E0-4DCF-8BB8-405F6514D0C3}"/>
              </a:ext>
            </a:extLst>
          </p:cNvPr>
          <p:cNvSpPr>
            <a:spLocks noGrp="1"/>
          </p:cNvSpPr>
          <p:nvPr>
            <p:ph type="dt" sz="half" idx="10"/>
          </p:nvPr>
        </p:nvSpPr>
        <p:spPr/>
        <p:txBody>
          <a:bodyPr/>
          <a:lstStyle/>
          <a:p>
            <a:fld id="{7BFFD690-9426-415D-8B65-26881E07B2D4}" type="datetime1">
              <a:rPr lang="en-US" smtClean="0"/>
              <a:t>5/19/2021</a:t>
            </a:fld>
            <a:endParaRPr lang="en-US" dirty="0"/>
          </a:p>
        </p:txBody>
      </p:sp>
      <p:sp>
        <p:nvSpPr>
          <p:cNvPr id="6" name="Footer Placeholder 5">
            <a:extLst>
              <a:ext uri="{FF2B5EF4-FFF2-40B4-BE49-F238E27FC236}">
                <a16:creationId xmlns:a16="http://schemas.microsoft.com/office/drawing/2014/main" id="{218D7937-8AE0-41C6-9FA8-0E4DA9B305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0FFFB34-39B2-4324-9463-0A1694778BA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91862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B45B9-259C-46E1-AC50-0CA51C0CDA2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CCFAC53-EF20-4D0B-893F-ED944E2EFB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634FE6-D607-4EE1-9E66-74F95CB01C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BC85D70-10C4-4914-823C-AEA1051C26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C3FEEE-4EB1-4E4C-AF2B-47426877E2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6904018-AB44-40B5-8CA0-6151FC89C5E6}"/>
              </a:ext>
            </a:extLst>
          </p:cNvPr>
          <p:cNvSpPr>
            <a:spLocks noGrp="1"/>
          </p:cNvSpPr>
          <p:nvPr>
            <p:ph type="dt" sz="half" idx="10"/>
          </p:nvPr>
        </p:nvSpPr>
        <p:spPr/>
        <p:txBody>
          <a:bodyPr/>
          <a:lstStyle/>
          <a:p>
            <a:fld id="{04C4989A-474C-40DE-95B9-011C28B71673}" type="datetime1">
              <a:rPr lang="en-US" smtClean="0"/>
              <a:t>5/19/2021</a:t>
            </a:fld>
            <a:endParaRPr lang="en-US" dirty="0"/>
          </a:p>
        </p:txBody>
      </p:sp>
      <p:sp>
        <p:nvSpPr>
          <p:cNvPr id="8" name="Footer Placeholder 7">
            <a:extLst>
              <a:ext uri="{FF2B5EF4-FFF2-40B4-BE49-F238E27FC236}">
                <a16:creationId xmlns:a16="http://schemas.microsoft.com/office/drawing/2014/main" id="{A44AC4E9-CD77-4952-B0BC-B0497DFE2B7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48CEE4F-A560-4AF4-8A84-3683CB57877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60043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E13C3-C208-4226-AD47-B6DBD727CC1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D19692F-8D67-4E6B-ADE9-CD24F38D9C32}"/>
              </a:ext>
            </a:extLst>
          </p:cNvPr>
          <p:cNvSpPr>
            <a:spLocks noGrp="1"/>
          </p:cNvSpPr>
          <p:nvPr>
            <p:ph type="dt" sz="half" idx="10"/>
          </p:nvPr>
        </p:nvSpPr>
        <p:spPr/>
        <p:txBody>
          <a:bodyPr/>
          <a:lstStyle/>
          <a:p>
            <a:fld id="{5DB4ED54-5B5E-4A04-93D3-5772E3CE3818}" type="datetime1">
              <a:rPr lang="en-US" smtClean="0"/>
              <a:t>5/19/2021</a:t>
            </a:fld>
            <a:endParaRPr lang="en-US" dirty="0"/>
          </a:p>
        </p:txBody>
      </p:sp>
      <p:sp>
        <p:nvSpPr>
          <p:cNvPr id="4" name="Footer Placeholder 3">
            <a:extLst>
              <a:ext uri="{FF2B5EF4-FFF2-40B4-BE49-F238E27FC236}">
                <a16:creationId xmlns:a16="http://schemas.microsoft.com/office/drawing/2014/main" id="{348386AA-5D80-4DCA-B61C-39B83FB9291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1100D0D-4109-4B2D-90C0-93983036770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6100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38EEB6-B213-4F54-A8C8-77868F15C30A}"/>
              </a:ext>
            </a:extLst>
          </p:cNvPr>
          <p:cNvSpPr>
            <a:spLocks noGrp="1"/>
          </p:cNvSpPr>
          <p:nvPr>
            <p:ph type="dt" sz="half" idx="10"/>
          </p:nvPr>
        </p:nvSpPr>
        <p:spPr/>
        <p:txBody>
          <a:bodyPr/>
          <a:lstStyle/>
          <a:p>
            <a:fld id="{4EDE50D6-574B-40AF-946F-D52A04ADE379}" type="datetime1">
              <a:rPr lang="en-US" smtClean="0"/>
              <a:t>5/19/2021</a:t>
            </a:fld>
            <a:endParaRPr lang="en-US" dirty="0"/>
          </a:p>
        </p:txBody>
      </p:sp>
      <p:sp>
        <p:nvSpPr>
          <p:cNvPr id="3" name="Footer Placeholder 2">
            <a:extLst>
              <a:ext uri="{FF2B5EF4-FFF2-40B4-BE49-F238E27FC236}">
                <a16:creationId xmlns:a16="http://schemas.microsoft.com/office/drawing/2014/main" id="{820069EA-3180-4A79-A8DB-8ADEED719E8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1B34CD5-6D90-4507-BD11-D50AEA26B81E}"/>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85898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C16F4-E2B6-4259-90A9-D35C716A26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0C20108-726F-404F-BA97-7B3D08B8FA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5E639BF-7E1C-43F2-A824-AA76CCBDB8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B8AF9E-0AFD-41F2-A8B0-7D1B0DC6A492}"/>
              </a:ext>
            </a:extLst>
          </p:cNvPr>
          <p:cNvSpPr>
            <a:spLocks noGrp="1"/>
          </p:cNvSpPr>
          <p:nvPr>
            <p:ph type="dt" sz="half" idx="10"/>
          </p:nvPr>
        </p:nvSpPr>
        <p:spPr/>
        <p:txBody>
          <a:bodyPr/>
          <a:lstStyle/>
          <a:p>
            <a:fld id="{D82884F1-FFEA-405F-9602-3DCA865EDA4E}" type="datetime1">
              <a:rPr lang="en-US" smtClean="0"/>
              <a:t>5/19/2021</a:t>
            </a:fld>
            <a:endParaRPr lang="en-US" dirty="0"/>
          </a:p>
        </p:txBody>
      </p:sp>
      <p:sp>
        <p:nvSpPr>
          <p:cNvPr id="6" name="Footer Placeholder 5">
            <a:extLst>
              <a:ext uri="{FF2B5EF4-FFF2-40B4-BE49-F238E27FC236}">
                <a16:creationId xmlns:a16="http://schemas.microsoft.com/office/drawing/2014/main" id="{5B05B2C7-8ADF-47C1-8FE5-0FB8F00525B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09AF056-C29A-4E00-A0FA-9AEEF360CA37}"/>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775489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00030-A418-481C-AAF4-52D92379D3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19BE2EC-3626-4646-A320-78CE9B61E0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ADF5894-997B-4B92-90CA-4757813326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55BCDB-D4EF-4241-8636-49D14462F14B}"/>
              </a:ext>
            </a:extLst>
          </p:cNvPr>
          <p:cNvSpPr>
            <a:spLocks noGrp="1"/>
          </p:cNvSpPr>
          <p:nvPr>
            <p:ph type="dt" sz="half" idx="10"/>
          </p:nvPr>
        </p:nvSpPr>
        <p:spPr/>
        <p:txBody>
          <a:bodyPr/>
          <a:lstStyle/>
          <a:p>
            <a:fld id="{7E18DB4A-8810-4A10-AD5C-D5E2C667F5B3}" type="datetime1">
              <a:rPr lang="en-US" smtClean="0"/>
              <a:t>5/19/2021</a:t>
            </a:fld>
            <a:endParaRPr lang="en-US" dirty="0"/>
          </a:p>
        </p:txBody>
      </p:sp>
      <p:sp>
        <p:nvSpPr>
          <p:cNvPr id="6" name="Footer Placeholder 5">
            <a:extLst>
              <a:ext uri="{FF2B5EF4-FFF2-40B4-BE49-F238E27FC236}">
                <a16:creationId xmlns:a16="http://schemas.microsoft.com/office/drawing/2014/main" id="{C824A48C-7BFC-4430-A692-2A959685CE81}"/>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C1F72B99-2EBD-45DF-AD6F-062A91082BE1}"/>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80037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3E4238-76EF-4C57-B9C2-AF2EAC22B0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5291995-DE11-42A2-8C4A-8F76D62E3D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25D9C9-FF21-42B1-827B-697F0EAF40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291B17-9318-49DB-B28B-6E5994AE9581}" type="datetime1">
              <a:rPr lang="en-US" smtClean="0"/>
              <a:t>5/19/2021</a:t>
            </a:fld>
            <a:endParaRPr lang="en-US" dirty="0"/>
          </a:p>
        </p:txBody>
      </p:sp>
      <p:sp>
        <p:nvSpPr>
          <p:cNvPr id="5" name="Footer Placeholder 4">
            <a:extLst>
              <a:ext uri="{FF2B5EF4-FFF2-40B4-BE49-F238E27FC236}">
                <a16:creationId xmlns:a16="http://schemas.microsoft.com/office/drawing/2014/main" id="{7B3661F2-4BAB-4DAB-A785-A3496CCA5F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3625547-26B2-4837-9E82-D5DEE7286A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3983266568"/>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leepfoundation.org/how-sleep-works/let-sleep-work-yo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leepfoundation.org/sleep-disorders-problems/abnormal-sleep-behaviors/nightmares-and-slee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picture containing logo&#10;&#10;Description automatically generated">
            <a:extLst>
              <a:ext uri="{FF2B5EF4-FFF2-40B4-BE49-F238E27FC236}">
                <a16:creationId xmlns:a16="http://schemas.microsoft.com/office/drawing/2014/main" id="{00F22119-564A-4150-9F61-6C8419C793B3}"/>
              </a:ext>
            </a:extLst>
          </p:cNvPr>
          <p:cNvPicPr>
            <a:picLocks noChangeAspect="1"/>
          </p:cNvPicPr>
          <p:nvPr/>
        </p:nvPicPr>
        <p:blipFill rotWithShape="1">
          <a:blip r:embed="rId2"/>
          <a:srcRect l="3856" r="440" b="1"/>
          <a:stretch/>
        </p:blipFill>
        <p:spPr>
          <a:xfrm>
            <a:off x="20" y="-1"/>
            <a:ext cx="12191980" cy="4394997"/>
          </a:xfrm>
          <a:prstGeom prst="rect">
            <a:avLst/>
          </a:prstGeom>
        </p:spPr>
      </p:pic>
      <p:sp>
        <p:nvSpPr>
          <p:cNvPr id="29" name="Freeform: Shape 28">
            <a:extLst>
              <a:ext uri="{FF2B5EF4-FFF2-40B4-BE49-F238E27FC236}">
                <a16:creationId xmlns:a16="http://schemas.microsoft.com/office/drawing/2014/main" id="{303CC970-4826-4CED-8063-0FB6766354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286518" y="4564049"/>
            <a:ext cx="3905483" cy="2293951"/>
          </a:xfrm>
          <a:custGeom>
            <a:avLst/>
            <a:gdLst>
              <a:gd name="connsiteX0" fmla="*/ 0 w 3905483"/>
              <a:gd name="connsiteY0" fmla="*/ 2293951 h 2293951"/>
              <a:gd name="connsiteX1" fmla="*/ 3905483 w 3905483"/>
              <a:gd name="connsiteY1" fmla="*/ 2293951 h 2293951"/>
              <a:gd name="connsiteX2" fmla="*/ 3905483 w 3905483"/>
              <a:gd name="connsiteY2" fmla="*/ 0 h 2293951"/>
              <a:gd name="connsiteX3" fmla="*/ 2479521 w 3905483"/>
              <a:gd name="connsiteY3" fmla="*/ 0 h 2293951"/>
              <a:gd name="connsiteX4" fmla="*/ 1739055 w 3905483"/>
              <a:gd name="connsiteY4" fmla="*/ 0 h 2293951"/>
              <a:gd name="connsiteX5" fmla="*/ 1737976 w 3905483"/>
              <a:gd name="connsiteY5" fmla="*/ 2332 h 2293951"/>
              <a:gd name="connsiteX6" fmla="*/ 1061319 w 3905483"/>
              <a:gd name="connsiteY6" fmla="*/ 2332 h 229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05483" h="2293951">
                <a:moveTo>
                  <a:pt x="0" y="2293951"/>
                </a:moveTo>
                <a:lnTo>
                  <a:pt x="3905483" y="2293951"/>
                </a:lnTo>
                <a:lnTo>
                  <a:pt x="3905483" y="0"/>
                </a:lnTo>
                <a:lnTo>
                  <a:pt x="2479521" y="0"/>
                </a:lnTo>
                <a:lnTo>
                  <a:pt x="1739055" y="0"/>
                </a:lnTo>
                <a:lnTo>
                  <a:pt x="1737976" y="2332"/>
                </a:lnTo>
                <a:lnTo>
                  <a:pt x="1061319" y="2332"/>
                </a:lnTo>
                <a:close/>
              </a:path>
            </a:pathLst>
          </a:custGeom>
          <a:solidFill>
            <a:srgbClr val="B4B4B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14490D63-3365-45CC-AC50-705C1B7681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4564049"/>
            <a:ext cx="9110805" cy="2293951"/>
          </a:xfrm>
          <a:custGeom>
            <a:avLst/>
            <a:gdLst>
              <a:gd name="connsiteX0" fmla="*/ 0 w 9110805"/>
              <a:gd name="connsiteY0" fmla="*/ 2293951 h 2293951"/>
              <a:gd name="connsiteX1" fmla="*/ 107316 w 9110805"/>
              <a:gd name="connsiteY1" fmla="*/ 2293951 h 2293951"/>
              <a:gd name="connsiteX2" fmla="*/ 7277190 w 9110805"/>
              <a:gd name="connsiteY2" fmla="*/ 2293951 h 2293951"/>
              <a:gd name="connsiteX3" fmla="*/ 8048407 w 9110805"/>
              <a:gd name="connsiteY3" fmla="*/ 2293951 h 2293951"/>
              <a:gd name="connsiteX4" fmla="*/ 9110805 w 9110805"/>
              <a:gd name="connsiteY4" fmla="*/ 0 h 2293951"/>
              <a:gd name="connsiteX5" fmla="*/ 8339588 w 9110805"/>
              <a:gd name="connsiteY5" fmla="*/ 0 h 2293951"/>
              <a:gd name="connsiteX6" fmla="*/ 107316 w 9110805"/>
              <a:gd name="connsiteY6" fmla="*/ 0 h 2293951"/>
              <a:gd name="connsiteX7" fmla="*/ 0 w 9110805"/>
              <a:gd name="connsiteY7" fmla="*/ 0 h 229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10805" h="2293951">
                <a:moveTo>
                  <a:pt x="0" y="2293951"/>
                </a:moveTo>
                <a:lnTo>
                  <a:pt x="107316" y="2293951"/>
                </a:lnTo>
                <a:lnTo>
                  <a:pt x="7277190" y="2293951"/>
                </a:lnTo>
                <a:lnTo>
                  <a:pt x="8048407" y="2293951"/>
                </a:lnTo>
                <a:lnTo>
                  <a:pt x="9110805" y="0"/>
                </a:lnTo>
                <a:lnTo>
                  <a:pt x="8339588" y="0"/>
                </a:lnTo>
                <a:lnTo>
                  <a:pt x="107316" y="0"/>
                </a:lnTo>
                <a:lnTo>
                  <a:pt x="0" y="0"/>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Title 6">
            <a:extLst>
              <a:ext uri="{FF2B5EF4-FFF2-40B4-BE49-F238E27FC236}">
                <a16:creationId xmlns:a16="http://schemas.microsoft.com/office/drawing/2014/main" id="{99AC894A-7A4B-4422-B540-18AFC66DD184}"/>
              </a:ext>
            </a:extLst>
          </p:cNvPr>
          <p:cNvSpPr>
            <a:spLocks noGrp="1"/>
          </p:cNvSpPr>
          <p:nvPr>
            <p:ph type="ctrTitle"/>
          </p:nvPr>
        </p:nvSpPr>
        <p:spPr>
          <a:xfrm>
            <a:off x="556679" y="5592089"/>
            <a:ext cx="6982834" cy="1026435"/>
          </a:xfrm>
        </p:spPr>
        <p:txBody>
          <a:bodyPr>
            <a:normAutofit fontScale="90000"/>
          </a:bodyPr>
          <a:lstStyle/>
          <a:p>
            <a:r>
              <a:rPr lang="en-GB" sz="4000" dirty="0">
                <a:solidFill>
                  <a:schemeClr val="bg1"/>
                </a:solidFill>
                <a:latin typeface="+mn-lt"/>
              </a:rPr>
              <a:t>Support physical care routines for children:</a:t>
            </a:r>
            <a:br>
              <a:rPr lang="en-GB" sz="4000" dirty="0">
                <a:solidFill>
                  <a:schemeClr val="bg1"/>
                </a:solidFill>
                <a:latin typeface="+mn-lt"/>
              </a:rPr>
            </a:br>
            <a:r>
              <a:rPr lang="en-GB" altLang="en-US" sz="4000" dirty="0">
                <a:solidFill>
                  <a:schemeClr val="bg1"/>
                </a:solidFill>
                <a:latin typeface="+mn-lt"/>
              </a:rPr>
              <a:t>Sleep Patterns</a:t>
            </a:r>
          </a:p>
        </p:txBody>
      </p:sp>
    </p:spTree>
    <p:extLst>
      <p:ext uri="{BB962C8B-B14F-4D97-AF65-F5344CB8AC3E}">
        <p14:creationId xmlns:p14="http://schemas.microsoft.com/office/powerpoint/2010/main" val="120524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763661" y="693168"/>
            <a:ext cx="9013052" cy="1623312"/>
          </a:xfrm>
        </p:spPr>
        <p:txBody>
          <a:bodyPr anchor="b">
            <a:normAutofit/>
          </a:bodyPr>
          <a:lstStyle/>
          <a:p>
            <a:r>
              <a:rPr lang="en-GB" sz="4000" dirty="0"/>
              <a:t>Over to you!!!</a:t>
            </a: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644518"/>
            <a:ext cx="9013052" cy="3327251"/>
          </a:xfrm>
        </p:spPr>
        <p:txBody>
          <a:bodyPr vert="horz" lIns="91440" tIns="45720" rIns="91440" bIns="45720" rtlCol="0" anchor="t">
            <a:normAutofit/>
          </a:bodyPr>
          <a:lstStyle/>
          <a:p>
            <a:pPr marL="0" indent="0">
              <a:buNone/>
            </a:pPr>
            <a:r>
              <a:rPr lang="en-GB" dirty="0"/>
              <a:t>Please complete the SPLAT analysis recording  what you have learnt within this </a:t>
            </a:r>
            <a:r>
              <a:rPr lang="en-GB"/>
              <a:t>teaching session.</a:t>
            </a:r>
          </a:p>
          <a:p>
            <a:pPr marL="0" indent="0">
              <a:buNone/>
            </a:pPr>
            <a:endParaRPr lang="en-GB" dirty="0"/>
          </a:p>
          <a:p>
            <a:pPr marL="0" indent="0">
              <a:buNone/>
            </a:pPr>
            <a:r>
              <a:rPr lang="en-GB" dirty="0"/>
              <a:t>Thank you</a:t>
            </a:r>
            <a:endParaRPr lang="en-GB" sz="2000" dirty="0"/>
          </a:p>
        </p:txBody>
      </p:sp>
    </p:spTree>
    <p:extLst>
      <p:ext uri="{BB962C8B-B14F-4D97-AF65-F5344CB8AC3E}">
        <p14:creationId xmlns:p14="http://schemas.microsoft.com/office/powerpoint/2010/main" val="1794058607"/>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693168"/>
            <a:ext cx="9013052" cy="1623312"/>
          </a:xfrm>
        </p:spPr>
        <p:txBody>
          <a:bodyPr anchor="b">
            <a:normAutofit/>
          </a:bodyPr>
          <a:lstStyle/>
          <a:p>
            <a:r>
              <a:rPr lang="en-GB" altLang="en-US" sz="4000" dirty="0">
                <a:solidFill>
                  <a:schemeClr val="tx1"/>
                </a:solidFill>
              </a:rPr>
              <a:t>Development Of Gross Motor Skills</a:t>
            </a:r>
            <a:endParaRPr lang="en-GB" sz="4000" dirty="0"/>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644518"/>
            <a:ext cx="9013052" cy="3327251"/>
          </a:xfrm>
        </p:spPr>
        <p:txBody>
          <a:bodyPr vert="horz" lIns="91440" tIns="45720" rIns="91440" bIns="45720" rtlCol="0" anchor="t">
            <a:normAutofit fontScale="92500" lnSpcReduction="10000"/>
          </a:bodyPr>
          <a:lstStyle/>
          <a:p>
            <a:pPr>
              <a:lnSpc>
                <a:spcPct val="90000"/>
              </a:lnSpc>
              <a:buClr>
                <a:srgbClr val="FF0000"/>
              </a:buClr>
              <a:buFont typeface="Wingdings" panose="05000000000000000000" pitchFamily="2" charset="2"/>
              <a:buChar char="Ø"/>
            </a:pPr>
            <a:r>
              <a:rPr lang="en-GB" altLang="en-US" sz="2800" dirty="0"/>
              <a:t>Walking, running and climbing. Hopping, skipping and jumping. Sliding, dancing, and swimming. </a:t>
            </a:r>
          </a:p>
          <a:p>
            <a:pPr>
              <a:lnSpc>
                <a:spcPct val="90000"/>
              </a:lnSpc>
              <a:buClr>
                <a:srgbClr val="FF0000"/>
              </a:buClr>
              <a:buFont typeface="Wingdings" panose="05000000000000000000" pitchFamily="2" charset="2"/>
              <a:buChar char="Ø"/>
            </a:pPr>
            <a:r>
              <a:rPr lang="en-GB" altLang="en-US" sz="2800" dirty="0"/>
              <a:t>Bending, stretching and carrying large objects. Pushing and pulling toys. </a:t>
            </a:r>
          </a:p>
          <a:p>
            <a:pPr>
              <a:lnSpc>
                <a:spcPct val="90000"/>
              </a:lnSpc>
              <a:buClr>
                <a:srgbClr val="FF0000"/>
              </a:buClr>
              <a:buFont typeface="Wingdings" panose="05000000000000000000" pitchFamily="2" charset="2"/>
              <a:buChar char="Ø"/>
            </a:pPr>
            <a:r>
              <a:rPr lang="en-GB" altLang="en-US" sz="2800" dirty="0"/>
              <a:t>Ball skills - rolling, kicking, throwing and catching. </a:t>
            </a:r>
          </a:p>
          <a:p>
            <a:pPr>
              <a:lnSpc>
                <a:spcPct val="90000"/>
              </a:lnSpc>
              <a:buClr>
                <a:srgbClr val="FF0000"/>
              </a:buClr>
              <a:buFont typeface="Wingdings" panose="05000000000000000000" pitchFamily="2" charset="2"/>
              <a:buChar char="Ø"/>
            </a:pPr>
            <a:r>
              <a:rPr lang="en-GB" altLang="en-US" sz="2800" dirty="0"/>
              <a:t>Awareness of body in space. </a:t>
            </a:r>
          </a:p>
          <a:p>
            <a:pPr>
              <a:lnSpc>
                <a:spcPct val="90000"/>
              </a:lnSpc>
              <a:buClr>
                <a:srgbClr val="FF0000"/>
              </a:buClr>
              <a:buFont typeface="Wingdings" panose="05000000000000000000" pitchFamily="2" charset="2"/>
              <a:buChar char="Ø"/>
            </a:pPr>
            <a:r>
              <a:rPr lang="en-GB" altLang="en-US" sz="2800" dirty="0"/>
              <a:t>Exploring movement in space.</a:t>
            </a:r>
          </a:p>
          <a:p>
            <a:pPr>
              <a:lnSpc>
                <a:spcPct val="90000"/>
              </a:lnSpc>
              <a:buClr>
                <a:srgbClr val="FF0000"/>
              </a:buClr>
              <a:buFont typeface="Wingdings" panose="05000000000000000000" pitchFamily="2" charset="2"/>
              <a:buChar char="Ø"/>
            </a:pPr>
            <a:r>
              <a:rPr lang="en-GB" altLang="en-US" sz="2800" dirty="0"/>
              <a:t> Experiencing speed. </a:t>
            </a:r>
          </a:p>
          <a:p>
            <a:pPr marL="0" indent="0">
              <a:buNone/>
            </a:pPr>
            <a:endParaRPr lang="en-GB" sz="2000" dirty="0"/>
          </a:p>
        </p:txBody>
      </p:sp>
    </p:spTree>
    <p:extLst>
      <p:ext uri="{BB962C8B-B14F-4D97-AF65-F5344CB8AC3E}">
        <p14:creationId xmlns:p14="http://schemas.microsoft.com/office/powerpoint/2010/main" val="1019470799"/>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365125"/>
            <a:ext cx="9013052" cy="1623312"/>
          </a:xfrm>
        </p:spPr>
        <p:txBody>
          <a:bodyPr anchor="b">
            <a:normAutofit/>
          </a:bodyPr>
          <a:lstStyle/>
          <a:p>
            <a:r>
              <a:rPr lang="en-GB" altLang="en-US" sz="4000" dirty="0">
                <a:solidFill>
                  <a:schemeClr val="tx1"/>
                </a:solidFill>
              </a:rPr>
              <a:t>Development Of Gross Motor Skills</a:t>
            </a:r>
            <a:endParaRPr lang="en-GB" sz="4000" dirty="0"/>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644518"/>
            <a:ext cx="9013052" cy="3327251"/>
          </a:xfrm>
        </p:spPr>
        <p:txBody>
          <a:bodyPr vert="horz" lIns="91440" tIns="45720" rIns="91440" bIns="45720" rtlCol="0" anchor="t">
            <a:normAutofit/>
          </a:bodyPr>
          <a:lstStyle/>
          <a:p>
            <a:pPr>
              <a:buClr>
                <a:srgbClr val="FF0000"/>
              </a:buClr>
              <a:buFont typeface="Wingdings" panose="05000000000000000000" pitchFamily="2" charset="2"/>
              <a:buChar char="Ø"/>
            </a:pPr>
            <a:r>
              <a:rPr lang="en-GB" altLang="en-US" sz="2800" dirty="0"/>
              <a:t>Balance and co-ordination. Control of body. </a:t>
            </a:r>
          </a:p>
          <a:p>
            <a:pPr>
              <a:buClr>
                <a:srgbClr val="FF0000"/>
              </a:buClr>
              <a:buFont typeface="Wingdings" panose="05000000000000000000" pitchFamily="2" charset="2"/>
              <a:buChar char="Ø"/>
            </a:pPr>
            <a:r>
              <a:rPr lang="en-GB" altLang="en-US" sz="2800" dirty="0"/>
              <a:t>Manoeuvring equipment - tricycles, bikes, cars, carts and prams</a:t>
            </a:r>
          </a:p>
          <a:p>
            <a:pPr marL="0" indent="0">
              <a:buNone/>
            </a:pPr>
            <a:endParaRPr lang="en-GB" sz="2000" dirty="0"/>
          </a:p>
        </p:txBody>
      </p:sp>
    </p:spTree>
    <p:extLst>
      <p:ext uri="{BB962C8B-B14F-4D97-AF65-F5344CB8AC3E}">
        <p14:creationId xmlns:p14="http://schemas.microsoft.com/office/powerpoint/2010/main" val="2609881889"/>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365125"/>
            <a:ext cx="9013052" cy="1623312"/>
          </a:xfrm>
        </p:spPr>
        <p:txBody>
          <a:bodyPr anchor="b">
            <a:normAutofit/>
          </a:bodyPr>
          <a:lstStyle/>
          <a:p>
            <a:r>
              <a:rPr lang="en-GB" sz="4000" dirty="0"/>
              <a:t>TITLE</a:t>
            </a: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644518"/>
            <a:ext cx="9013052" cy="3327251"/>
          </a:xfrm>
        </p:spPr>
        <p:txBody>
          <a:bodyPr vert="horz" lIns="91440" tIns="45720" rIns="91440" bIns="45720" rtlCol="0" anchor="t">
            <a:normAutofit/>
          </a:bodyPr>
          <a:lstStyle/>
          <a:p>
            <a:pPr>
              <a:buClr>
                <a:srgbClr val="FF0000"/>
              </a:buClr>
              <a:buFont typeface="Wingdings" panose="05000000000000000000" pitchFamily="2" charset="2"/>
              <a:buChar char="Ø"/>
            </a:pPr>
            <a:r>
              <a:rPr lang="en-GB" altLang="en-US" sz="2800" dirty="0"/>
              <a:t>Growth and development will progress well when a child's basic needs for food, warmth, sleep, exercise, encouragement and love are met by reliable adult carers. </a:t>
            </a:r>
          </a:p>
          <a:p>
            <a:pPr>
              <a:buClr>
                <a:srgbClr val="FF0000"/>
              </a:buClr>
              <a:buFont typeface="Wingdings" panose="05000000000000000000" pitchFamily="2" charset="2"/>
              <a:buChar char="Ø"/>
            </a:pPr>
            <a:r>
              <a:rPr lang="en-GB" altLang="en-US" sz="2800" dirty="0"/>
              <a:t>Development is holistic including physical, intellectual, emotional and social aspects. These areas of development are integrated into a whole special individual</a:t>
            </a:r>
          </a:p>
          <a:p>
            <a:pPr marL="0" indent="0">
              <a:buNone/>
            </a:pPr>
            <a:endParaRPr lang="en-GB" sz="2000" dirty="0"/>
          </a:p>
        </p:txBody>
      </p:sp>
    </p:spTree>
    <p:extLst>
      <p:ext uri="{BB962C8B-B14F-4D97-AF65-F5344CB8AC3E}">
        <p14:creationId xmlns:p14="http://schemas.microsoft.com/office/powerpoint/2010/main" val="362734605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D4D1E-BA60-4A23-8EBC-1159C82F9571}"/>
              </a:ext>
            </a:extLst>
          </p:cNvPr>
          <p:cNvSpPr>
            <a:spLocks noGrp="1"/>
          </p:cNvSpPr>
          <p:nvPr>
            <p:ph type="title"/>
          </p:nvPr>
        </p:nvSpPr>
        <p:spPr>
          <a:xfrm>
            <a:off x="804673" y="1445494"/>
            <a:ext cx="3616856" cy="4376572"/>
          </a:xfrm>
        </p:spPr>
        <p:txBody>
          <a:bodyPr anchor="ctr">
            <a:normAutofit/>
          </a:bodyPr>
          <a:lstStyle/>
          <a:p>
            <a:r>
              <a:rPr lang="en-US" sz="4800" dirty="0"/>
              <a:t>AIMS AND OBJECTIVES</a:t>
            </a:r>
          </a:p>
        </p:txBody>
      </p:sp>
      <p:sp>
        <p:nvSpPr>
          <p:cNvPr id="10" name="Freeform: Shape 8">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0">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1622A219-7D18-4C15-BCBE-83BCFA478F5B}"/>
              </a:ext>
            </a:extLst>
          </p:cNvPr>
          <p:cNvSpPr>
            <a:spLocks noGrp="1"/>
          </p:cNvSpPr>
          <p:nvPr>
            <p:ph idx="1"/>
          </p:nvPr>
        </p:nvSpPr>
        <p:spPr>
          <a:xfrm>
            <a:off x="6096000" y="1399032"/>
            <a:ext cx="5501834" cy="4471416"/>
          </a:xfrm>
        </p:spPr>
        <p:txBody>
          <a:bodyPr anchor="ctr">
            <a:normAutofit/>
          </a:bodyPr>
          <a:lstStyle/>
          <a:p>
            <a:pPr marL="0" indent="0">
              <a:buNone/>
            </a:pPr>
            <a:r>
              <a:rPr lang="en-GB" sz="2400" dirty="0">
                <a:solidFill>
                  <a:schemeClr val="bg1"/>
                </a:solidFill>
                <a:latin typeface="Arial" panose="020B0604020202020204" pitchFamily="34" charset="0"/>
                <a:cs typeface="Arial" panose="020B0604020202020204" pitchFamily="34" charset="0"/>
              </a:rPr>
              <a:t>The aim of this presentation is to deliver knowledge and understanding of the sleep requirements of children from birth to 13 years</a:t>
            </a:r>
          </a:p>
          <a:p>
            <a:pPr marL="0" indent="0">
              <a:buNone/>
            </a:pPr>
            <a:endParaRPr lang="en-GB" sz="2400" dirty="0">
              <a:solidFill>
                <a:schemeClr val="bg1"/>
              </a:solidFill>
              <a:latin typeface="Arial" panose="020B0604020202020204" pitchFamily="34" charset="0"/>
              <a:cs typeface="Arial" panose="020B0604020202020204" pitchFamily="34" charset="0"/>
            </a:endParaRPr>
          </a:p>
          <a:p>
            <a:pPr marL="0" indent="0">
              <a:buNone/>
            </a:pPr>
            <a:r>
              <a:rPr lang="en-GB" sz="2400" dirty="0">
                <a:solidFill>
                  <a:schemeClr val="bg1"/>
                </a:solidFill>
                <a:latin typeface="Arial" panose="020B0604020202020204" pitchFamily="34" charset="0"/>
                <a:cs typeface="Arial" panose="020B0604020202020204" pitchFamily="34" charset="0"/>
              </a:rPr>
              <a:t>The objective is to provide the knowledge that will allow you the learner to develop a deeper and wider understanding of the sleep needs of children within your care</a:t>
            </a:r>
          </a:p>
        </p:txBody>
      </p:sp>
    </p:spTree>
    <p:extLst>
      <p:ext uri="{BB962C8B-B14F-4D97-AF65-F5344CB8AC3E}">
        <p14:creationId xmlns:p14="http://schemas.microsoft.com/office/powerpoint/2010/main" val="263327179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693168"/>
            <a:ext cx="9013052" cy="1623312"/>
          </a:xfrm>
        </p:spPr>
        <p:txBody>
          <a:bodyPr anchor="b">
            <a:normAutofit/>
          </a:bodyPr>
          <a:lstStyle/>
          <a:p>
            <a:r>
              <a:rPr lang="en-GB" sz="4000" dirty="0"/>
              <a:t>Understand rest and sleep needs of children</a:t>
            </a: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644518"/>
            <a:ext cx="9013052" cy="3327251"/>
          </a:xfrm>
        </p:spPr>
        <p:txBody>
          <a:bodyPr vert="horz" lIns="91440" tIns="45720" rIns="91440" bIns="45720" rtlCol="0" anchor="t">
            <a:normAutofit fontScale="85000" lnSpcReduction="20000"/>
          </a:bodyPr>
          <a:lstStyle/>
          <a:p>
            <a:pPr>
              <a:buClr>
                <a:srgbClr val="FF0000"/>
              </a:buClr>
              <a:buFont typeface="Wingdings" panose="05000000000000000000" pitchFamily="2" charset="2"/>
              <a:buChar char="Ø"/>
            </a:pPr>
            <a:r>
              <a:rPr lang="en-GB" sz="2800" dirty="0"/>
              <a:t>Every living creature needs to sleep. It is the primary activity of the brain during early development. </a:t>
            </a:r>
          </a:p>
          <a:p>
            <a:pPr>
              <a:buClr>
                <a:srgbClr val="FF0000"/>
              </a:buClr>
              <a:buFont typeface="Wingdings" panose="05000000000000000000" pitchFamily="2" charset="2"/>
              <a:buChar char="Ø"/>
            </a:pPr>
            <a:r>
              <a:rPr lang="en-GB" sz="2800" dirty="0"/>
              <a:t>Circadian rhythms, or the sleep-wake cycle, are regulated by light and dark and these rhythms take time to develop, resulting in the irregular sleep schedules of new-borns. </a:t>
            </a:r>
          </a:p>
          <a:p>
            <a:pPr>
              <a:buClr>
                <a:srgbClr val="FF0000"/>
              </a:buClr>
              <a:buFont typeface="Wingdings" panose="05000000000000000000" pitchFamily="2" charset="2"/>
              <a:buChar char="Ø"/>
            </a:pPr>
            <a:r>
              <a:rPr lang="en-GB" sz="2800" dirty="0"/>
              <a:t>The rhythms begin to develop at about six weeks, and by three to six months most infants have a regular sleep-wake cycle.</a:t>
            </a:r>
          </a:p>
          <a:p>
            <a:pPr>
              <a:buClr>
                <a:srgbClr val="FF0000"/>
              </a:buClr>
              <a:buFont typeface="Wingdings" panose="05000000000000000000" pitchFamily="2" charset="2"/>
              <a:buChar char="Ø"/>
            </a:pPr>
            <a:r>
              <a:rPr lang="en-GB" sz="2800" dirty="0"/>
              <a:t>By the age of two, most children have spent more time asleep than awake and overall, a child will spend 40 percent of his or her childhood asleep. Sleep is especially important for children as it directly impacts mental and physical development.</a:t>
            </a:r>
          </a:p>
          <a:p>
            <a:pPr marL="0" indent="0">
              <a:buNone/>
            </a:pPr>
            <a:endParaRPr lang="en-GB" sz="2000" dirty="0"/>
          </a:p>
        </p:txBody>
      </p:sp>
    </p:spTree>
    <p:extLst>
      <p:ext uri="{BB962C8B-B14F-4D97-AF65-F5344CB8AC3E}">
        <p14:creationId xmlns:p14="http://schemas.microsoft.com/office/powerpoint/2010/main" val="154560042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767796"/>
            <a:ext cx="9013052" cy="1623312"/>
          </a:xfrm>
        </p:spPr>
        <p:txBody>
          <a:bodyPr anchor="b">
            <a:normAutofit/>
          </a:bodyPr>
          <a:lstStyle/>
          <a:p>
            <a:r>
              <a:rPr lang="en-GB" sz="4000" dirty="0"/>
              <a:t>Understand rest and sleep needs of children</a:t>
            </a: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644518"/>
            <a:ext cx="9013052" cy="3327251"/>
          </a:xfrm>
        </p:spPr>
        <p:txBody>
          <a:bodyPr vert="horz" lIns="91440" tIns="45720" rIns="91440" bIns="45720" rtlCol="0" anchor="t">
            <a:normAutofit fontScale="92500" lnSpcReduction="10000"/>
          </a:bodyPr>
          <a:lstStyle/>
          <a:p>
            <a:pPr>
              <a:buClr>
                <a:srgbClr val="FF0000"/>
              </a:buClr>
              <a:buFont typeface="Wingdings" panose="05000000000000000000" pitchFamily="2" charset="2"/>
              <a:buChar char="Ø"/>
            </a:pPr>
            <a:r>
              <a:rPr lang="en-GB" sz="2800" dirty="0"/>
              <a:t>There are two alternating types or </a:t>
            </a:r>
            <a:r>
              <a:rPr lang="en-GB" sz="2800" dirty="0">
                <a:hlinkClick r:id="rId2">
                  <a:extLst>
                    <a:ext uri="{A12FA001-AC4F-418D-AE19-62706E023703}">
                      <ahyp:hlinkClr xmlns:ahyp="http://schemas.microsoft.com/office/drawing/2018/hyperlinkcolor" val="tx"/>
                    </a:ext>
                  </a:extLst>
                </a:hlinkClick>
              </a:rPr>
              <a:t>‘states of sleep’:</a:t>
            </a:r>
            <a:endParaRPr lang="en-GB" sz="2800" dirty="0"/>
          </a:p>
          <a:p>
            <a:pPr>
              <a:buClr>
                <a:srgbClr val="FF0000"/>
              </a:buClr>
              <a:buFont typeface="Wingdings" panose="05000000000000000000" pitchFamily="2" charset="2"/>
              <a:buChar char="Ø"/>
            </a:pPr>
            <a:r>
              <a:rPr lang="en-GB" sz="2800" dirty="0"/>
              <a:t>Non-Rapid Eye Movement (NREM) or "quiet" sleep. During the deep states of NREM sleep, blood supply to the muscles is increased, energy is restored, tissue growth and repair occur, and important hormones are released for growth and development.</a:t>
            </a:r>
          </a:p>
          <a:p>
            <a:pPr>
              <a:buClr>
                <a:srgbClr val="FF0000"/>
              </a:buClr>
              <a:buFont typeface="Wingdings" panose="05000000000000000000" pitchFamily="2" charset="2"/>
              <a:buChar char="Ø"/>
            </a:pPr>
            <a:r>
              <a:rPr lang="en-GB" sz="2800" dirty="0"/>
              <a:t>Rapid Eye Movement(REM) or "active" sleep. During REM sleep, our brains are active and dreaming occurs. Our bodies become immobile, breathing and heart rates are irregular.</a:t>
            </a:r>
          </a:p>
          <a:p>
            <a:pPr marL="0" indent="0">
              <a:buNone/>
            </a:pPr>
            <a:endParaRPr lang="en-GB" sz="2000" dirty="0"/>
          </a:p>
        </p:txBody>
      </p:sp>
    </p:spTree>
    <p:extLst>
      <p:ext uri="{BB962C8B-B14F-4D97-AF65-F5344CB8AC3E}">
        <p14:creationId xmlns:p14="http://schemas.microsoft.com/office/powerpoint/2010/main" val="1906173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693168"/>
            <a:ext cx="9013052" cy="1623312"/>
          </a:xfrm>
        </p:spPr>
        <p:txBody>
          <a:bodyPr anchor="b">
            <a:normAutofit/>
          </a:bodyPr>
          <a:lstStyle/>
          <a:p>
            <a:r>
              <a:rPr lang="en-GB" sz="4000" dirty="0"/>
              <a:t>New-borns 0 – 3 months</a:t>
            </a: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644518"/>
            <a:ext cx="9013052" cy="3327251"/>
          </a:xfrm>
        </p:spPr>
        <p:txBody>
          <a:bodyPr vert="horz" lIns="91440" tIns="45720" rIns="91440" bIns="45720" rtlCol="0" anchor="t">
            <a:normAutofit fontScale="85000" lnSpcReduction="10000"/>
          </a:bodyPr>
          <a:lstStyle/>
          <a:p>
            <a:pPr>
              <a:buClr>
                <a:srgbClr val="FF0000"/>
              </a:buClr>
              <a:buFont typeface="Wingdings" panose="05000000000000000000" pitchFamily="2" charset="2"/>
              <a:buChar char="Ø"/>
            </a:pPr>
            <a:r>
              <a:rPr lang="en-GB" sz="2800" dirty="0"/>
              <a:t>For new-borns,  sleep during the early months occurs around the clock and the sleep-wake cycle interacts with the need to be fed, changed and nurtured. </a:t>
            </a:r>
          </a:p>
          <a:p>
            <a:pPr>
              <a:buClr>
                <a:srgbClr val="FF0000"/>
              </a:buClr>
              <a:buFont typeface="Wingdings" panose="05000000000000000000" pitchFamily="2" charset="2"/>
              <a:buChar char="Ø"/>
            </a:pPr>
            <a:r>
              <a:rPr lang="en-GB" sz="2800" dirty="0"/>
              <a:t>New-borns sleep a total of </a:t>
            </a:r>
            <a:r>
              <a:rPr lang="en-GB" sz="2800" b="1" dirty="0">
                <a:solidFill>
                  <a:srgbClr val="FF0000"/>
                </a:solidFill>
              </a:rPr>
              <a:t>10.5 to 18 hours </a:t>
            </a:r>
            <a:r>
              <a:rPr lang="en-GB" sz="2800" dirty="0"/>
              <a:t>a day on an irregular schedule with periods of one to three hours spent awake. </a:t>
            </a:r>
          </a:p>
          <a:p>
            <a:pPr>
              <a:buClr>
                <a:srgbClr val="FF0000"/>
              </a:buClr>
              <a:buFont typeface="Wingdings" panose="05000000000000000000" pitchFamily="2" charset="2"/>
              <a:buChar char="Ø"/>
            </a:pPr>
            <a:r>
              <a:rPr lang="en-GB" sz="2800" dirty="0"/>
              <a:t>The sleep period may last a few minutes to several hours. </a:t>
            </a:r>
          </a:p>
          <a:p>
            <a:pPr>
              <a:buClr>
                <a:srgbClr val="FF0000"/>
              </a:buClr>
              <a:buFont typeface="Wingdings" panose="05000000000000000000" pitchFamily="2" charset="2"/>
              <a:buChar char="Ø"/>
            </a:pPr>
            <a:r>
              <a:rPr lang="en-GB" sz="2800" dirty="0"/>
              <a:t>During sleep, they are often active, twitching their arms and legs, smiling, sucking and generally appearing restless.</a:t>
            </a:r>
          </a:p>
          <a:p>
            <a:pPr>
              <a:buClr>
                <a:srgbClr val="FF0000"/>
              </a:buClr>
              <a:buFont typeface="Wingdings" panose="05000000000000000000" pitchFamily="2" charset="2"/>
              <a:buChar char="Ø"/>
            </a:pPr>
            <a:r>
              <a:rPr lang="en-GB" sz="2800" dirty="0"/>
              <a:t>It is best to put babies to bed when they are sleepy, but not asleep.</a:t>
            </a:r>
          </a:p>
          <a:p>
            <a:pPr marL="0" indent="0">
              <a:buNone/>
            </a:pPr>
            <a:endParaRPr lang="en-GB" sz="2000" dirty="0"/>
          </a:p>
        </p:txBody>
      </p:sp>
    </p:spTree>
    <p:extLst>
      <p:ext uri="{BB962C8B-B14F-4D97-AF65-F5344CB8AC3E}">
        <p14:creationId xmlns:p14="http://schemas.microsoft.com/office/powerpoint/2010/main" val="2356233796"/>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726724"/>
            <a:ext cx="9013052" cy="1623312"/>
          </a:xfrm>
        </p:spPr>
        <p:txBody>
          <a:bodyPr anchor="b">
            <a:normAutofit/>
          </a:bodyPr>
          <a:lstStyle/>
          <a:p>
            <a:r>
              <a:rPr lang="en-GB" sz="4000" dirty="0"/>
              <a:t>Infants 4-11 months</a:t>
            </a: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644518"/>
            <a:ext cx="9013052" cy="3327251"/>
          </a:xfrm>
        </p:spPr>
        <p:txBody>
          <a:bodyPr vert="horz" lIns="91440" tIns="45720" rIns="91440" bIns="45720" rtlCol="0" anchor="t">
            <a:normAutofit fontScale="77500" lnSpcReduction="20000"/>
          </a:bodyPr>
          <a:lstStyle/>
          <a:p>
            <a:pPr>
              <a:buClr>
                <a:srgbClr val="FF0000"/>
              </a:buClr>
              <a:buFont typeface="Wingdings" panose="05000000000000000000" pitchFamily="2" charset="2"/>
              <a:buChar char="Ø"/>
            </a:pPr>
            <a:r>
              <a:rPr lang="en-GB" sz="2800" dirty="0"/>
              <a:t>By six months of age, night time feedings are usually not necessary and many infants sleep through the night; 70-80 percent will do so by nine months of age. Infants typically sleep </a:t>
            </a:r>
            <a:r>
              <a:rPr lang="en-GB" sz="2800" b="1" dirty="0">
                <a:solidFill>
                  <a:srgbClr val="FF0000"/>
                </a:solidFill>
              </a:rPr>
              <a:t>9-12 hours during the night </a:t>
            </a:r>
            <a:r>
              <a:rPr lang="en-GB" sz="2800" dirty="0"/>
              <a:t>and take </a:t>
            </a:r>
            <a:r>
              <a:rPr lang="en-GB" sz="2800" b="1" dirty="0">
                <a:solidFill>
                  <a:srgbClr val="FF0000"/>
                </a:solidFill>
              </a:rPr>
              <a:t>30 minute to two-hour naps, one to four times a day </a:t>
            </a:r>
            <a:r>
              <a:rPr lang="en-GB" sz="2800" dirty="0"/>
              <a:t>– fewer as they reach age one.</a:t>
            </a:r>
          </a:p>
          <a:p>
            <a:pPr>
              <a:buClr>
                <a:srgbClr val="FF0000"/>
              </a:buClr>
              <a:buFont typeface="Wingdings" panose="05000000000000000000" pitchFamily="2" charset="2"/>
              <a:buChar char="Ø"/>
            </a:pPr>
            <a:r>
              <a:rPr lang="en-GB" sz="2800" dirty="0"/>
              <a:t>When infants are put to bed drowsy but not asleep, they are more likely to become "self- soothers" which enables them to fall asleep independently at bedtime and put themselves back to sleep during the night. </a:t>
            </a:r>
          </a:p>
          <a:p>
            <a:pPr>
              <a:buClr>
                <a:srgbClr val="FF0000"/>
              </a:buClr>
              <a:buFont typeface="Wingdings" panose="05000000000000000000" pitchFamily="2" charset="2"/>
              <a:buChar char="Ø"/>
            </a:pPr>
            <a:r>
              <a:rPr lang="en-GB" sz="2800" dirty="0"/>
              <a:t>Those who have become accustomed to parental assistance at bedtime often become ‘signallers’ and cry for their parents to help them return to sleep during the night.</a:t>
            </a:r>
          </a:p>
        </p:txBody>
      </p:sp>
    </p:spTree>
    <p:extLst>
      <p:ext uri="{BB962C8B-B14F-4D97-AF65-F5344CB8AC3E}">
        <p14:creationId xmlns:p14="http://schemas.microsoft.com/office/powerpoint/2010/main" val="2196561829"/>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763661" y="693168"/>
            <a:ext cx="9013052" cy="1623312"/>
          </a:xfrm>
        </p:spPr>
        <p:txBody>
          <a:bodyPr anchor="b">
            <a:normAutofit/>
          </a:bodyPr>
          <a:lstStyle/>
          <a:p>
            <a:r>
              <a:rPr lang="en-GB" sz="4000" dirty="0"/>
              <a:t>Toddler 1-2 years</a:t>
            </a: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644518"/>
            <a:ext cx="9013052" cy="3327251"/>
          </a:xfrm>
        </p:spPr>
        <p:txBody>
          <a:bodyPr vert="horz" lIns="91440" tIns="45720" rIns="91440" bIns="45720" rtlCol="0" anchor="t">
            <a:normAutofit fontScale="85000" lnSpcReduction="10000"/>
          </a:bodyPr>
          <a:lstStyle/>
          <a:p>
            <a:pPr>
              <a:buClr>
                <a:srgbClr val="FF0000"/>
              </a:buClr>
              <a:buFont typeface="Wingdings" panose="05000000000000000000" pitchFamily="2" charset="2"/>
              <a:buChar char="Ø"/>
            </a:pPr>
            <a:r>
              <a:rPr lang="en-GB" sz="2800" dirty="0"/>
              <a:t>Toddlers need about 11-14 hours of sleep in a 24-hour period. When they reach about 18 months of age their naptimes will decrease to once a day lasting about one to three hours. Naps should not occur too close to bedtime as they may delay sleep at night.</a:t>
            </a:r>
          </a:p>
          <a:p>
            <a:pPr>
              <a:buClr>
                <a:srgbClr val="FF0000"/>
              </a:buClr>
              <a:buFont typeface="Wingdings" panose="05000000000000000000" pitchFamily="2" charset="2"/>
              <a:buChar char="Ø"/>
            </a:pPr>
            <a:r>
              <a:rPr lang="en-GB" sz="2800" dirty="0"/>
              <a:t>Many toddlers experience sleep problems including resisting going to bed and night time awakenings. Night time fears and </a:t>
            </a:r>
            <a:r>
              <a:rPr lang="en-GB" sz="2800" dirty="0">
                <a:hlinkClick r:id="rId2">
                  <a:extLst>
                    <a:ext uri="{A12FA001-AC4F-418D-AE19-62706E023703}">
                      <ahyp:hlinkClr xmlns:ahyp="http://schemas.microsoft.com/office/drawing/2018/hyperlinkcolor" val="tx"/>
                    </a:ext>
                  </a:extLst>
                </a:hlinkClick>
              </a:rPr>
              <a:t>nightmares</a:t>
            </a:r>
            <a:r>
              <a:rPr lang="en-GB" sz="2800" dirty="0"/>
              <a:t> are also common.</a:t>
            </a:r>
          </a:p>
          <a:p>
            <a:pPr>
              <a:buClr>
                <a:srgbClr val="FF0000"/>
              </a:buClr>
              <a:buFont typeface="Wingdings" panose="05000000000000000000" pitchFamily="2" charset="2"/>
              <a:buChar char="Ø"/>
            </a:pPr>
            <a:r>
              <a:rPr lang="en-GB" sz="2800" dirty="0"/>
              <a:t>Many factors can lead to sleep problems. Toddlers' drive for independence and an increase in their motor, cognitive and social abilities can interfere with sleep. </a:t>
            </a:r>
            <a:endParaRPr lang="en-GB" dirty="0"/>
          </a:p>
          <a:p>
            <a:pPr marL="0" indent="0">
              <a:buNone/>
            </a:pPr>
            <a:endParaRPr lang="en-GB" sz="2000" dirty="0"/>
          </a:p>
        </p:txBody>
      </p:sp>
    </p:spTree>
    <p:extLst>
      <p:ext uri="{BB962C8B-B14F-4D97-AF65-F5344CB8AC3E}">
        <p14:creationId xmlns:p14="http://schemas.microsoft.com/office/powerpoint/2010/main" val="1157556261"/>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365125"/>
            <a:ext cx="9013052" cy="1623312"/>
          </a:xfrm>
        </p:spPr>
        <p:txBody>
          <a:bodyPr anchor="b">
            <a:normAutofit/>
          </a:bodyPr>
          <a:lstStyle/>
          <a:p>
            <a:r>
              <a:rPr lang="en-GB" sz="4000" dirty="0"/>
              <a:t>Toddler 3-4 years</a:t>
            </a: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644518"/>
            <a:ext cx="9013052" cy="3327251"/>
          </a:xfrm>
        </p:spPr>
        <p:txBody>
          <a:bodyPr vert="horz" lIns="91440" tIns="45720" rIns="91440" bIns="45720" rtlCol="0" anchor="t">
            <a:normAutofit lnSpcReduction="10000"/>
          </a:bodyPr>
          <a:lstStyle/>
          <a:p>
            <a:pPr>
              <a:buClr>
                <a:srgbClr val="FF0000"/>
              </a:buClr>
              <a:buFont typeface="Wingdings" panose="05000000000000000000" pitchFamily="2" charset="2"/>
              <a:buChar char="Ø"/>
            </a:pPr>
            <a:r>
              <a:rPr lang="en-GB" sz="2800" dirty="0"/>
              <a:t>Toddlers of this age range typically sleep 11-13 hours each night and most do not nap after five years of age. </a:t>
            </a:r>
          </a:p>
          <a:p>
            <a:pPr>
              <a:buClr>
                <a:srgbClr val="FF0000"/>
              </a:buClr>
              <a:buFont typeface="Wingdings" panose="05000000000000000000" pitchFamily="2" charset="2"/>
              <a:buChar char="Ø"/>
            </a:pPr>
            <a:r>
              <a:rPr lang="en-GB" sz="2800" dirty="0"/>
              <a:t>As with toddlers, difficulty falling asleep and waking up during the night are common. </a:t>
            </a:r>
          </a:p>
          <a:p>
            <a:pPr>
              <a:buClr>
                <a:srgbClr val="FF0000"/>
              </a:buClr>
              <a:buFont typeface="Wingdings" panose="05000000000000000000" pitchFamily="2" charset="2"/>
              <a:buChar char="Ø"/>
            </a:pPr>
            <a:r>
              <a:rPr lang="en-GB" sz="2800" dirty="0"/>
              <a:t>With further development of imagination, pre-schoolers commonly experience night time fears and nightmares. </a:t>
            </a:r>
          </a:p>
          <a:p>
            <a:pPr>
              <a:buClr>
                <a:srgbClr val="FF0000"/>
              </a:buClr>
              <a:buFont typeface="Wingdings" panose="05000000000000000000" pitchFamily="2" charset="2"/>
              <a:buChar char="Ø"/>
            </a:pPr>
            <a:r>
              <a:rPr lang="en-GB" sz="2800" dirty="0"/>
              <a:t>In addition, sleepwalking and sleep terrors peak during preschool years</a:t>
            </a:r>
          </a:p>
          <a:p>
            <a:pPr marL="0" indent="0">
              <a:buNone/>
            </a:pPr>
            <a:endParaRPr lang="en-GB" sz="2000" dirty="0"/>
          </a:p>
        </p:txBody>
      </p:sp>
    </p:spTree>
    <p:extLst>
      <p:ext uri="{BB962C8B-B14F-4D97-AF65-F5344CB8AC3E}">
        <p14:creationId xmlns:p14="http://schemas.microsoft.com/office/powerpoint/2010/main" val="2030866741"/>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693168"/>
            <a:ext cx="9013052" cy="1623312"/>
          </a:xfrm>
        </p:spPr>
        <p:txBody>
          <a:bodyPr anchor="b">
            <a:normAutofit/>
          </a:bodyPr>
          <a:lstStyle/>
          <a:p>
            <a:r>
              <a:rPr lang="en-GB" sz="4000" dirty="0"/>
              <a:t>Children aged 6 – 13 years</a:t>
            </a: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644518"/>
            <a:ext cx="9013052" cy="3327251"/>
          </a:xfrm>
        </p:spPr>
        <p:txBody>
          <a:bodyPr vert="horz" lIns="91440" tIns="45720" rIns="91440" bIns="45720" rtlCol="0" anchor="t">
            <a:normAutofit fontScale="85000" lnSpcReduction="20000"/>
          </a:bodyPr>
          <a:lstStyle/>
          <a:p>
            <a:pPr>
              <a:buClr>
                <a:srgbClr val="FF0000"/>
              </a:buClr>
              <a:buFont typeface="Wingdings" panose="05000000000000000000" pitchFamily="2" charset="2"/>
              <a:buChar char="Ø"/>
            </a:pPr>
            <a:r>
              <a:rPr lang="en-GB" sz="2800" dirty="0"/>
              <a:t>Children aged six to 13 need 9-11 hours of sleep. </a:t>
            </a:r>
          </a:p>
          <a:p>
            <a:pPr>
              <a:buClr>
                <a:srgbClr val="FF0000"/>
              </a:buClr>
              <a:buFont typeface="Wingdings" panose="05000000000000000000" pitchFamily="2" charset="2"/>
              <a:buChar char="Ø"/>
            </a:pPr>
            <a:r>
              <a:rPr lang="en-GB" sz="2800" dirty="0"/>
              <a:t>At the same time, there is an increasing demand on their time from school (e.g., homework), sports and other extracurricular and social activities. </a:t>
            </a:r>
          </a:p>
          <a:p>
            <a:pPr>
              <a:buClr>
                <a:srgbClr val="FF0000"/>
              </a:buClr>
              <a:buFont typeface="Wingdings" panose="05000000000000000000" pitchFamily="2" charset="2"/>
              <a:buChar char="Ø"/>
            </a:pPr>
            <a:r>
              <a:rPr lang="en-GB" sz="2800" dirty="0"/>
              <a:t>In addition, school-aged children become more interested in TV, computers, the media and Internet as well as caffeine products – all of which can lead to difficulty falling asleep, nightmares and disruptions to their sleep. </a:t>
            </a:r>
          </a:p>
          <a:p>
            <a:pPr>
              <a:buClr>
                <a:srgbClr val="FF0000"/>
              </a:buClr>
              <a:buFont typeface="Wingdings" panose="05000000000000000000" pitchFamily="2" charset="2"/>
              <a:buChar char="Ø"/>
            </a:pPr>
            <a:r>
              <a:rPr lang="en-GB" sz="2800" dirty="0"/>
              <a:t>In particular, watching TV close to bedtime has been associated with bedtime resistance, difficulty falling asleep, anxiety around sleep and sleeping fewer hours.</a:t>
            </a:r>
          </a:p>
          <a:p>
            <a:pPr marL="0" indent="0">
              <a:buNone/>
            </a:pPr>
            <a:endParaRPr lang="en-GB" sz="2000" dirty="0"/>
          </a:p>
        </p:txBody>
      </p:sp>
    </p:spTree>
    <p:extLst>
      <p:ext uri="{BB962C8B-B14F-4D97-AF65-F5344CB8AC3E}">
        <p14:creationId xmlns:p14="http://schemas.microsoft.com/office/powerpoint/2010/main" val="3495633072"/>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0245788D1B494F83A692D86DFCCC03" ma:contentTypeVersion="9" ma:contentTypeDescription="Create a new document." ma:contentTypeScope="" ma:versionID="9ab01bbf0a6942a9a9d440f65aec531f">
  <xsd:schema xmlns:xsd="http://www.w3.org/2001/XMLSchema" xmlns:xs="http://www.w3.org/2001/XMLSchema" xmlns:p="http://schemas.microsoft.com/office/2006/metadata/properties" xmlns:ns2="cc08cddd-413c-4836-8007-f86849458654" targetNamespace="http://schemas.microsoft.com/office/2006/metadata/properties" ma:root="true" ma:fieldsID="7f09b2f20ea72ee578246cd3bfafa30f" ns2:_="">
    <xsd:import namespace="cc08cddd-413c-4836-8007-f8684945865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08cddd-413c-4836-8007-f868494586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BCC2C4-0595-4D25-B850-0D0CA967834B}"/>
</file>

<file path=customXml/itemProps2.xml><?xml version="1.0" encoding="utf-8"?>
<ds:datastoreItem xmlns:ds="http://schemas.openxmlformats.org/officeDocument/2006/customXml" ds:itemID="{4DDAA65C-2A3E-41E3-8210-42F87A33F1CF}">
  <ds:schemaRefs>
    <ds:schemaRef ds:uri="cc08569b-bd16-4772-911b-01ebd4754205"/>
    <ds:schemaRef ds:uri="http://purl.org/dc/terms/"/>
    <ds:schemaRef ds:uri="http://schemas.microsoft.com/office/2006/documentManagement/types"/>
    <ds:schemaRef ds:uri="http://purl.org/dc/elements/1.1/"/>
    <ds:schemaRef ds:uri="http://purl.org/dc/dcmitype/"/>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A340FBF5-CE22-4CB2-841B-DC40463B86A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990</Words>
  <Application>Microsoft Office PowerPoint</Application>
  <PresentationFormat>Widescreen</PresentationFormat>
  <Paragraphs>56</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Office Theme</vt:lpstr>
      <vt:lpstr>Support physical care routines for children: Sleep Patterns</vt:lpstr>
      <vt:lpstr>AIMS AND OBJECTIVES</vt:lpstr>
      <vt:lpstr>Understand rest and sleep needs of children</vt:lpstr>
      <vt:lpstr>Understand rest and sleep needs of children</vt:lpstr>
      <vt:lpstr>New-borns 0 – 3 months</vt:lpstr>
      <vt:lpstr>Infants 4-11 months</vt:lpstr>
      <vt:lpstr>Toddler 1-2 years</vt:lpstr>
      <vt:lpstr>Toddler 3-4 years</vt:lpstr>
      <vt:lpstr>Children aged 6 – 13 years</vt:lpstr>
      <vt:lpstr>Over to you!!!</vt:lpstr>
      <vt:lpstr>Development Of Gross Motor Skills</vt:lpstr>
      <vt:lpstr>Development Of Gross Motor Skills</vt:lpstr>
      <vt:lpstr>TITLE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TL</dc:title>
  <dc:creator/>
  <cp:lastModifiedBy/>
  <cp:revision>10</cp:revision>
  <dcterms:created xsi:type="dcterms:W3CDTF">2020-10-20T13:39:56Z</dcterms:created>
  <dcterms:modified xsi:type="dcterms:W3CDTF">2021-05-19T12:12:21Z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0x010100420245788D1B494F83A692D86DFCCC03</vt:lpwstr>
  </property>
</Properties>
</file>