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57" r:id="rId5"/>
    <p:sldId id="258" r:id="rId6"/>
    <p:sldId id="259" r:id="rId7"/>
    <p:sldId id="268" r:id="rId8"/>
    <p:sldId id="269" r:id="rId9"/>
    <p:sldId id="270" r:id="rId10"/>
    <p:sldId id="271" r:id="rId11"/>
    <p:sldId id="272" r:id="rId12"/>
    <p:sldId id="273" r:id="rId13"/>
    <p:sldId id="274" r:id="rId14"/>
    <p:sldId id="276" r:id="rId15"/>
    <p:sldId id="277" r:id="rId16"/>
    <p:sldId id="279" r:id="rId17"/>
    <p:sldId id="280" r:id="rId18"/>
    <p:sldId id="260" r:id="rId19"/>
    <p:sldId id="261" r:id="rId20"/>
    <p:sldId id="263" r:id="rId21"/>
    <p:sldId id="264" r:id="rId22"/>
    <p:sldId id="26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65" autoAdjust="0"/>
    <p:restoredTop sz="60594" autoAdjust="0"/>
  </p:normalViewPr>
  <p:slideViewPr>
    <p:cSldViewPr snapToGrid="0">
      <p:cViewPr varScale="1">
        <p:scale>
          <a:sx n="40" d="100"/>
          <a:sy n="40" d="100"/>
        </p:scale>
        <p:origin x="169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becca Warden" userId="37d16fac-51b3-464a-af4e-9634c6e52fe5" providerId="ADAL" clId="{C077FF1B-0D43-40E7-A83A-D60A8E3965A6}"/>
    <pc:docChg chg="modSld">
      <pc:chgData name="Rebecca Warden" userId="37d16fac-51b3-464a-af4e-9634c6e52fe5" providerId="ADAL" clId="{C077FF1B-0D43-40E7-A83A-D60A8E3965A6}" dt="2020-07-21T20:38:26.552" v="46" actId="20577"/>
      <pc:docMkLst>
        <pc:docMk/>
      </pc:docMkLst>
      <pc:sldChg chg="modSp mod modNotesTx">
        <pc:chgData name="Rebecca Warden" userId="37d16fac-51b3-464a-af4e-9634c6e52fe5" providerId="ADAL" clId="{C077FF1B-0D43-40E7-A83A-D60A8E3965A6}" dt="2020-07-21T20:38:26.552" v="46" actId="20577"/>
        <pc:sldMkLst>
          <pc:docMk/>
          <pc:sldMk cId="2557340666" sldId="277"/>
        </pc:sldMkLst>
        <pc:spChg chg="mod">
          <ac:chgData name="Rebecca Warden" userId="37d16fac-51b3-464a-af4e-9634c6e52fe5" providerId="ADAL" clId="{C077FF1B-0D43-40E7-A83A-D60A8E3965A6}" dt="2020-07-21T20:37:28.377" v="42" actId="20577"/>
          <ac:spMkLst>
            <pc:docMk/>
            <pc:sldMk cId="2557340666" sldId="277"/>
            <ac:spMk id="3" creationId="{00000000-0000-0000-0000-000000000000}"/>
          </ac:spMkLst>
        </pc:spChg>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FAE941-DF35-4FE9-816A-016719CF3DCE}"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80A37E98-0E66-452F-81EF-1813B605689C}">
      <dgm:prSet/>
      <dgm:spPr/>
      <dgm:t>
        <a:bodyPr/>
        <a:lstStyle/>
        <a:p>
          <a:r>
            <a:rPr lang="en-GB"/>
            <a:t>Take one of the trio. With your TLC, discuss the effects on children and young people, if one of the toxic trio is present in a family.</a:t>
          </a:r>
          <a:endParaRPr lang="en-US"/>
        </a:p>
      </dgm:t>
    </dgm:pt>
    <dgm:pt modelId="{884DC2B5-C9C4-4C7B-AEFC-909B342ED821}" type="parTrans" cxnId="{1028DBA8-73AD-4280-86D6-D5246582D8F5}">
      <dgm:prSet/>
      <dgm:spPr/>
      <dgm:t>
        <a:bodyPr/>
        <a:lstStyle/>
        <a:p>
          <a:endParaRPr lang="en-US"/>
        </a:p>
      </dgm:t>
    </dgm:pt>
    <dgm:pt modelId="{E270C5AD-1D90-4870-A8D6-2D5A6BF468B8}" type="sibTrans" cxnId="{1028DBA8-73AD-4280-86D6-D5246582D8F5}">
      <dgm:prSet/>
      <dgm:spPr/>
      <dgm:t>
        <a:bodyPr/>
        <a:lstStyle/>
        <a:p>
          <a:endParaRPr lang="en-US"/>
        </a:p>
      </dgm:t>
    </dgm:pt>
    <dgm:pt modelId="{2FC52918-ABC1-4DB8-8F4E-D1310E55200D}">
      <dgm:prSet/>
      <dgm:spPr/>
      <dgm:t>
        <a:bodyPr/>
        <a:lstStyle/>
        <a:p>
          <a:r>
            <a:rPr lang="en-GB"/>
            <a:t>Jot down some of the effects and how they may manifest themselves in the children with whom you work. </a:t>
          </a:r>
          <a:endParaRPr lang="en-US"/>
        </a:p>
      </dgm:t>
    </dgm:pt>
    <dgm:pt modelId="{AEA6677C-9A01-4EA7-8508-B146C0287B7A}" type="parTrans" cxnId="{4CA92F32-5130-4270-AD65-A8444FF12A12}">
      <dgm:prSet/>
      <dgm:spPr/>
      <dgm:t>
        <a:bodyPr/>
        <a:lstStyle/>
        <a:p>
          <a:endParaRPr lang="en-US"/>
        </a:p>
      </dgm:t>
    </dgm:pt>
    <dgm:pt modelId="{4637B595-9AB8-4C9C-8C95-ED150C00C842}" type="sibTrans" cxnId="{4CA92F32-5130-4270-AD65-A8444FF12A12}">
      <dgm:prSet/>
      <dgm:spPr/>
      <dgm:t>
        <a:bodyPr/>
        <a:lstStyle/>
        <a:p>
          <a:endParaRPr lang="en-US"/>
        </a:p>
      </dgm:t>
    </dgm:pt>
    <dgm:pt modelId="{801EB2EB-6136-4FE9-BB23-EF2B7D396069}" type="pres">
      <dgm:prSet presAssocID="{78FAE941-DF35-4FE9-816A-016719CF3DCE}" presName="hierChild1" presStyleCnt="0">
        <dgm:presLayoutVars>
          <dgm:chPref val="1"/>
          <dgm:dir/>
          <dgm:animOne val="branch"/>
          <dgm:animLvl val="lvl"/>
          <dgm:resizeHandles/>
        </dgm:presLayoutVars>
      </dgm:prSet>
      <dgm:spPr/>
    </dgm:pt>
    <dgm:pt modelId="{A4108E12-E315-408B-B8F6-8A3B82915C8D}" type="pres">
      <dgm:prSet presAssocID="{80A37E98-0E66-452F-81EF-1813B605689C}" presName="hierRoot1" presStyleCnt="0"/>
      <dgm:spPr/>
    </dgm:pt>
    <dgm:pt modelId="{61639E97-F49C-47D8-8B3A-85EC8A582008}" type="pres">
      <dgm:prSet presAssocID="{80A37E98-0E66-452F-81EF-1813B605689C}" presName="composite" presStyleCnt="0"/>
      <dgm:spPr/>
    </dgm:pt>
    <dgm:pt modelId="{CD3716B6-E31F-47B3-811E-F43F6ECF3DC2}" type="pres">
      <dgm:prSet presAssocID="{80A37E98-0E66-452F-81EF-1813B605689C}" presName="background" presStyleLbl="node0" presStyleIdx="0" presStyleCnt="2"/>
      <dgm:spPr/>
    </dgm:pt>
    <dgm:pt modelId="{093A956E-41FF-4851-B98E-3E3C3988C33B}" type="pres">
      <dgm:prSet presAssocID="{80A37E98-0E66-452F-81EF-1813B605689C}" presName="text" presStyleLbl="fgAcc0" presStyleIdx="0" presStyleCnt="2">
        <dgm:presLayoutVars>
          <dgm:chPref val="3"/>
        </dgm:presLayoutVars>
      </dgm:prSet>
      <dgm:spPr/>
    </dgm:pt>
    <dgm:pt modelId="{86BCBB00-C4AD-4638-9B8C-74D33A89FD2B}" type="pres">
      <dgm:prSet presAssocID="{80A37E98-0E66-452F-81EF-1813B605689C}" presName="hierChild2" presStyleCnt="0"/>
      <dgm:spPr/>
    </dgm:pt>
    <dgm:pt modelId="{1744E8B2-B5E6-4739-BC3B-58C14F5C4C05}" type="pres">
      <dgm:prSet presAssocID="{2FC52918-ABC1-4DB8-8F4E-D1310E55200D}" presName="hierRoot1" presStyleCnt="0"/>
      <dgm:spPr/>
    </dgm:pt>
    <dgm:pt modelId="{9AF956D0-068E-4E26-B2CC-36C829ED5224}" type="pres">
      <dgm:prSet presAssocID="{2FC52918-ABC1-4DB8-8F4E-D1310E55200D}" presName="composite" presStyleCnt="0"/>
      <dgm:spPr/>
    </dgm:pt>
    <dgm:pt modelId="{3A895ED3-94DD-44A4-9728-7C78467068C6}" type="pres">
      <dgm:prSet presAssocID="{2FC52918-ABC1-4DB8-8F4E-D1310E55200D}" presName="background" presStyleLbl="node0" presStyleIdx="1" presStyleCnt="2"/>
      <dgm:spPr/>
    </dgm:pt>
    <dgm:pt modelId="{241ED5EC-18B7-40AF-8C1A-870E49407559}" type="pres">
      <dgm:prSet presAssocID="{2FC52918-ABC1-4DB8-8F4E-D1310E55200D}" presName="text" presStyleLbl="fgAcc0" presStyleIdx="1" presStyleCnt="2">
        <dgm:presLayoutVars>
          <dgm:chPref val="3"/>
        </dgm:presLayoutVars>
      </dgm:prSet>
      <dgm:spPr/>
    </dgm:pt>
    <dgm:pt modelId="{C655F18B-EA30-4040-9CED-83E698765968}" type="pres">
      <dgm:prSet presAssocID="{2FC52918-ABC1-4DB8-8F4E-D1310E55200D}" presName="hierChild2" presStyleCnt="0"/>
      <dgm:spPr/>
    </dgm:pt>
  </dgm:ptLst>
  <dgm:cxnLst>
    <dgm:cxn modelId="{4CA92F32-5130-4270-AD65-A8444FF12A12}" srcId="{78FAE941-DF35-4FE9-816A-016719CF3DCE}" destId="{2FC52918-ABC1-4DB8-8F4E-D1310E55200D}" srcOrd="1" destOrd="0" parTransId="{AEA6677C-9A01-4EA7-8508-B146C0287B7A}" sibTransId="{4637B595-9AB8-4C9C-8C95-ED150C00C842}"/>
    <dgm:cxn modelId="{DAD1D645-D2CC-4277-B3E6-760F89EBDE2E}" type="presOf" srcId="{78FAE941-DF35-4FE9-816A-016719CF3DCE}" destId="{801EB2EB-6136-4FE9-BB23-EF2B7D396069}" srcOrd="0" destOrd="0" presId="urn:microsoft.com/office/officeart/2005/8/layout/hierarchy1"/>
    <dgm:cxn modelId="{01BDB46D-AF71-414E-9233-2315E3002E5D}" type="presOf" srcId="{80A37E98-0E66-452F-81EF-1813B605689C}" destId="{093A956E-41FF-4851-B98E-3E3C3988C33B}" srcOrd="0" destOrd="0" presId="urn:microsoft.com/office/officeart/2005/8/layout/hierarchy1"/>
    <dgm:cxn modelId="{1028DBA8-73AD-4280-86D6-D5246582D8F5}" srcId="{78FAE941-DF35-4FE9-816A-016719CF3DCE}" destId="{80A37E98-0E66-452F-81EF-1813B605689C}" srcOrd="0" destOrd="0" parTransId="{884DC2B5-C9C4-4C7B-AEFC-909B342ED821}" sibTransId="{E270C5AD-1D90-4870-A8D6-2D5A6BF468B8}"/>
    <dgm:cxn modelId="{2507D4C9-420D-428E-86C5-DB371100D4B3}" type="presOf" srcId="{2FC52918-ABC1-4DB8-8F4E-D1310E55200D}" destId="{241ED5EC-18B7-40AF-8C1A-870E49407559}" srcOrd="0" destOrd="0" presId="urn:microsoft.com/office/officeart/2005/8/layout/hierarchy1"/>
    <dgm:cxn modelId="{2877D3C3-AC09-47D4-B416-FA9AFE658997}" type="presParOf" srcId="{801EB2EB-6136-4FE9-BB23-EF2B7D396069}" destId="{A4108E12-E315-408B-B8F6-8A3B82915C8D}" srcOrd="0" destOrd="0" presId="urn:microsoft.com/office/officeart/2005/8/layout/hierarchy1"/>
    <dgm:cxn modelId="{0128A9D9-AE42-4334-BFE6-5E359B3E0809}" type="presParOf" srcId="{A4108E12-E315-408B-B8F6-8A3B82915C8D}" destId="{61639E97-F49C-47D8-8B3A-85EC8A582008}" srcOrd="0" destOrd="0" presId="urn:microsoft.com/office/officeart/2005/8/layout/hierarchy1"/>
    <dgm:cxn modelId="{708773EA-70FB-4F65-A2AF-3EFBDB9F467F}" type="presParOf" srcId="{61639E97-F49C-47D8-8B3A-85EC8A582008}" destId="{CD3716B6-E31F-47B3-811E-F43F6ECF3DC2}" srcOrd="0" destOrd="0" presId="urn:microsoft.com/office/officeart/2005/8/layout/hierarchy1"/>
    <dgm:cxn modelId="{2F80F433-21CE-46F3-BFB4-3681E1981D17}" type="presParOf" srcId="{61639E97-F49C-47D8-8B3A-85EC8A582008}" destId="{093A956E-41FF-4851-B98E-3E3C3988C33B}" srcOrd="1" destOrd="0" presId="urn:microsoft.com/office/officeart/2005/8/layout/hierarchy1"/>
    <dgm:cxn modelId="{7F6C294E-41CF-4314-9600-FF5D632E1B9D}" type="presParOf" srcId="{A4108E12-E315-408B-B8F6-8A3B82915C8D}" destId="{86BCBB00-C4AD-4638-9B8C-74D33A89FD2B}" srcOrd="1" destOrd="0" presId="urn:microsoft.com/office/officeart/2005/8/layout/hierarchy1"/>
    <dgm:cxn modelId="{0B7ACD86-9AE7-4A0E-9145-C8C29C48E4A8}" type="presParOf" srcId="{801EB2EB-6136-4FE9-BB23-EF2B7D396069}" destId="{1744E8B2-B5E6-4739-BC3B-58C14F5C4C05}" srcOrd="1" destOrd="0" presId="urn:microsoft.com/office/officeart/2005/8/layout/hierarchy1"/>
    <dgm:cxn modelId="{468CA34F-747A-43C2-A4FF-BED829FE03A8}" type="presParOf" srcId="{1744E8B2-B5E6-4739-BC3B-58C14F5C4C05}" destId="{9AF956D0-068E-4E26-B2CC-36C829ED5224}" srcOrd="0" destOrd="0" presId="urn:microsoft.com/office/officeart/2005/8/layout/hierarchy1"/>
    <dgm:cxn modelId="{D64E036B-4592-4088-B874-A6E312563683}" type="presParOf" srcId="{9AF956D0-068E-4E26-B2CC-36C829ED5224}" destId="{3A895ED3-94DD-44A4-9728-7C78467068C6}" srcOrd="0" destOrd="0" presId="urn:microsoft.com/office/officeart/2005/8/layout/hierarchy1"/>
    <dgm:cxn modelId="{F0506A07-C9BF-42D6-B597-F2EF9FC9D475}" type="presParOf" srcId="{9AF956D0-068E-4E26-B2CC-36C829ED5224}" destId="{241ED5EC-18B7-40AF-8C1A-870E49407559}" srcOrd="1" destOrd="0" presId="urn:microsoft.com/office/officeart/2005/8/layout/hierarchy1"/>
    <dgm:cxn modelId="{034EDB4C-7605-4B01-A892-54B0AE42834C}" type="presParOf" srcId="{1744E8B2-B5E6-4739-BC3B-58C14F5C4C05}" destId="{C655F18B-EA30-4040-9CED-83E69876596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AE7F96-D748-4DB4-9DC9-99F1B0FB5B4C}" type="doc">
      <dgm:prSet loTypeId="urn:microsoft.com/office/officeart/2018/5/layout/IconLeaf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495F763B-BE43-4E27-AE7D-0B6D636D1E1C}">
      <dgm:prSet/>
      <dgm:spPr/>
      <dgm:t>
        <a:bodyPr/>
        <a:lstStyle/>
        <a:p>
          <a:pPr>
            <a:defRPr cap="all"/>
          </a:pPr>
          <a:r>
            <a:rPr lang="en-GB"/>
            <a:t>they’re not alone </a:t>
          </a:r>
          <a:endParaRPr lang="en-US"/>
        </a:p>
      </dgm:t>
    </dgm:pt>
    <dgm:pt modelId="{5A5BC714-1E79-4A74-8022-72EDB0A5A918}" type="parTrans" cxnId="{616F593E-7600-4277-9204-D9BCFD1785C9}">
      <dgm:prSet/>
      <dgm:spPr/>
      <dgm:t>
        <a:bodyPr/>
        <a:lstStyle/>
        <a:p>
          <a:endParaRPr lang="en-US"/>
        </a:p>
      </dgm:t>
    </dgm:pt>
    <dgm:pt modelId="{544DB78B-5615-45DC-8031-B70A6F814848}" type="sibTrans" cxnId="{616F593E-7600-4277-9204-D9BCFD1785C9}">
      <dgm:prSet/>
      <dgm:spPr/>
      <dgm:t>
        <a:bodyPr/>
        <a:lstStyle/>
        <a:p>
          <a:endParaRPr lang="en-US"/>
        </a:p>
      </dgm:t>
    </dgm:pt>
    <dgm:pt modelId="{7A64A33E-CC43-4D42-9805-81D50EF2A3FA}">
      <dgm:prSet/>
      <dgm:spPr/>
      <dgm:t>
        <a:bodyPr/>
        <a:lstStyle/>
        <a:p>
          <a:pPr>
            <a:defRPr cap="all"/>
          </a:pPr>
          <a:r>
            <a:rPr lang="en-GB"/>
            <a:t>they aren’t to blame </a:t>
          </a:r>
          <a:endParaRPr lang="en-US"/>
        </a:p>
      </dgm:t>
    </dgm:pt>
    <dgm:pt modelId="{869324E2-E2F3-427C-AA33-3B19448E4913}" type="parTrans" cxnId="{E7BA1B50-759E-4136-A302-55195F0BC5AC}">
      <dgm:prSet/>
      <dgm:spPr/>
      <dgm:t>
        <a:bodyPr/>
        <a:lstStyle/>
        <a:p>
          <a:endParaRPr lang="en-US"/>
        </a:p>
      </dgm:t>
    </dgm:pt>
    <dgm:pt modelId="{8358A401-AA5E-4876-AEB7-6097C7117295}" type="sibTrans" cxnId="{E7BA1B50-759E-4136-A302-55195F0BC5AC}">
      <dgm:prSet/>
      <dgm:spPr/>
      <dgm:t>
        <a:bodyPr/>
        <a:lstStyle/>
        <a:p>
          <a:endParaRPr lang="en-US"/>
        </a:p>
      </dgm:t>
    </dgm:pt>
    <dgm:pt modelId="{F77DCCC8-89AD-4AA0-B902-50F3B201696F}">
      <dgm:prSet/>
      <dgm:spPr/>
      <dgm:t>
        <a:bodyPr/>
        <a:lstStyle/>
        <a:p>
          <a:pPr>
            <a:defRPr cap="all"/>
          </a:pPr>
          <a:r>
            <a:rPr lang="en-GB"/>
            <a:t>they’re not betraying anybody by talking about it. </a:t>
          </a:r>
          <a:endParaRPr lang="en-US"/>
        </a:p>
      </dgm:t>
    </dgm:pt>
    <dgm:pt modelId="{A89DE9A3-7F50-45B6-A93D-A0B2ABCF39F6}" type="parTrans" cxnId="{FC1BAD2B-F247-42ED-A471-7F26B615002B}">
      <dgm:prSet/>
      <dgm:spPr/>
      <dgm:t>
        <a:bodyPr/>
        <a:lstStyle/>
        <a:p>
          <a:endParaRPr lang="en-US"/>
        </a:p>
      </dgm:t>
    </dgm:pt>
    <dgm:pt modelId="{DDA906F7-333F-49D6-8D8F-22F649EF8FA1}" type="sibTrans" cxnId="{FC1BAD2B-F247-42ED-A471-7F26B615002B}">
      <dgm:prSet/>
      <dgm:spPr/>
      <dgm:t>
        <a:bodyPr/>
        <a:lstStyle/>
        <a:p>
          <a:endParaRPr lang="en-US"/>
        </a:p>
      </dgm:t>
    </dgm:pt>
    <dgm:pt modelId="{55A45EAE-3DCE-488A-B038-AC90C29105DC}" type="pres">
      <dgm:prSet presAssocID="{76AE7F96-D748-4DB4-9DC9-99F1B0FB5B4C}" presName="root" presStyleCnt="0">
        <dgm:presLayoutVars>
          <dgm:dir/>
          <dgm:resizeHandles val="exact"/>
        </dgm:presLayoutVars>
      </dgm:prSet>
      <dgm:spPr/>
    </dgm:pt>
    <dgm:pt modelId="{24C2F226-542B-4A94-ABBB-E1055EEB1F8A}" type="pres">
      <dgm:prSet presAssocID="{495F763B-BE43-4E27-AE7D-0B6D636D1E1C}" presName="compNode" presStyleCnt="0"/>
      <dgm:spPr/>
    </dgm:pt>
    <dgm:pt modelId="{F98959A3-57BB-45C0-9B3D-E12A26C776F5}" type="pres">
      <dgm:prSet presAssocID="{495F763B-BE43-4E27-AE7D-0B6D636D1E1C}" presName="iconBgRect" presStyleLbl="bgShp" presStyleIdx="0" presStyleCnt="3"/>
      <dgm:spPr>
        <a:prstGeom prst="round2DiagRect">
          <a:avLst>
            <a:gd name="adj1" fmla="val 29727"/>
            <a:gd name="adj2" fmla="val 0"/>
          </a:avLst>
        </a:prstGeom>
      </dgm:spPr>
    </dgm:pt>
    <dgm:pt modelId="{EC62D655-44F9-4300-A83D-C25E7F9EA1A5}" type="pres">
      <dgm:prSet presAssocID="{495F763B-BE43-4E27-AE7D-0B6D636D1E1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No sign"/>
        </a:ext>
      </dgm:extLst>
    </dgm:pt>
    <dgm:pt modelId="{FC2DCE23-B501-4AD7-B9BA-A8B038CF912F}" type="pres">
      <dgm:prSet presAssocID="{495F763B-BE43-4E27-AE7D-0B6D636D1E1C}" presName="spaceRect" presStyleCnt="0"/>
      <dgm:spPr/>
    </dgm:pt>
    <dgm:pt modelId="{E9BF7506-7B89-4719-83A6-447BB636673D}" type="pres">
      <dgm:prSet presAssocID="{495F763B-BE43-4E27-AE7D-0B6D636D1E1C}" presName="textRect" presStyleLbl="revTx" presStyleIdx="0" presStyleCnt="3">
        <dgm:presLayoutVars>
          <dgm:chMax val="1"/>
          <dgm:chPref val="1"/>
        </dgm:presLayoutVars>
      </dgm:prSet>
      <dgm:spPr/>
    </dgm:pt>
    <dgm:pt modelId="{294DC20C-8305-4F1E-841F-32B196A672C4}" type="pres">
      <dgm:prSet presAssocID="{544DB78B-5615-45DC-8031-B70A6F814848}" presName="sibTrans" presStyleCnt="0"/>
      <dgm:spPr/>
    </dgm:pt>
    <dgm:pt modelId="{99A3C44F-6398-49F3-AAA5-AC7CC535B0C1}" type="pres">
      <dgm:prSet presAssocID="{7A64A33E-CC43-4D42-9805-81D50EF2A3FA}" presName="compNode" presStyleCnt="0"/>
      <dgm:spPr/>
    </dgm:pt>
    <dgm:pt modelId="{714A5CD6-A26D-4B26-82C9-6FDF9DCA0B41}" type="pres">
      <dgm:prSet presAssocID="{7A64A33E-CC43-4D42-9805-81D50EF2A3FA}" presName="iconBgRect" presStyleLbl="bgShp" presStyleIdx="1" presStyleCnt="3"/>
      <dgm:spPr>
        <a:prstGeom prst="round2DiagRect">
          <a:avLst>
            <a:gd name="adj1" fmla="val 29727"/>
            <a:gd name="adj2" fmla="val 0"/>
          </a:avLst>
        </a:prstGeom>
      </dgm:spPr>
    </dgm:pt>
    <dgm:pt modelId="{1827F7ED-70A9-432D-84C3-F6A52362AB66}" type="pres">
      <dgm:prSet presAssocID="{7A64A33E-CC43-4D42-9805-81D50EF2A3F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ose"/>
        </a:ext>
      </dgm:extLst>
    </dgm:pt>
    <dgm:pt modelId="{F5342A3F-7497-4950-BEA7-D17DEEEAFE88}" type="pres">
      <dgm:prSet presAssocID="{7A64A33E-CC43-4D42-9805-81D50EF2A3FA}" presName="spaceRect" presStyleCnt="0"/>
      <dgm:spPr/>
    </dgm:pt>
    <dgm:pt modelId="{BDE538D7-E7F6-4EDC-B545-AA16380C1625}" type="pres">
      <dgm:prSet presAssocID="{7A64A33E-CC43-4D42-9805-81D50EF2A3FA}" presName="textRect" presStyleLbl="revTx" presStyleIdx="1" presStyleCnt="3">
        <dgm:presLayoutVars>
          <dgm:chMax val="1"/>
          <dgm:chPref val="1"/>
        </dgm:presLayoutVars>
      </dgm:prSet>
      <dgm:spPr/>
    </dgm:pt>
    <dgm:pt modelId="{48745C0A-17DB-4297-B897-BF4850434C27}" type="pres">
      <dgm:prSet presAssocID="{8358A401-AA5E-4876-AEB7-6097C7117295}" presName="sibTrans" presStyleCnt="0"/>
      <dgm:spPr/>
    </dgm:pt>
    <dgm:pt modelId="{B156C268-8361-4986-9624-5BAB3185ED23}" type="pres">
      <dgm:prSet presAssocID="{F77DCCC8-89AD-4AA0-B902-50F3B201696F}" presName="compNode" presStyleCnt="0"/>
      <dgm:spPr/>
    </dgm:pt>
    <dgm:pt modelId="{1D84F821-E35F-4F30-87AB-32C3F1F5A219}" type="pres">
      <dgm:prSet presAssocID="{F77DCCC8-89AD-4AA0-B902-50F3B201696F}" presName="iconBgRect" presStyleLbl="bgShp" presStyleIdx="2" presStyleCnt="3"/>
      <dgm:spPr>
        <a:prstGeom prst="round2DiagRect">
          <a:avLst>
            <a:gd name="adj1" fmla="val 29727"/>
            <a:gd name="adj2" fmla="val 0"/>
          </a:avLst>
        </a:prstGeom>
      </dgm:spPr>
    </dgm:pt>
    <dgm:pt modelId="{6834D40B-5A09-4237-B7E9-900D1BE08003}" type="pres">
      <dgm:prSet presAssocID="{F77DCCC8-89AD-4AA0-B902-50F3B201696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eaf"/>
        </a:ext>
      </dgm:extLst>
    </dgm:pt>
    <dgm:pt modelId="{A9B7B556-7D44-4003-9676-3A333F90658D}" type="pres">
      <dgm:prSet presAssocID="{F77DCCC8-89AD-4AA0-B902-50F3B201696F}" presName="spaceRect" presStyleCnt="0"/>
      <dgm:spPr/>
    </dgm:pt>
    <dgm:pt modelId="{8FF3510C-FCD4-4BA4-9270-296EE9214AED}" type="pres">
      <dgm:prSet presAssocID="{F77DCCC8-89AD-4AA0-B902-50F3B201696F}" presName="textRect" presStyleLbl="revTx" presStyleIdx="2" presStyleCnt="3">
        <dgm:presLayoutVars>
          <dgm:chMax val="1"/>
          <dgm:chPref val="1"/>
        </dgm:presLayoutVars>
      </dgm:prSet>
      <dgm:spPr/>
    </dgm:pt>
  </dgm:ptLst>
  <dgm:cxnLst>
    <dgm:cxn modelId="{FC1BAD2B-F247-42ED-A471-7F26B615002B}" srcId="{76AE7F96-D748-4DB4-9DC9-99F1B0FB5B4C}" destId="{F77DCCC8-89AD-4AA0-B902-50F3B201696F}" srcOrd="2" destOrd="0" parTransId="{A89DE9A3-7F50-45B6-A93D-A0B2ABCF39F6}" sibTransId="{DDA906F7-333F-49D6-8D8F-22F649EF8FA1}"/>
    <dgm:cxn modelId="{37C81832-239D-4A5A-8FFC-3AEA871F16EA}" type="presOf" srcId="{F77DCCC8-89AD-4AA0-B902-50F3B201696F}" destId="{8FF3510C-FCD4-4BA4-9270-296EE9214AED}" srcOrd="0" destOrd="0" presId="urn:microsoft.com/office/officeart/2018/5/layout/IconLeafLabelList"/>
    <dgm:cxn modelId="{616F593E-7600-4277-9204-D9BCFD1785C9}" srcId="{76AE7F96-D748-4DB4-9DC9-99F1B0FB5B4C}" destId="{495F763B-BE43-4E27-AE7D-0B6D636D1E1C}" srcOrd="0" destOrd="0" parTransId="{5A5BC714-1E79-4A74-8022-72EDB0A5A918}" sibTransId="{544DB78B-5615-45DC-8031-B70A6F814848}"/>
    <dgm:cxn modelId="{E7BA1B50-759E-4136-A302-55195F0BC5AC}" srcId="{76AE7F96-D748-4DB4-9DC9-99F1B0FB5B4C}" destId="{7A64A33E-CC43-4D42-9805-81D50EF2A3FA}" srcOrd="1" destOrd="0" parTransId="{869324E2-E2F3-427C-AA33-3B19448E4913}" sibTransId="{8358A401-AA5E-4876-AEB7-6097C7117295}"/>
    <dgm:cxn modelId="{73D0A458-3164-4788-BDAF-95C2DE83F683}" type="presOf" srcId="{7A64A33E-CC43-4D42-9805-81D50EF2A3FA}" destId="{BDE538D7-E7F6-4EDC-B545-AA16380C1625}" srcOrd="0" destOrd="0" presId="urn:microsoft.com/office/officeart/2018/5/layout/IconLeafLabelList"/>
    <dgm:cxn modelId="{D1EC5294-AB9A-49D6-AE21-C58FD358EC53}" type="presOf" srcId="{495F763B-BE43-4E27-AE7D-0B6D636D1E1C}" destId="{E9BF7506-7B89-4719-83A6-447BB636673D}" srcOrd="0" destOrd="0" presId="urn:microsoft.com/office/officeart/2018/5/layout/IconLeafLabelList"/>
    <dgm:cxn modelId="{C78505F0-068C-4246-A1DB-9D10B37D973E}" type="presOf" srcId="{76AE7F96-D748-4DB4-9DC9-99F1B0FB5B4C}" destId="{55A45EAE-3DCE-488A-B038-AC90C29105DC}" srcOrd="0" destOrd="0" presId="urn:microsoft.com/office/officeart/2018/5/layout/IconLeafLabelList"/>
    <dgm:cxn modelId="{DB5A2797-EC45-4472-B81F-049F42C4AE83}" type="presParOf" srcId="{55A45EAE-3DCE-488A-B038-AC90C29105DC}" destId="{24C2F226-542B-4A94-ABBB-E1055EEB1F8A}" srcOrd="0" destOrd="0" presId="urn:microsoft.com/office/officeart/2018/5/layout/IconLeafLabelList"/>
    <dgm:cxn modelId="{43614F38-6180-4593-AE75-E495CD8EB3A5}" type="presParOf" srcId="{24C2F226-542B-4A94-ABBB-E1055EEB1F8A}" destId="{F98959A3-57BB-45C0-9B3D-E12A26C776F5}" srcOrd="0" destOrd="0" presId="urn:microsoft.com/office/officeart/2018/5/layout/IconLeafLabelList"/>
    <dgm:cxn modelId="{A386440B-1C6C-4700-A604-F202A99F6622}" type="presParOf" srcId="{24C2F226-542B-4A94-ABBB-E1055EEB1F8A}" destId="{EC62D655-44F9-4300-A83D-C25E7F9EA1A5}" srcOrd="1" destOrd="0" presId="urn:microsoft.com/office/officeart/2018/5/layout/IconLeafLabelList"/>
    <dgm:cxn modelId="{C149A3ED-1CAF-442A-BAF6-D3EF81660078}" type="presParOf" srcId="{24C2F226-542B-4A94-ABBB-E1055EEB1F8A}" destId="{FC2DCE23-B501-4AD7-B9BA-A8B038CF912F}" srcOrd="2" destOrd="0" presId="urn:microsoft.com/office/officeart/2018/5/layout/IconLeafLabelList"/>
    <dgm:cxn modelId="{FDDF7D94-16A9-4667-B55C-C14367032E07}" type="presParOf" srcId="{24C2F226-542B-4A94-ABBB-E1055EEB1F8A}" destId="{E9BF7506-7B89-4719-83A6-447BB636673D}" srcOrd="3" destOrd="0" presId="urn:microsoft.com/office/officeart/2018/5/layout/IconLeafLabelList"/>
    <dgm:cxn modelId="{99DD6F72-D11D-4F30-BD43-9BEFBA7521BA}" type="presParOf" srcId="{55A45EAE-3DCE-488A-B038-AC90C29105DC}" destId="{294DC20C-8305-4F1E-841F-32B196A672C4}" srcOrd="1" destOrd="0" presId="urn:microsoft.com/office/officeart/2018/5/layout/IconLeafLabelList"/>
    <dgm:cxn modelId="{28AD73E9-CF96-4453-912C-1AAAFF9643EE}" type="presParOf" srcId="{55A45EAE-3DCE-488A-B038-AC90C29105DC}" destId="{99A3C44F-6398-49F3-AAA5-AC7CC535B0C1}" srcOrd="2" destOrd="0" presId="urn:microsoft.com/office/officeart/2018/5/layout/IconLeafLabelList"/>
    <dgm:cxn modelId="{DD0C9314-0703-4AE0-ABC2-4936705C670C}" type="presParOf" srcId="{99A3C44F-6398-49F3-AAA5-AC7CC535B0C1}" destId="{714A5CD6-A26D-4B26-82C9-6FDF9DCA0B41}" srcOrd="0" destOrd="0" presId="urn:microsoft.com/office/officeart/2018/5/layout/IconLeafLabelList"/>
    <dgm:cxn modelId="{A7B86347-8465-4D5D-9F36-1DF52DEFA648}" type="presParOf" srcId="{99A3C44F-6398-49F3-AAA5-AC7CC535B0C1}" destId="{1827F7ED-70A9-432D-84C3-F6A52362AB66}" srcOrd="1" destOrd="0" presId="urn:microsoft.com/office/officeart/2018/5/layout/IconLeafLabelList"/>
    <dgm:cxn modelId="{760894A2-6981-4C11-98F4-FE82BC0D33E8}" type="presParOf" srcId="{99A3C44F-6398-49F3-AAA5-AC7CC535B0C1}" destId="{F5342A3F-7497-4950-BEA7-D17DEEEAFE88}" srcOrd="2" destOrd="0" presId="urn:microsoft.com/office/officeart/2018/5/layout/IconLeafLabelList"/>
    <dgm:cxn modelId="{BD12B515-4671-4878-B4F0-A46757404498}" type="presParOf" srcId="{99A3C44F-6398-49F3-AAA5-AC7CC535B0C1}" destId="{BDE538D7-E7F6-4EDC-B545-AA16380C1625}" srcOrd="3" destOrd="0" presId="urn:microsoft.com/office/officeart/2018/5/layout/IconLeafLabelList"/>
    <dgm:cxn modelId="{FF2F59E6-EC10-426F-A12A-13FF7F9510C3}" type="presParOf" srcId="{55A45EAE-3DCE-488A-B038-AC90C29105DC}" destId="{48745C0A-17DB-4297-B897-BF4850434C27}" srcOrd="3" destOrd="0" presId="urn:microsoft.com/office/officeart/2018/5/layout/IconLeafLabelList"/>
    <dgm:cxn modelId="{29E06E99-7A22-4B33-B97C-588A9C3100C0}" type="presParOf" srcId="{55A45EAE-3DCE-488A-B038-AC90C29105DC}" destId="{B156C268-8361-4986-9624-5BAB3185ED23}" srcOrd="4" destOrd="0" presId="urn:microsoft.com/office/officeart/2018/5/layout/IconLeafLabelList"/>
    <dgm:cxn modelId="{270BBE1A-B0D0-4370-A03F-37BAEF8A7CD4}" type="presParOf" srcId="{B156C268-8361-4986-9624-5BAB3185ED23}" destId="{1D84F821-E35F-4F30-87AB-32C3F1F5A219}" srcOrd="0" destOrd="0" presId="urn:microsoft.com/office/officeart/2018/5/layout/IconLeafLabelList"/>
    <dgm:cxn modelId="{BCEBC951-F2D4-4481-A44E-0E9F46E1C310}" type="presParOf" srcId="{B156C268-8361-4986-9624-5BAB3185ED23}" destId="{6834D40B-5A09-4237-B7E9-900D1BE08003}" srcOrd="1" destOrd="0" presId="urn:microsoft.com/office/officeart/2018/5/layout/IconLeafLabelList"/>
    <dgm:cxn modelId="{B2A50DD0-49DC-4A97-B555-24174CCF753F}" type="presParOf" srcId="{B156C268-8361-4986-9624-5BAB3185ED23}" destId="{A9B7B556-7D44-4003-9676-3A333F90658D}" srcOrd="2" destOrd="0" presId="urn:microsoft.com/office/officeart/2018/5/layout/IconLeafLabelList"/>
    <dgm:cxn modelId="{6B34DCB3-B174-4C22-ABA2-083F013EDBE9}" type="presParOf" srcId="{B156C268-8361-4986-9624-5BAB3185ED23}" destId="{8FF3510C-FCD4-4BA4-9270-296EE9214AED}"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AFA5CC-5664-439A-9424-1D6C643CE515}"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1ABC1578-9527-4528-98A5-24E4255D3107}">
      <dgm:prSet/>
      <dgm:spPr/>
      <dgm:t>
        <a:bodyPr/>
        <a:lstStyle/>
        <a:p>
          <a:r>
            <a:rPr lang="en-GB"/>
            <a:t>Comments</a:t>
          </a:r>
          <a:endParaRPr lang="en-US"/>
        </a:p>
      </dgm:t>
    </dgm:pt>
    <dgm:pt modelId="{EC82D3C2-D890-4D7B-BB1E-7EFB6B771132}" type="parTrans" cxnId="{CFC0D4C8-235A-4B64-A5EC-0033BBF12875}">
      <dgm:prSet/>
      <dgm:spPr/>
      <dgm:t>
        <a:bodyPr/>
        <a:lstStyle/>
        <a:p>
          <a:endParaRPr lang="en-US"/>
        </a:p>
      </dgm:t>
    </dgm:pt>
    <dgm:pt modelId="{6E32DE30-FCEA-41BC-A124-D474CD40CE04}" type="sibTrans" cxnId="{CFC0D4C8-235A-4B64-A5EC-0033BBF12875}">
      <dgm:prSet/>
      <dgm:spPr/>
      <dgm:t>
        <a:bodyPr/>
        <a:lstStyle/>
        <a:p>
          <a:endParaRPr lang="en-US"/>
        </a:p>
      </dgm:t>
    </dgm:pt>
    <dgm:pt modelId="{48CDD694-4529-4044-AAF6-59BF94F608A7}">
      <dgm:prSet/>
      <dgm:spPr/>
      <dgm:t>
        <a:bodyPr/>
        <a:lstStyle/>
        <a:p>
          <a:r>
            <a:rPr lang="en-GB"/>
            <a:t>Concerns</a:t>
          </a:r>
          <a:endParaRPr lang="en-US"/>
        </a:p>
      </dgm:t>
    </dgm:pt>
    <dgm:pt modelId="{44E790BA-2C97-4732-A9FC-7BC24933500C}" type="parTrans" cxnId="{6A18DF4E-7C49-4F5D-85D0-59714E9B4B0E}">
      <dgm:prSet/>
      <dgm:spPr/>
      <dgm:t>
        <a:bodyPr/>
        <a:lstStyle/>
        <a:p>
          <a:endParaRPr lang="en-US"/>
        </a:p>
      </dgm:t>
    </dgm:pt>
    <dgm:pt modelId="{015C271C-AF68-4375-8F39-47A1036D3D53}" type="sibTrans" cxnId="{6A18DF4E-7C49-4F5D-85D0-59714E9B4B0E}">
      <dgm:prSet/>
      <dgm:spPr/>
      <dgm:t>
        <a:bodyPr/>
        <a:lstStyle/>
        <a:p>
          <a:endParaRPr lang="en-US"/>
        </a:p>
      </dgm:t>
    </dgm:pt>
    <dgm:pt modelId="{A2B78223-25F2-42D4-BB25-A63BB5FDD49F}">
      <dgm:prSet/>
      <dgm:spPr/>
      <dgm:t>
        <a:bodyPr/>
        <a:lstStyle/>
        <a:p>
          <a:r>
            <a:rPr lang="en-GB"/>
            <a:t>Questions</a:t>
          </a:r>
          <a:endParaRPr lang="en-US"/>
        </a:p>
      </dgm:t>
    </dgm:pt>
    <dgm:pt modelId="{65F8BAFE-15BB-418A-A3D1-1E1F5A58C010}" type="parTrans" cxnId="{B4F59828-E6FC-41F5-94FC-BF57D0DA2D7F}">
      <dgm:prSet/>
      <dgm:spPr/>
      <dgm:t>
        <a:bodyPr/>
        <a:lstStyle/>
        <a:p>
          <a:endParaRPr lang="en-US"/>
        </a:p>
      </dgm:t>
    </dgm:pt>
    <dgm:pt modelId="{85F0190A-0650-406A-94A1-C39B8A431BB7}" type="sibTrans" cxnId="{B4F59828-E6FC-41F5-94FC-BF57D0DA2D7F}">
      <dgm:prSet/>
      <dgm:spPr/>
      <dgm:t>
        <a:bodyPr/>
        <a:lstStyle/>
        <a:p>
          <a:endParaRPr lang="en-US"/>
        </a:p>
      </dgm:t>
    </dgm:pt>
    <dgm:pt modelId="{445CDB28-A3C3-4275-AC3C-36297C4FCE9E}" type="pres">
      <dgm:prSet presAssocID="{0FAFA5CC-5664-439A-9424-1D6C643CE515}" presName="root" presStyleCnt="0">
        <dgm:presLayoutVars>
          <dgm:dir/>
          <dgm:resizeHandles val="exact"/>
        </dgm:presLayoutVars>
      </dgm:prSet>
      <dgm:spPr/>
    </dgm:pt>
    <dgm:pt modelId="{1992A7DB-A290-406A-B55E-1A4B0E7076BE}" type="pres">
      <dgm:prSet presAssocID="{1ABC1578-9527-4528-98A5-24E4255D3107}" presName="compNode" presStyleCnt="0"/>
      <dgm:spPr/>
    </dgm:pt>
    <dgm:pt modelId="{0FBC57DF-1ED1-4AEC-A703-C725C4B53EC3}" type="pres">
      <dgm:prSet presAssocID="{1ABC1578-9527-4528-98A5-24E4255D3107}" presName="bgRect" presStyleLbl="bgShp" presStyleIdx="0" presStyleCnt="3"/>
      <dgm:spPr/>
    </dgm:pt>
    <dgm:pt modelId="{A665A901-95FD-4AAC-9357-9B9E1670D222}" type="pres">
      <dgm:prSet presAssocID="{1ABC1578-9527-4528-98A5-24E4255D310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at"/>
        </a:ext>
      </dgm:extLst>
    </dgm:pt>
    <dgm:pt modelId="{8E60DBE5-AB62-4630-AC3E-B34E38CF5323}" type="pres">
      <dgm:prSet presAssocID="{1ABC1578-9527-4528-98A5-24E4255D3107}" presName="spaceRect" presStyleCnt="0"/>
      <dgm:spPr/>
    </dgm:pt>
    <dgm:pt modelId="{998CC83D-7504-43BE-9592-FD35D594DC41}" type="pres">
      <dgm:prSet presAssocID="{1ABC1578-9527-4528-98A5-24E4255D3107}" presName="parTx" presStyleLbl="revTx" presStyleIdx="0" presStyleCnt="3">
        <dgm:presLayoutVars>
          <dgm:chMax val="0"/>
          <dgm:chPref val="0"/>
        </dgm:presLayoutVars>
      </dgm:prSet>
      <dgm:spPr/>
    </dgm:pt>
    <dgm:pt modelId="{3B00398B-623B-403A-A251-79EB9CE57F4C}" type="pres">
      <dgm:prSet presAssocID="{6E32DE30-FCEA-41BC-A124-D474CD40CE04}" presName="sibTrans" presStyleCnt="0"/>
      <dgm:spPr/>
    </dgm:pt>
    <dgm:pt modelId="{3F89006C-5726-468B-8ED7-D6187E3A804C}" type="pres">
      <dgm:prSet presAssocID="{48CDD694-4529-4044-AAF6-59BF94F608A7}" presName="compNode" presStyleCnt="0"/>
      <dgm:spPr/>
    </dgm:pt>
    <dgm:pt modelId="{96CAF102-53BA-47A8-9375-EC01D5B8BEE0}" type="pres">
      <dgm:prSet presAssocID="{48CDD694-4529-4044-AAF6-59BF94F608A7}" presName="bgRect" presStyleLbl="bgShp" presStyleIdx="1" presStyleCnt="3"/>
      <dgm:spPr/>
    </dgm:pt>
    <dgm:pt modelId="{F8DE2432-0E7D-4CFA-A027-AA8F0C888FB3}" type="pres">
      <dgm:prSet presAssocID="{48CDD694-4529-4044-AAF6-59BF94F608A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arning"/>
        </a:ext>
      </dgm:extLst>
    </dgm:pt>
    <dgm:pt modelId="{8D3100AD-E709-4147-84E4-D12730E45E10}" type="pres">
      <dgm:prSet presAssocID="{48CDD694-4529-4044-AAF6-59BF94F608A7}" presName="spaceRect" presStyleCnt="0"/>
      <dgm:spPr/>
    </dgm:pt>
    <dgm:pt modelId="{6B5A1208-36CB-44FF-8A30-8CC2EF6FD071}" type="pres">
      <dgm:prSet presAssocID="{48CDD694-4529-4044-AAF6-59BF94F608A7}" presName="parTx" presStyleLbl="revTx" presStyleIdx="1" presStyleCnt="3">
        <dgm:presLayoutVars>
          <dgm:chMax val="0"/>
          <dgm:chPref val="0"/>
        </dgm:presLayoutVars>
      </dgm:prSet>
      <dgm:spPr/>
    </dgm:pt>
    <dgm:pt modelId="{C3BC904E-87C8-41F4-95CD-EB28E2370E55}" type="pres">
      <dgm:prSet presAssocID="{015C271C-AF68-4375-8F39-47A1036D3D53}" presName="sibTrans" presStyleCnt="0"/>
      <dgm:spPr/>
    </dgm:pt>
    <dgm:pt modelId="{62203371-D3A0-42FE-A31B-59BB8E5C91F4}" type="pres">
      <dgm:prSet presAssocID="{A2B78223-25F2-42D4-BB25-A63BB5FDD49F}" presName="compNode" presStyleCnt="0"/>
      <dgm:spPr/>
    </dgm:pt>
    <dgm:pt modelId="{8DC9C76B-4E5A-4386-8B0C-48640DEAD75A}" type="pres">
      <dgm:prSet presAssocID="{A2B78223-25F2-42D4-BB25-A63BB5FDD49F}" presName="bgRect" presStyleLbl="bgShp" presStyleIdx="2" presStyleCnt="3"/>
      <dgm:spPr/>
    </dgm:pt>
    <dgm:pt modelId="{D4B5F48E-39AA-4E88-8D33-EBD2A49E0A65}" type="pres">
      <dgm:prSet presAssocID="{A2B78223-25F2-42D4-BB25-A63BB5FDD49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lp"/>
        </a:ext>
      </dgm:extLst>
    </dgm:pt>
    <dgm:pt modelId="{22FD0B5E-8671-4C8E-A488-B9C311EAAB73}" type="pres">
      <dgm:prSet presAssocID="{A2B78223-25F2-42D4-BB25-A63BB5FDD49F}" presName="spaceRect" presStyleCnt="0"/>
      <dgm:spPr/>
    </dgm:pt>
    <dgm:pt modelId="{D93F5D74-73C0-48E6-8B18-1951C9B3F573}" type="pres">
      <dgm:prSet presAssocID="{A2B78223-25F2-42D4-BB25-A63BB5FDD49F}" presName="parTx" presStyleLbl="revTx" presStyleIdx="2" presStyleCnt="3">
        <dgm:presLayoutVars>
          <dgm:chMax val="0"/>
          <dgm:chPref val="0"/>
        </dgm:presLayoutVars>
      </dgm:prSet>
      <dgm:spPr/>
    </dgm:pt>
  </dgm:ptLst>
  <dgm:cxnLst>
    <dgm:cxn modelId="{B4F59828-E6FC-41F5-94FC-BF57D0DA2D7F}" srcId="{0FAFA5CC-5664-439A-9424-1D6C643CE515}" destId="{A2B78223-25F2-42D4-BB25-A63BB5FDD49F}" srcOrd="2" destOrd="0" parTransId="{65F8BAFE-15BB-418A-A3D1-1E1F5A58C010}" sibTransId="{85F0190A-0650-406A-94A1-C39B8A431BB7}"/>
    <dgm:cxn modelId="{6A18DF4E-7C49-4F5D-85D0-59714E9B4B0E}" srcId="{0FAFA5CC-5664-439A-9424-1D6C643CE515}" destId="{48CDD694-4529-4044-AAF6-59BF94F608A7}" srcOrd="1" destOrd="0" parTransId="{44E790BA-2C97-4732-A9FC-7BC24933500C}" sibTransId="{015C271C-AF68-4375-8F39-47A1036D3D53}"/>
    <dgm:cxn modelId="{DB0E2EC1-0785-444B-8B25-D17DB5BCF82B}" type="presOf" srcId="{48CDD694-4529-4044-AAF6-59BF94F608A7}" destId="{6B5A1208-36CB-44FF-8A30-8CC2EF6FD071}" srcOrd="0" destOrd="0" presId="urn:microsoft.com/office/officeart/2018/2/layout/IconVerticalSolidList"/>
    <dgm:cxn modelId="{CFC0D4C8-235A-4B64-A5EC-0033BBF12875}" srcId="{0FAFA5CC-5664-439A-9424-1D6C643CE515}" destId="{1ABC1578-9527-4528-98A5-24E4255D3107}" srcOrd="0" destOrd="0" parTransId="{EC82D3C2-D890-4D7B-BB1E-7EFB6B771132}" sibTransId="{6E32DE30-FCEA-41BC-A124-D474CD40CE04}"/>
    <dgm:cxn modelId="{0B8C08CF-7933-462D-99FC-0FDCF2563448}" type="presOf" srcId="{A2B78223-25F2-42D4-BB25-A63BB5FDD49F}" destId="{D93F5D74-73C0-48E6-8B18-1951C9B3F573}" srcOrd="0" destOrd="0" presId="urn:microsoft.com/office/officeart/2018/2/layout/IconVerticalSolidList"/>
    <dgm:cxn modelId="{66B622D2-D6CB-422A-B3D4-9088850ED447}" type="presOf" srcId="{0FAFA5CC-5664-439A-9424-1D6C643CE515}" destId="{445CDB28-A3C3-4275-AC3C-36297C4FCE9E}" srcOrd="0" destOrd="0" presId="urn:microsoft.com/office/officeart/2018/2/layout/IconVerticalSolidList"/>
    <dgm:cxn modelId="{DCFB76EC-2C1A-4C80-9B1B-27DC950E44E4}" type="presOf" srcId="{1ABC1578-9527-4528-98A5-24E4255D3107}" destId="{998CC83D-7504-43BE-9592-FD35D594DC41}" srcOrd="0" destOrd="0" presId="urn:microsoft.com/office/officeart/2018/2/layout/IconVerticalSolidList"/>
    <dgm:cxn modelId="{E0BDC9EF-196F-4AFE-AE0E-E285C46DD0C5}" type="presParOf" srcId="{445CDB28-A3C3-4275-AC3C-36297C4FCE9E}" destId="{1992A7DB-A290-406A-B55E-1A4B0E7076BE}" srcOrd="0" destOrd="0" presId="urn:microsoft.com/office/officeart/2018/2/layout/IconVerticalSolidList"/>
    <dgm:cxn modelId="{6BB72F9D-5B67-4BFB-811A-F013AF661B4A}" type="presParOf" srcId="{1992A7DB-A290-406A-B55E-1A4B0E7076BE}" destId="{0FBC57DF-1ED1-4AEC-A703-C725C4B53EC3}" srcOrd="0" destOrd="0" presId="urn:microsoft.com/office/officeart/2018/2/layout/IconVerticalSolidList"/>
    <dgm:cxn modelId="{5193E966-7FAE-41B6-8955-D5B3FC4BB6D0}" type="presParOf" srcId="{1992A7DB-A290-406A-B55E-1A4B0E7076BE}" destId="{A665A901-95FD-4AAC-9357-9B9E1670D222}" srcOrd="1" destOrd="0" presId="urn:microsoft.com/office/officeart/2018/2/layout/IconVerticalSolidList"/>
    <dgm:cxn modelId="{9651B0B1-93B7-47FC-9C65-336E431E6B46}" type="presParOf" srcId="{1992A7DB-A290-406A-B55E-1A4B0E7076BE}" destId="{8E60DBE5-AB62-4630-AC3E-B34E38CF5323}" srcOrd="2" destOrd="0" presId="urn:microsoft.com/office/officeart/2018/2/layout/IconVerticalSolidList"/>
    <dgm:cxn modelId="{5292CFA9-3DBC-4218-B7E8-594BB2833E7B}" type="presParOf" srcId="{1992A7DB-A290-406A-B55E-1A4B0E7076BE}" destId="{998CC83D-7504-43BE-9592-FD35D594DC41}" srcOrd="3" destOrd="0" presId="urn:microsoft.com/office/officeart/2018/2/layout/IconVerticalSolidList"/>
    <dgm:cxn modelId="{4B0AD97D-0C7E-4220-A5D7-F5FC59E54125}" type="presParOf" srcId="{445CDB28-A3C3-4275-AC3C-36297C4FCE9E}" destId="{3B00398B-623B-403A-A251-79EB9CE57F4C}" srcOrd="1" destOrd="0" presId="urn:microsoft.com/office/officeart/2018/2/layout/IconVerticalSolidList"/>
    <dgm:cxn modelId="{AD5C6DC3-7D2D-4E2B-9475-16E45FD56E73}" type="presParOf" srcId="{445CDB28-A3C3-4275-AC3C-36297C4FCE9E}" destId="{3F89006C-5726-468B-8ED7-D6187E3A804C}" srcOrd="2" destOrd="0" presId="urn:microsoft.com/office/officeart/2018/2/layout/IconVerticalSolidList"/>
    <dgm:cxn modelId="{8BD7649D-2412-4454-B973-C4CC979A1083}" type="presParOf" srcId="{3F89006C-5726-468B-8ED7-D6187E3A804C}" destId="{96CAF102-53BA-47A8-9375-EC01D5B8BEE0}" srcOrd="0" destOrd="0" presId="urn:microsoft.com/office/officeart/2018/2/layout/IconVerticalSolidList"/>
    <dgm:cxn modelId="{43180756-A528-4BF9-8DF3-0BC4E1C6B9ED}" type="presParOf" srcId="{3F89006C-5726-468B-8ED7-D6187E3A804C}" destId="{F8DE2432-0E7D-4CFA-A027-AA8F0C888FB3}" srcOrd="1" destOrd="0" presId="urn:microsoft.com/office/officeart/2018/2/layout/IconVerticalSolidList"/>
    <dgm:cxn modelId="{C1AB90CD-DB9B-49D2-88F7-00C3EB2BABCA}" type="presParOf" srcId="{3F89006C-5726-468B-8ED7-D6187E3A804C}" destId="{8D3100AD-E709-4147-84E4-D12730E45E10}" srcOrd="2" destOrd="0" presId="urn:microsoft.com/office/officeart/2018/2/layout/IconVerticalSolidList"/>
    <dgm:cxn modelId="{97ABB0E4-1D0B-4849-89BE-7EE8E7A199A9}" type="presParOf" srcId="{3F89006C-5726-468B-8ED7-D6187E3A804C}" destId="{6B5A1208-36CB-44FF-8A30-8CC2EF6FD071}" srcOrd="3" destOrd="0" presId="urn:microsoft.com/office/officeart/2018/2/layout/IconVerticalSolidList"/>
    <dgm:cxn modelId="{9EEDF54D-10FA-4A09-84C4-20744D696D92}" type="presParOf" srcId="{445CDB28-A3C3-4275-AC3C-36297C4FCE9E}" destId="{C3BC904E-87C8-41F4-95CD-EB28E2370E55}" srcOrd="3" destOrd="0" presId="urn:microsoft.com/office/officeart/2018/2/layout/IconVerticalSolidList"/>
    <dgm:cxn modelId="{ABA279DB-3C2C-4DA1-BA24-540056A3B8A1}" type="presParOf" srcId="{445CDB28-A3C3-4275-AC3C-36297C4FCE9E}" destId="{62203371-D3A0-42FE-A31B-59BB8E5C91F4}" srcOrd="4" destOrd="0" presId="urn:microsoft.com/office/officeart/2018/2/layout/IconVerticalSolidList"/>
    <dgm:cxn modelId="{654D745F-9716-497F-87F9-E7BEB90D030C}" type="presParOf" srcId="{62203371-D3A0-42FE-A31B-59BB8E5C91F4}" destId="{8DC9C76B-4E5A-4386-8B0C-48640DEAD75A}" srcOrd="0" destOrd="0" presId="urn:microsoft.com/office/officeart/2018/2/layout/IconVerticalSolidList"/>
    <dgm:cxn modelId="{1290C2F0-7DF5-4FE1-903D-B45AEFA8F266}" type="presParOf" srcId="{62203371-D3A0-42FE-A31B-59BB8E5C91F4}" destId="{D4B5F48E-39AA-4E88-8D33-EBD2A49E0A65}" srcOrd="1" destOrd="0" presId="urn:microsoft.com/office/officeart/2018/2/layout/IconVerticalSolidList"/>
    <dgm:cxn modelId="{00EF136F-FB2B-4A51-A0FB-0D2246A928FD}" type="presParOf" srcId="{62203371-D3A0-42FE-A31B-59BB8E5C91F4}" destId="{22FD0B5E-8671-4C8E-A488-B9C311EAAB73}" srcOrd="2" destOrd="0" presId="urn:microsoft.com/office/officeart/2018/2/layout/IconVerticalSolidList"/>
    <dgm:cxn modelId="{10BD5BF6-1D3E-48A9-99D3-E0FA4D13088C}" type="presParOf" srcId="{62203371-D3A0-42FE-A31B-59BB8E5C91F4}" destId="{D93F5D74-73C0-48E6-8B18-1951C9B3F57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3716B6-E31F-47B3-811E-F43F6ECF3DC2}">
      <dsp:nvSpPr>
        <dsp:cNvPr id="0" name=""/>
        <dsp:cNvSpPr/>
      </dsp:nvSpPr>
      <dsp:spPr>
        <a:xfrm>
          <a:off x="130938" y="1393"/>
          <a:ext cx="4224635" cy="268264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3A956E-41FF-4851-B98E-3E3C3988C33B}">
      <dsp:nvSpPr>
        <dsp:cNvPr id="0" name=""/>
        <dsp:cNvSpPr/>
      </dsp:nvSpPr>
      <dsp:spPr>
        <a:xfrm>
          <a:off x="600342" y="447327"/>
          <a:ext cx="4224635" cy="2682643"/>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a:t>Take one of the trio. With your TLC, discuss the effects on children and young people, if one of the toxic trio is present in a family.</a:t>
          </a:r>
          <a:endParaRPr lang="en-US" sz="2700" kern="1200"/>
        </a:p>
      </dsp:txBody>
      <dsp:txXfrm>
        <a:off x="678914" y="525899"/>
        <a:ext cx="4067491" cy="2525499"/>
      </dsp:txXfrm>
    </dsp:sp>
    <dsp:sp modelId="{3A895ED3-94DD-44A4-9728-7C78467068C6}">
      <dsp:nvSpPr>
        <dsp:cNvPr id="0" name=""/>
        <dsp:cNvSpPr/>
      </dsp:nvSpPr>
      <dsp:spPr>
        <a:xfrm>
          <a:off x="5294381" y="1393"/>
          <a:ext cx="4224635" cy="2682643"/>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1ED5EC-18B7-40AF-8C1A-870E49407559}">
      <dsp:nvSpPr>
        <dsp:cNvPr id="0" name=""/>
        <dsp:cNvSpPr/>
      </dsp:nvSpPr>
      <dsp:spPr>
        <a:xfrm>
          <a:off x="5763785" y="447327"/>
          <a:ext cx="4224635" cy="2682643"/>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a:t>Jot down some of the effects and how they may manifest themselves in the children with whom you work. </a:t>
          </a:r>
          <a:endParaRPr lang="en-US" sz="2700" kern="1200"/>
        </a:p>
      </dsp:txBody>
      <dsp:txXfrm>
        <a:off x="5842357" y="525899"/>
        <a:ext cx="4067491" cy="25254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8959A3-57BB-45C0-9B3D-E12A26C776F5}">
      <dsp:nvSpPr>
        <dsp:cNvPr id="0" name=""/>
        <dsp:cNvSpPr/>
      </dsp:nvSpPr>
      <dsp:spPr>
        <a:xfrm>
          <a:off x="679050" y="581261"/>
          <a:ext cx="1887187" cy="1887187"/>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62D655-44F9-4300-A83D-C25E7F9EA1A5}">
      <dsp:nvSpPr>
        <dsp:cNvPr id="0" name=""/>
        <dsp:cNvSpPr/>
      </dsp:nvSpPr>
      <dsp:spPr>
        <a:xfrm>
          <a:off x="1081237" y="983449"/>
          <a:ext cx="1082812" cy="10828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9BF7506-7B89-4719-83A6-447BB636673D}">
      <dsp:nvSpPr>
        <dsp:cNvPr id="0" name=""/>
        <dsp:cNvSpPr/>
      </dsp:nvSpPr>
      <dsp:spPr>
        <a:xfrm>
          <a:off x="75768" y="3056262"/>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GB" sz="1800" kern="1200"/>
            <a:t>they’re not alone </a:t>
          </a:r>
          <a:endParaRPr lang="en-US" sz="1800" kern="1200"/>
        </a:p>
      </dsp:txBody>
      <dsp:txXfrm>
        <a:off x="75768" y="3056262"/>
        <a:ext cx="3093750" cy="720000"/>
      </dsp:txXfrm>
    </dsp:sp>
    <dsp:sp modelId="{714A5CD6-A26D-4B26-82C9-6FDF9DCA0B41}">
      <dsp:nvSpPr>
        <dsp:cNvPr id="0" name=""/>
        <dsp:cNvSpPr/>
      </dsp:nvSpPr>
      <dsp:spPr>
        <a:xfrm>
          <a:off x="4314206" y="581261"/>
          <a:ext cx="1887187" cy="1887187"/>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827F7ED-70A9-432D-84C3-F6A52362AB66}">
      <dsp:nvSpPr>
        <dsp:cNvPr id="0" name=""/>
        <dsp:cNvSpPr/>
      </dsp:nvSpPr>
      <dsp:spPr>
        <a:xfrm>
          <a:off x="4716393" y="983449"/>
          <a:ext cx="1082812" cy="10828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DE538D7-E7F6-4EDC-B545-AA16380C1625}">
      <dsp:nvSpPr>
        <dsp:cNvPr id="0" name=""/>
        <dsp:cNvSpPr/>
      </dsp:nvSpPr>
      <dsp:spPr>
        <a:xfrm>
          <a:off x="3710925" y="3056262"/>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GB" sz="1800" kern="1200"/>
            <a:t>they aren’t to blame </a:t>
          </a:r>
          <a:endParaRPr lang="en-US" sz="1800" kern="1200"/>
        </a:p>
      </dsp:txBody>
      <dsp:txXfrm>
        <a:off x="3710925" y="3056262"/>
        <a:ext cx="3093750" cy="720000"/>
      </dsp:txXfrm>
    </dsp:sp>
    <dsp:sp modelId="{1D84F821-E35F-4F30-87AB-32C3F1F5A219}">
      <dsp:nvSpPr>
        <dsp:cNvPr id="0" name=""/>
        <dsp:cNvSpPr/>
      </dsp:nvSpPr>
      <dsp:spPr>
        <a:xfrm>
          <a:off x="7949362" y="581261"/>
          <a:ext cx="1887187" cy="1887187"/>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834D40B-5A09-4237-B7E9-900D1BE08003}">
      <dsp:nvSpPr>
        <dsp:cNvPr id="0" name=""/>
        <dsp:cNvSpPr/>
      </dsp:nvSpPr>
      <dsp:spPr>
        <a:xfrm>
          <a:off x="8351550" y="983449"/>
          <a:ext cx="1082812" cy="10828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FF3510C-FCD4-4BA4-9270-296EE9214AED}">
      <dsp:nvSpPr>
        <dsp:cNvPr id="0" name=""/>
        <dsp:cNvSpPr/>
      </dsp:nvSpPr>
      <dsp:spPr>
        <a:xfrm>
          <a:off x="7346081" y="3056262"/>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GB" sz="1800" kern="1200"/>
            <a:t>they’re not betraying anybody by talking about it. </a:t>
          </a:r>
          <a:endParaRPr lang="en-US" sz="1800" kern="1200"/>
        </a:p>
      </dsp:txBody>
      <dsp:txXfrm>
        <a:off x="7346081" y="3056262"/>
        <a:ext cx="3093750"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BC57DF-1ED1-4AEC-A703-C725C4B53EC3}">
      <dsp:nvSpPr>
        <dsp:cNvPr id="0" name=""/>
        <dsp:cNvSpPr/>
      </dsp:nvSpPr>
      <dsp:spPr>
        <a:xfrm>
          <a:off x="0" y="718"/>
          <a:ext cx="6513603" cy="1681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65A901-95FD-4AAC-9357-9B9E1670D222}">
      <dsp:nvSpPr>
        <dsp:cNvPr id="0" name=""/>
        <dsp:cNvSpPr/>
      </dsp:nvSpPr>
      <dsp:spPr>
        <a:xfrm>
          <a:off x="508544" y="378974"/>
          <a:ext cx="924626" cy="9246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98CC83D-7504-43BE-9592-FD35D594DC41}">
      <dsp:nvSpPr>
        <dsp:cNvPr id="0" name=""/>
        <dsp:cNvSpPr/>
      </dsp:nvSpPr>
      <dsp:spPr>
        <a:xfrm>
          <a:off x="1941716" y="718"/>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1111250">
            <a:lnSpc>
              <a:spcPct val="90000"/>
            </a:lnSpc>
            <a:spcBef>
              <a:spcPct val="0"/>
            </a:spcBef>
            <a:spcAft>
              <a:spcPct val="35000"/>
            </a:spcAft>
            <a:buNone/>
          </a:pPr>
          <a:r>
            <a:rPr lang="en-GB" sz="2500" kern="1200"/>
            <a:t>Comments</a:t>
          </a:r>
          <a:endParaRPr lang="en-US" sz="2500" kern="1200"/>
        </a:p>
      </dsp:txBody>
      <dsp:txXfrm>
        <a:off x="1941716" y="718"/>
        <a:ext cx="4571887" cy="1681139"/>
      </dsp:txXfrm>
    </dsp:sp>
    <dsp:sp modelId="{96CAF102-53BA-47A8-9375-EC01D5B8BEE0}">
      <dsp:nvSpPr>
        <dsp:cNvPr id="0" name=""/>
        <dsp:cNvSpPr/>
      </dsp:nvSpPr>
      <dsp:spPr>
        <a:xfrm>
          <a:off x="0" y="2102143"/>
          <a:ext cx="6513603" cy="1681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DE2432-0E7D-4CFA-A027-AA8F0C888FB3}">
      <dsp:nvSpPr>
        <dsp:cNvPr id="0" name=""/>
        <dsp:cNvSpPr/>
      </dsp:nvSpPr>
      <dsp:spPr>
        <a:xfrm>
          <a:off x="508544" y="2480399"/>
          <a:ext cx="924626" cy="9246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B5A1208-36CB-44FF-8A30-8CC2EF6FD071}">
      <dsp:nvSpPr>
        <dsp:cNvPr id="0" name=""/>
        <dsp:cNvSpPr/>
      </dsp:nvSpPr>
      <dsp:spPr>
        <a:xfrm>
          <a:off x="1941716" y="2102143"/>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1111250">
            <a:lnSpc>
              <a:spcPct val="90000"/>
            </a:lnSpc>
            <a:spcBef>
              <a:spcPct val="0"/>
            </a:spcBef>
            <a:spcAft>
              <a:spcPct val="35000"/>
            </a:spcAft>
            <a:buNone/>
          </a:pPr>
          <a:r>
            <a:rPr lang="en-GB" sz="2500" kern="1200"/>
            <a:t>Concerns</a:t>
          </a:r>
          <a:endParaRPr lang="en-US" sz="2500" kern="1200"/>
        </a:p>
      </dsp:txBody>
      <dsp:txXfrm>
        <a:off x="1941716" y="2102143"/>
        <a:ext cx="4571887" cy="1681139"/>
      </dsp:txXfrm>
    </dsp:sp>
    <dsp:sp modelId="{8DC9C76B-4E5A-4386-8B0C-48640DEAD75A}">
      <dsp:nvSpPr>
        <dsp:cNvPr id="0" name=""/>
        <dsp:cNvSpPr/>
      </dsp:nvSpPr>
      <dsp:spPr>
        <a:xfrm>
          <a:off x="0" y="4203567"/>
          <a:ext cx="6513603" cy="1681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4B5F48E-39AA-4E88-8D33-EBD2A49E0A65}">
      <dsp:nvSpPr>
        <dsp:cNvPr id="0" name=""/>
        <dsp:cNvSpPr/>
      </dsp:nvSpPr>
      <dsp:spPr>
        <a:xfrm>
          <a:off x="508544" y="4581824"/>
          <a:ext cx="924626" cy="9246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93F5D74-73C0-48E6-8B18-1951C9B3F573}">
      <dsp:nvSpPr>
        <dsp:cNvPr id="0" name=""/>
        <dsp:cNvSpPr/>
      </dsp:nvSpPr>
      <dsp:spPr>
        <a:xfrm>
          <a:off x="1941716" y="4203567"/>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1111250">
            <a:lnSpc>
              <a:spcPct val="90000"/>
            </a:lnSpc>
            <a:spcBef>
              <a:spcPct val="0"/>
            </a:spcBef>
            <a:spcAft>
              <a:spcPct val="35000"/>
            </a:spcAft>
            <a:buNone/>
          </a:pPr>
          <a:r>
            <a:rPr lang="en-GB" sz="2500" kern="1200"/>
            <a:t>Questions</a:t>
          </a:r>
          <a:endParaRPr lang="en-US" sz="2500" kern="1200"/>
        </a:p>
      </dsp:txBody>
      <dsp:txXfrm>
        <a:off x="1941716" y="4203567"/>
        <a:ext cx="4571887" cy="168113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EDED71-66EB-436F-82E0-3A25F910FE7C}" type="datetimeFigureOut">
              <a:rPr lang="en-GB" smtClean="0"/>
              <a:t>21/07/2020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71450C-705D-420D-88F6-8C34F7289131}" type="slidenum">
              <a:rPr lang="en-GB" smtClean="0"/>
              <a:t>‹#›</a:t>
            </a:fld>
            <a:endParaRPr lang="en-GB"/>
          </a:p>
        </p:txBody>
      </p:sp>
    </p:spTree>
    <p:extLst>
      <p:ext uri="{BB962C8B-B14F-4D97-AF65-F5344CB8AC3E}">
        <p14:creationId xmlns:p14="http://schemas.microsoft.com/office/powerpoint/2010/main" val="3525802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dashriskchecklist.co.uk/stalking/"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www.dashriskchecklist.co.uk/honour-based-abuse/"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p>
          <a:p>
            <a:pPr>
              <a:spcBef>
                <a:spcPct val="0"/>
              </a:spcBef>
            </a:pPr>
            <a:r>
              <a:rPr lang="en-GB"/>
              <a:t>Whilst some of the impacts of parental substance use on children may be drug-specific – safety issues in the home, for example – the majority are not. Most challenges will be shared by children with other vulnerabilities: teachers and other school staff will already be familiar with them, and there will likely be training, policies and procedures in place for managing them. Parental substance use and its impacts on children, therefore, fall well within the sphere of schools’ existing pastoral care responsibilities, and should not be seen as threatening or as ‘someone else’s job’. </a:t>
            </a:r>
          </a:p>
          <a:p>
            <a:pPr>
              <a:spcBef>
                <a:spcPct val="0"/>
              </a:spcBef>
            </a:pPr>
            <a:r>
              <a:rPr lang="en-GB"/>
              <a:t>The impacts of parental substance use on children are quite well-documented, but also numerous and complex. Substance use does not exist in a vacuum and children suffering its effects are likely to be subject to a number of other challenges and vulnerabilities in their home life, including: </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hangingPunct="1"/>
            <a:fld id="{590E9DD0-233F-403D-9606-7F49E9B86214}" type="slidenum">
              <a:rPr lang="en-GB">
                <a:solidFill>
                  <a:prstClr val="black"/>
                </a:solidFill>
              </a:rPr>
              <a:pPr eaLnBrk="1" hangingPunct="1"/>
              <a:t>5</a:t>
            </a:fld>
            <a:endParaRPr lang="en-GB">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p>
          <a:p>
            <a:pPr>
              <a:spcBef>
                <a:spcPct val="0"/>
              </a:spcBef>
            </a:pPr>
            <a:r>
              <a:rPr lang="en-GB"/>
              <a:t>Many of the indicators discussed here will be exhibited by children experiencing other vulnerabilities, and teachers should already be on the lookout for signs of abuse or neglect in their everyday work. Schools and teachers should be especially vigilant around young children who are already known to be vulnerable, as they may not be aware that the background cause could be related to alcohol or drug misuse.</a:t>
            </a:r>
          </a:p>
          <a:p>
            <a:pPr>
              <a:spcBef>
                <a:spcPct val="0"/>
              </a:spcBef>
            </a:pPr>
            <a:endParaRPr lang="en-GB"/>
          </a:p>
          <a:p>
            <a:pPr>
              <a:spcBef>
                <a:spcPct val="0"/>
              </a:spcBef>
            </a:pPr>
            <a:r>
              <a:rPr lang="en-GB"/>
              <a:t>There may also be risks of children mimicking their parents’ behaviour and coping strategies, including the possibility of violence if there is domestic abuse in the house, or beginning to use substances themselves. </a:t>
            </a:r>
          </a:p>
          <a:p>
            <a:pPr>
              <a:spcBef>
                <a:spcPct val="0"/>
              </a:spcBef>
            </a:pPr>
            <a:r>
              <a:rPr lang="en-GB"/>
              <a:t>Whilst generalisations should be avoided, substance use may also be a factor in the lives of children who are cared for by other members of their family – especially grandparents – or those growing up in foster care. According to Grandparents Plus, almost half of grandparent carers took on the role because of substance use in the family.* Being cared for by people other than parents can also be a cause of bullying in itself.** </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hangingPunct="1"/>
            <a:fld id="{008AD561-8C21-4FEB-A0A5-0F701238A8AC}" type="slidenum">
              <a:rPr lang="en-GB">
                <a:solidFill>
                  <a:prstClr val="black"/>
                </a:solidFill>
              </a:rPr>
              <a:pPr eaLnBrk="1" hangingPunct="1"/>
              <a:t>7</a:t>
            </a:fld>
            <a:endParaRPr lang="en-GB">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hangingPunct="1"/>
            <a:fld id="{4417311E-B516-4F86-B153-CEC44BCE21AB}" type="slidenum">
              <a:rPr lang="en-GB">
                <a:solidFill>
                  <a:prstClr val="black"/>
                </a:solidFill>
              </a:rPr>
              <a:pPr eaLnBrk="1" hangingPunct="1"/>
              <a:t>8</a:t>
            </a:fld>
            <a:endParaRPr lang="en-GB">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GB" dirty="0"/>
              <a:t>Reality is women and children die or are seriously harmed as a direct consequence of domestic abuse. </a:t>
            </a:r>
          </a:p>
          <a:p>
            <a:pPr>
              <a:defRPr/>
            </a:pPr>
            <a:r>
              <a:rPr lang="en-GB" dirty="0"/>
              <a:t>Although considered a ‘hidden crime’ victims are not living on an island, they have family, friends, neighbours, jobs – they interact with agencies regularly, often more so. Children go to school. </a:t>
            </a:r>
          </a:p>
          <a:p>
            <a:pPr>
              <a:defRPr/>
            </a:pPr>
            <a:endParaRPr lang="en-GB" dirty="0"/>
          </a:p>
          <a:p>
            <a:pPr>
              <a:defRPr/>
            </a:pPr>
            <a:r>
              <a:rPr lang="en-GB" dirty="0"/>
              <a:t>If you have suspicions doing nothing is not okay, but some actions cause harm and increase risk. </a:t>
            </a:r>
          </a:p>
          <a:p>
            <a:pPr>
              <a:defRPr/>
            </a:pPr>
            <a:r>
              <a:rPr lang="en-GB" dirty="0"/>
              <a:t>If domestic abuse is correctly identified at an early stage, the risks assessed and a clear safety plan is created, the risks of harm to the children and victim can be reduced. </a:t>
            </a:r>
          </a:p>
          <a:p>
            <a:pPr>
              <a:defRPr/>
            </a:pPr>
            <a:endParaRPr lang="en-GB" dirty="0"/>
          </a:p>
          <a:p>
            <a:pPr>
              <a:defRPr/>
            </a:pPr>
            <a:r>
              <a:rPr lang="en-GB" dirty="0"/>
              <a:t>DHR’s and SCR’s are show we’re still not getting it right for families living with DA. </a:t>
            </a:r>
          </a:p>
          <a:p>
            <a:pPr>
              <a:defRPr/>
            </a:pPr>
            <a:endParaRPr lang="en-GB" dirty="0"/>
          </a:p>
          <a:p>
            <a:pPr>
              <a:defRPr/>
            </a:pPr>
            <a:r>
              <a:rPr lang="en-GB" u="sng" dirty="0"/>
              <a:t>Conclusions from many domestic homicides and serious case reviews showed:</a:t>
            </a:r>
          </a:p>
          <a:p>
            <a:pPr marL="171450" indent="-171450">
              <a:buFont typeface="Arial" pitchFamily="34" charset="0"/>
              <a:buChar char="•"/>
              <a:defRPr/>
            </a:pPr>
            <a:r>
              <a:rPr lang="en-GB" dirty="0"/>
              <a:t>lack of understanding and training regarding risk identification, assessment and management</a:t>
            </a:r>
          </a:p>
          <a:p>
            <a:pPr marL="171450" indent="-171450">
              <a:buFont typeface="Arial" pitchFamily="34" charset="0"/>
              <a:buChar char="•"/>
              <a:defRPr/>
            </a:pPr>
            <a:r>
              <a:rPr lang="en-GB" dirty="0"/>
              <a:t>insufficient risk identification, assessment and management</a:t>
            </a:r>
          </a:p>
          <a:p>
            <a:pPr marL="171450" indent="-171450">
              <a:buFont typeface="Arial" pitchFamily="34" charset="0"/>
              <a:buChar char="•"/>
              <a:defRPr/>
            </a:pPr>
            <a:r>
              <a:rPr lang="en-GB" dirty="0"/>
              <a:t>insufficient information sharing</a:t>
            </a:r>
          </a:p>
          <a:p>
            <a:pPr marL="171450" indent="-171450">
              <a:buFont typeface="Arial" pitchFamily="34" charset="0"/>
              <a:buChar char="•"/>
              <a:defRPr/>
            </a:pPr>
            <a:r>
              <a:rPr lang="en-GB" dirty="0"/>
              <a:t>failure to manage the intelligence</a:t>
            </a:r>
          </a:p>
          <a:p>
            <a:pPr marL="171450" indent="-171450">
              <a:buFont typeface="Arial" pitchFamily="34" charset="0"/>
              <a:buChar char="•"/>
              <a:defRPr/>
            </a:pPr>
            <a:r>
              <a:rPr lang="en-GB" dirty="0"/>
              <a:t>failure to make the links across public protection and serial offending.</a:t>
            </a:r>
          </a:p>
          <a:p>
            <a:pPr marL="171450" indent="-171450">
              <a:buFont typeface="Arial" pitchFamily="34" charset="0"/>
              <a:buChar char="•"/>
              <a:defRPr/>
            </a:pPr>
            <a:endParaRPr lang="en-GB" dirty="0"/>
          </a:p>
          <a:p>
            <a:pPr>
              <a:defRPr/>
            </a:pPr>
            <a:endParaRPr lang="en-GB" dirty="0"/>
          </a:p>
          <a:p>
            <a:pPr>
              <a:defRPr/>
            </a:pPr>
            <a:r>
              <a:rPr lang="en-GB" dirty="0"/>
              <a:t>The strongest associations with violence perpetration were found to be emotional/verbal abuse and forced sex. Although the studies did not define what was considered to be emotional or verbal abuse, the association between these factors and physical violence could lend support to the importance of officers actively seeking evidence of coercive and controlling behaviour when conducting risk assessments. Factors associated with other forms of abuse (e.g. psychological and emotional abuse) are poorly covered by the systematic reviews and meta-analyses included in this REA, meaning there are potential gaps in the coverage of this review. </a:t>
            </a:r>
          </a:p>
          <a:p>
            <a:pPr>
              <a:defRPr/>
            </a:pPr>
            <a:endParaRPr lang="en-GB" dirty="0"/>
          </a:p>
          <a:p>
            <a:pPr>
              <a:buFontTx/>
              <a:buChar char="•"/>
              <a:defRPr/>
            </a:pPr>
            <a:endParaRPr lang="en-GB" dirty="0"/>
          </a:p>
          <a:p>
            <a:pPr>
              <a:buFontTx/>
              <a:buChar char="•"/>
              <a:defRPr/>
            </a:pPr>
            <a:endParaRPr lang="en-GB" dirty="0"/>
          </a:p>
          <a:p>
            <a:pPr>
              <a:defRPr/>
            </a:pPr>
            <a:endParaRPr lang="en-GB" dirty="0"/>
          </a:p>
          <a:p>
            <a:pPr>
              <a:defRPr/>
            </a:pPr>
            <a:r>
              <a:rPr lang="en-GB" dirty="0"/>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a:p>
            <a:r>
              <a:rPr lang="en-GB" dirty="0"/>
              <a:t>Two toolkits currently used to assess risk</a:t>
            </a:r>
          </a:p>
          <a:p>
            <a:r>
              <a:rPr lang="en-GB" dirty="0"/>
              <a:t>DASH – adults (</a:t>
            </a:r>
            <a:r>
              <a:rPr lang="en-GB" b="0" i="0" dirty="0">
                <a:solidFill>
                  <a:srgbClr val="5C5C5C"/>
                </a:solidFill>
                <a:effectLst/>
                <a:latin typeface="Lato"/>
              </a:rPr>
              <a:t>The Domestic Abuse, </a:t>
            </a:r>
            <a:r>
              <a:rPr lang="en-GB" b="1" i="0" u="none" strike="noStrike" dirty="0">
                <a:solidFill>
                  <a:srgbClr val="FBAC23"/>
                </a:solidFill>
                <a:effectLst/>
                <a:latin typeface="Lato"/>
                <a:hlinkClick r:id="rId3"/>
              </a:rPr>
              <a:t>Stalking</a:t>
            </a:r>
            <a:r>
              <a:rPr lang="en-GB" b="0" i="0" dirty="0">
                <a:solidFill>
                  <a:srgbClr val="5C5C5C"/>
                </a:solidFill>
                <a:effectLst/>
                <a:latin typeface="Lato"/>
              </a:rPr>
              <a:t> and </a:t>
            </a:r>
            <a:r>
              <a:rPr lang="en-GB" b="1" i="0" u="none" strike="noStrike" dirty="0">
                <a:solidFill>
                  <a:srgbClr val="FBAC23"/>
                </a:solidFill>
                <a:effectLst/>
                <a:latin typeface="Lato"/>
                <a:hlinkClick r:id="rId4"/>
              </a:rPr>
              <a:t>Honour Based Violence</a:t>
            </a:r>
            <a:r>
              <a:rPr lang="en-GB" b="0" i="0" dirty="0">
                <a:solidFill>
                  <a:srgbClr val="5C5C5C"/>
                </a:solidFill>
                <a:effectLst/>
                <a:latin typeface="Lato"/>
              </a:rPr>
              <a:t> (DASH 2009) Risk Identification, Assessment and Management Model was implemented across all police services in the UK from March 2009)</a:t>
            </a:r>
            <a:endParaRPr lang="en-GB" dirty="0"/>
          </a:p>
          <a:p>
            <a:r>
              <a:rPr lang="en-GB" dirty="0"/>
              <a:t>DVRIM – children and young people Multi-agency risk identification matrix </a:t>
            </a:r>
          </a:p>
          <a:p>
            <a:endParaRPr lang="en-GB" dirty="0"/>
          </a:p>
          <a:p>
            <a:r>
              <a:rPr lang="en-GB" dirty="0"/>
              <a:t>Help guide the appropriate intervention, is a safeguarding  response required?</a:t>
            </a:r>
          </a:p>
          <a:p>
            <a:endParaRPr lang="en-GB" dirty="0"/>
          </a:p>
          <a:p>
            <a:r>
              <a:rPr lang="en-GB" dirty="0"/>
              <a:t>Can not be done in isolation –require input from mother and child – child will always be at risk if mum is and vice versa</a:t>
            </a:r>
          </a:p>
          <a:p>
            <a:endParaRPr lang="en-GB" dirty="0"/>
          </a:p>
          <a:p>
            <a:r>
              <a:rPr lang="en-GB" dirty="0"/>
              <a:t>Undertaken in a supportive environment, information about support available easily, good understanding of DA, do not use children, family members to translate, only ask in a safe private place. </a:t>
            </a:r>
          </a:p>
          <a:p>
            <a:endParaRPr lang="en-GB" dirty="0"/>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fld id="{C5348B6D-AFEC-43BA-B4BF-F9FDA7BF85F9}" type="slidenum">
              <a:rPr lang="en-US" sz="1200">
                <a:solidFill>
                  <a:prstClr val="black"/>
                </a:solidFill>
              </a:rPr>
              <a:pPr eaLnBrk="1" hangingPunct="1"/>
              <a:t>12</a:t>
            </a:fld>
            <a:endParaRPr lang="en-US" sz="120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GB" dirty="0"/>
              <a:t>. </a:t>
            </a:r>
          </a:p>
          <a:p>
            <a:pPr>
              <a:defRPr/>
            </a:pPr>
            <a:endParaRPr lang="en-GB" dirty="0"/>
          </a:p>
          <a:p>
            <a:pPr marL="171450" indent="-171450">
              <a:buFont typeface="Arial" pitchFamily="34" charset="0"/>
              <a:buChar char="•"/>
              <a:defRPr/>
            </a:pPr>
            <a:r>
              <a:rPr lang="en-GB" dirty="0"/>
              <a:t>Use the child's words – can you tell me a bit more about when daddy hurt mummy?</a:t>
            </a:r>
          </a:p>
          <a:p>
            <a:pPr marL="171450" indent="-171450">
              <a:buFont typeface="Arial" pitchFamily="34" charset="0"/>
              <a:buChar char="•"/>
              <a:defRPr/>
            </a:pPr>
            <a:r>
              <a:rPr lang="en-GB" dirty="0"/>
              <a:t>Ask if they have told anyone else, who?</a:t>
            </a:r>
          </a:p>
          <a:p>
            <a:pPr marL="171450" indent="-171450">
              <a:buFont typeface="Arial" pitchFamily="34" charset="0"/>
              <a:buChar char="•"/>
              <a:defRPr/>
            </a:pPr>
            <a:r>
              <a:rPr lang="en-GB" dirty="0"/>
              <a:t>Listen and believe what they say, explain you need to make sure they are safe and how you are going to do this</a:t>
            </a:r>
          </a:p>
          <a:p>
            <a:pPr marL="171450" indent="-171450">
              <a:buFont typeface="Arial" pitchFamily="34" charset="0"/>
              <a:buChar char="•"/>
              <a:defRPr/>
            </a:pPr>
            <a:r>
              <a:rPr lang="en-GB" dirty="0"/>
              <a:t>Reassure them it is not their fault and they are not responsible for stopping it.</a:t>
            </a:r>
          </a:p>
          <a:p>
            <a:pPr marL="171450" indent="-171450">
              <a:buFont typeface="Arial" pitchFamily="34" charset="0"/>
              <a:buChar char="•"/>
              <a:defRPr/>
            </a:pPr>
            <a:r>
              <a:rPr lang="en-GB" dirty="0"/>
              <a:t>Details of other children in the household and concerns, what do they want to happen</a:t>
            </a:r>
          </a:p>
          <a:p>
            <a:pPr marL="171450" indent="-171450">
              <a:buFont typeface="Arial" pitchFamily="34" charset="0"/>
              <a:buChar char="•"/>
              <a:defRPr/>
            </a:pPr>
            <a:r>
              <a:rPr lang="en-GB" dirty="0"/>
              <a:t>What are their immediate fears</a:t>
            </a:r>
          </a:p>
          <a:p>
            <a:pPr marL="171450" indent="-171450">
              <a:buFont typeface="Arial" pitchFamily="34" charset="0"/>
              <a:buChar char="•"/>
              <a:defRPr/>
            </a:pPr>
            <a:r>
              <a:rPr lang="en-GB" dirty="0"/>
              <a:t>Child line number 0800 1111</a:t>
            </a:r>
          </a:p>
          <a:p>
            <a:pPr>
              <a:defRPr/>
            </a:pPr>
            <a:endParaRPr lang="en-GB" dirty="0"/>
          </a:p>
          <a:p>
            <a:pPr>
              <a:defRPr/>
            </a:pPr>
            <a:r>
              <a:rPr lang="en-GB" u="sng" dirty="0"/>
              <a:t>Evidence of DA</a:t>
            </a:r>
          </a:p>
          <a:p>
            <a:pPr>
              <a:defRPr/>
            </a:pPr>
            <a:r>
              <a:rPr lang="en-GB" dirty="0"/>
              <a:t>Consider incidents in relation to severity, frequency and duration – as this shows how much time child is exposed. </a:t>
            </a:r>
          </a:p>
          <a:p>
            <a:pPr>
              <a:defRPr/>
            </a:pPr>
            <a:endParaRPr lang="en-GB" dirty="0"/>
          </a:p>
          <a:p>
            <a:pPr>
              <a:defRPr/>
            </a:pPr>
            <a:endParaRPr lang="en-GB" dirty="0"/>
          </a:p>
          <a:p>
            <a:pPr>
              <a:defRPr/>
            </a:pPr>
            <a:r>
              <a:rPr lang="en-GB" dirty="0"/>
              <a:t>Examples of violence </a:t>
            </a:r>
          </a:p>
          <a:p>
            <a:pPr>
              <a:defRPr/>
            </a:pPr>
            <a:r>
              <a:rPr lang="en-GB" dirty="0"/>
              <a:t>Minor – isolated incident, shove, slap, grapping arm, occasional insults, humiliation, occasional fear or anxiety</a:t>
            </a:r>
          </a:p>
          <a:p>
            <a:pPr>
              <a:defRPr/>
            </a:pPr>
            <a:r>
              <a:rPr lang="en-GB" dirty="0"/>
              <a:t>Moderate – hit, kicked, pinched, hair pulling, destruction of property, intimidation, frequent verbal insults, humiliation, times when they are frightened.</a:t>
            </a:r>
          </a:p>
          <a:p>
            <a:pPr>
              <a:defRPr/>
            </a:pPr>
            <a:r>
              <a:rPr lang="en-GB" dirty="0"/>
              <a:t>Risk factors – children under 7 in the family consider raising intervention, as they will not have safety strategies and are dependant on mums to protect them.</a:t>
            </a:r>
          </a:p>
          <a:p>
            <a:pPr>
              <a:defRPr/>
            </a:pPr>
            <a:r>
              <a:rPr lang="en-GB" dirty="0"/>
              <a:t>Serious – harm, beaten up, repeatedly kicked, punched, grabbing throat, throwing them around, dragging by hair, biting</a:t>
            </a:r>
          </a:p>
          <a:p>
            <a:pPr>
              <a:defRPr/>
            </a:pPr>
            <a:r>
              <a:rPr lang="en-GB" dirty="0"/>
              <a:t>Severe – weapons used, sexual assault, scalding, burns, pushed down stairs, locked up, separated from children, kidnapped, injury </a:t>
            </a:r>
            <a:r>
              <a:rPr lang="en-GB" dirty="0" err="1"/>
              <a:t>requriing</a:t>
            </a:r>
            <a:r>
              <a:rPr lang="en-GB" dirty="0"/>
              <a:t> hospital treatment. </a:t>
            </a:r>
          </a:p>
          <a:p>
            <a:pPr>
              <a:defRPr/>
            </a:pPr>
            <a:endParaRPr lang="en-GB" dirty="0"/>
          </a:p>
          <a:p>
            <a:pPr>
              <a:defRPr/>
            </a:pPr>
            <a:r>
              <a:rPr lang="en-GB" u="sng" dirty="0"/>
              <a:t>Risk factors to children –</a:t>
            </a:r>
            <a:r>
              <a:rPr lang="en-GB" dirty="0"/>
              <a:t> age (under 7), SEN, how are they experiencing it directly/indirectly, actions during abuse, how they act afterwards, change in behaviour, over eager to be in school, or not.</a:t>
            </a:r>
          </a:p>
          <a:p>
            <a:pPr>
              <a:defRPr/>
            </a:pPr>
            <a:endParaRPr lang="en-GB" dirty="0"/>
          </a:p>
          <a:p>
            <a:pPr>
              <a:defRPr/>
            </a:pPr>
            <a:r>
              <a:rPr lang="en-GB" u="sng" dirty="0"/>
              <a:t>Protective Factors </a:t>
            </a:r>
            <a:r>
              <a:rPr lang="en-GB" dirty="0"/>
              <a:t>–  (copy and share page 52/53/54)</a:t>
            </a:r>
          </a:p>
          <a:p>
            <a:pPr>
              <a:defRPr/>
            </a:pPr>
            <a:r>
              <a:rPr lang="en-GB" dirty="0"/>
              <a:t>Mum acknowledges risk to herself and child</a:t>
            </a:r>
          </a:p>
          <a:p>
            <a:pPr>
              <a:defRPr/>
            </a:pPr>
            <a:r>
              <a:rPr lang="en-GB" dirty="0"/>
              <a:t>Receptive to support</a:t>
            </a:r>
          </a:p>
          <a:p>
            <a:pPr>
              <a:defRPr/>
            </a:pPr>
            <a:r>
              <a:rPr lang="en-GB" dirty="0"/>
              <a:t>Strong support networks –family/friends</a:t>
            </a:r>
          </a:p>
          <a:p>
            <a:pPr>
              <a:defRPr/>
            </a:pPr>
            <a:r>
              <a:rPr lang="en-GB" dirty="0"/>
              <a:t>Perpetrator has made ‘initial attempt’ to be accountable for abuse</a:t>
            </a:r>
          </a:p>
          <a:p>
            <a:pPr>
              <a:defRPr/>
            </a:pPr>
            <a:r>
              <a:rPr lang="en-GB" dirty="0"/>
              <a:t>Considering leaving relationship and has plans to manage risk</a:t>
            </a:r>
          </a:p>
          <a:p>
            <a:pPr>
              <a:defRPr/>
            </a:pPr>
            <a:endParaRPr lang="en-GB" dirty="0"/>
          </a:p>
          <a:p>
            <a:pPr>
              <a:defRPr/>
            </a:pPr>
            <a:endParaRPr lang="en-GB" u="sng" dirty="0"/>
          </a:p>
          <a:p>
            <a:pPr>
              <a:defRPr/>
            </a:pPr>
            <a:endParaRPr lang="en-GB" dirty="0"/>
          </a:p>
          <a:p>
            <a:pPr>
              <a:defRPr/>
            </a:pPr>
            <a:endParaRPr lang="en-GB" dirty="0"/>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fld id="{CF84DEEA-947C-421B-9279-68D182AAC019}" type="slidenum">
              <a:rPr lang="en-US" sz="1200">
                <a:solidFill>
                  <a:prstClr val="black"/>
                </a:solidFill>
              </a:rPr>
              <a:pPr eaLnBrk="1" hangingPunct="1"/>
              <a:t>13</a:t>
            </a:fld>
            <a:endParaRPr lang="en-US" sz="120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dirty="0"/>
              <a:t>Inter connecting set of thresholds, including risk factors, protective factors and potential vulnerabilities </a:t>
            </a:r>
          </a:p>
          <a:p>
            <a:r>
              <a:rPr lang="en-GB" dirty="0"/>
              <a:t>Guidance to initiative appropriate intervention</a:t>
            </a:r>
          </a:p>
          <a:p>
            <a:endParaRPr lang="en-GB" dirty="0"/>
          </a:p>
          <a:p>
            <a:r>
              <a:rPr lang="en-GB" dirty="0"/>
              <a:t>Scale one – provide information to mum on local specialist service and basic safety planning</a:t>
            </a:r>
          </a:p>
          <a:p>
            <a:r>
              <a:rPr lang="en-GB" dirty="0"/>
              <a:t>                 children under 7 – consider increasing scale</a:t>
            </a:r>
          </a:p>
          <a:p>
            <a:r>
              <a:rPr lang="en-GB" dirty="0"/>
              <a:t>                 Record accurate notes and share with victims consent </a:t>
            </a:r>
          </a:p>
          <a:p>
            <a:r>
              <a:rPr lang="en-GB" dirty="0"/>
              <a:t>                 follow up – how are things?</a:t>
            </a:r>
          </a:p>
          <a:p>
            <a:r>
              <a:rPr lang="en-GB" dirty="0"/>
              <a:t>                 Consider CAF if you feel you can not meet the needs of the child</a:t>
            </a:r>
          </a:p>
          <a:p>
            <a:endParaRPr lang="en-GB" dirty="0"/>
          </a:p>
          <a:p>
            <a:r>
              <a:rPr lang="en-GB" dirty="0"/>
              <a:t>Scale two – Signpost mum to DV community outreach, offer to make referral</a:t>
            </a:r>
          </a:p>
          <a:p>
            <a:r>
              <a:rPr lang="en-GB" dirty="0"/>
              <a:t>                 As above, put complete CAF</a:t>
            </a:r>
          </a:p>
          <a:p>
            <a:r>
              <a:rPr lang="en-GB" dirty="0"/>
              <a:t>                 flag to prompt follow up, especially if mum chooses not to engage with specialist service .</a:t>
            </a:r>
          </a:p>
          <a:p>
            <a:endParaRPr lang="en-GB" dirty="0"/>
          </a:p>
          <a:p>
            <a:r>
              <a:rPr lang="en-GB" dirty="0"/>
              <a:t>Scale three /four – refer to your child protection procedures. . Social work teams using the DVRAM </a:t>
            </a:r>
          </a:p>
          <a:p>
            <a:endParaRPr lang="en-GB" dirty="0"/>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fld id="{98DC6EE4-2265-4221-95E0-9689A832BA61}" type="slidenum">
              <a:rPr lang="en-US" sz="1200">
                <a:solidFill>
                  <a:prstClr val="black"/>
                </a:solidFill>
              </a:rPr>
              <a:pPr eaLnBrk="1" hangingPunct="1"/>
              <a:t>14</a:t>
            </a:fld>
            <a:endParaRPr lang="en-US" sz="120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CB247-6F09-4F07-8E3C-24C6452DF6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85F91BF-8F04-4094-A754-09F629D72C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93F5DDD-69DC-470B-A073-1426157666BA}"/>
              </a:ext>
            </a:extLst>
          </p:cNvPr>
          <p:cNvSpPr>
            <a:spLocks noGrp="1"/>
          </p:cNvSpPr>
          <p:nvPr>
            <p:ph type="dt" sz="half" idx="10"/>
          </p:nvPr>
        </p:nvSpPr>
        <p:spPr/>
        <p:txBody>
          <a:bodyPr/>
          <a:lstStyle/>
          <a:p>
            <a:fld id="{24F86809-2B3F-4FF2-9755-35C1B1D2DDD7}" type="datetimeFigureOut">
              <a:rPr lang="en-GB" smtClean="0"/>
              <a:t>21/07/2020</a:t>
            </a:fld>
            <a:endParaRPr lang="en-GB"/>
          </a:p>
        </p:txBody>
      </p:sp>
      <p:sp>
        <p:nvSpPr>
          <p:cNvPr id="5" name="Footer Placeholder 4">
            <a:extLst>
              <a:ext uri="{FF2B5EF4-FFF2-40B4-BE49-F238E27FC236}">
                <a16:creationId xmlns:a16="http://schemas.microsoft.com/office/drawing/2014/main" id="{8BD88604-DF7A-42EE-8963-881F18F6FD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85E3C6-5EF3-4D7B-B14F-0A710DBCFE29}"/>
              </a:ext>
            </a:extLst>
          </p:cNvPr>
          <p:cNvSpPr>
            <a:spLocks noGrp="1"/>
          </p:cNvSpPr>
          <p:nvPr>
            <p:ph type="sldNum" sz="quarter" idx="12"/>
          </p:nvPr>
        </p:nvSpPr>
        <p:spPr/>
        <p:txBody>
          <a:bodyPr/>
          <a:lstStyle/>
          <a:p>
            <a:fld id="{6C83D216-6731-46E8-8FC9-5D1337867B40}" type="slidenum">
              <a:rPr lang="en-GB" smtClean="0"/>
              <a:t>‹#›</a:t>
            </a:fld>
            <a:endParaRPr lang="en-GB"/>
          </a:p>
        </p:txBody>
      </p:sp>
    </p:spTree>
    <p:extLst>
      <p:ext uri="{BB962C8B-B14F-4D97-AF65-F5344CB8AC3E}">
        <p14:creationId xmlns:p14="http://schemas.microsoft.com/office/powerpoint/2010/main" val="1600926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17A21-FA36-4F25-A3F2-E3B3F4DB982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13B8A4F-BE5F-4DF1-B6AF-F088FA05E97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65BD2B-2E65-4014-A1E7-B835112B674A}"/>
              </a:ext>
            </a:extLst>
          </p:cNvPr>
          <p:cNvSpPr>
            <a:spLocks noGrp="1"/>
          </p:cNvSpPr>
          <p:nvPr>
            <p:ph type="dt" sz="half" idx="10"/>
          </p:nvPr>
        </p:nvSpPr>
        <p:spPr/>
        <p:txBody>
          <a:bodyPr/>
          <a:lstStyle/>
          <a:p>
            <a:fld id="{24F86809-2B3F-4FF2-9755-35C1B1D2DDD7}" type="datetimeFigureOut">
              <a:rPr lang="en-GB" smtClean="0"/>
              <a:t>21/07/2020</a:t>
            </a:fld>
            <a:endParaRPr lang="en-GB"/>
          </a:p>
        </p:txBody>
      </p:sp>
      <p:sp>
        <p:nvSpPr>
          <p:cNvPr id="5" name="Footer Placeholder 4">
            <a:extLst>
              <a:ext uri="{FF2B5EF4-FFF2-40B4-BE49-F238E27FC236}">
                <a16:creationId xmlns:a16="http://schemas.microsoft.com/office/drawing/2014/main" id="{8651C9E9-67B4-4450-9F9E-ABC7382D29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76208D-E0FA-4C6F-9122-33CCF81AAAEE}"/>
              </a:ext>
            </a:extLst>
          </p:cNvPr>
          <p:cNvSpPr>
            <a:spLocks noGrp="1"/>
          </p:cNvSpPr>
          <p:nvPr>
            <p:ph type="sldNum" sz="quarter" idx="12"/>
          </p:nvPr>
        </p:nvSpPr>
        <p:spPr/>
        <p:txBody>
          <a:bodyPr/>
          <a:lstStyle/>
          <a:p>
            <a:fld id="{6C83D216-6731-46E8-8FC9-5D1337867B40}" type="slidenum">
              <a:rPr lang="en-GB" smtClean="0"/>
              <a:t>‹#›</a:t>
            </a:fld>
            <a:endParaRPr lang="en-GB"/>
          </a:p>
        </p:txBody>
      </p:sp>
    </p:spTree>
    <p:extLst>
      <p:ext uri="{BB962C8B-B14F-4D97-AF65-F5344CB8AC3E}">
        <p14:creationId xmlns:p14="http://schemas.microsoft.com/office/powerpoint/2010/main" val="1459427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3D5169-029A-4016-A45C-A005F4402AB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40FF6DA-1691-4175-96BC-0D93A28EB9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7502800-0370-48DC-8011-D8D6C9274FD5}"/>
              </a:ext>
            </a:extLst>
          </p:cNvPr>
          <p:cNvSpPr>
            <a:spLocks noGrp="1"/>
          </p:cNvSpPr>
          <p:nvPr>
            <p:ph type="dt" sz="half" idx="10"/>
          </p:nvPr>
        </p:nvSpPr>
        <p:spPr/>
        <p:txBody>
          <a:bodyPr/>
          <a:lstStyle/>
          <a:p>
            <a:fld id="{24F86809-2B3F-4FF2-9755-35C1B1D2DDD7}" type="datetimeFigureOut">
              <a:rPr lang="en-GB" smtClean="0"/>
              <a:t>21/07/2020</a:t>
            </a:fld>
            <a:endParaRPr lang="en-GB"/>
          </a:p>
        </p:txBody>
      </p:sp>
      <p:sp>
        <p:nvSpPr>
          <p:cNvPr id="5" name="Footer Placeholder 4">
            <a:extLst>
              <a:ext uri="{FF2B5EF4-FFF2-40B4-BE49-F238E27FC236}">
                <a16:creationId xmlns:a16="http://schemas.microsoft.com/office/drawing/2014/main" id="{FED6F81E-9F4F-4A82-8813-CCDEC134A8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A64DDA-F9AE-47C2-BBA8-DB26B76B3D83}"/>
              </a:ext>
            </a:extLst>
          </p:cNvPr>
          <p:cNvSpPr>
            <a:spLocks noGrp="1"/>
          </p:cNvSpPr>
          <p:nvPr>
            <p:ph type="sldNum" sz="quarter" idx="12"/>
          </p:nvPr>
        </p:nvSpPr>
        <p:spPr/>
        <p:txBody>
          <a:bodyPr/>
          <a:lstStyle/>
          <a:p>
            <a:fld id="{6C83D216-6731-46E8-8FC9-5D1337867B40}" type="slidenum">
              <a:rPr lang="en-GB" smtClean="0"/>
              <a:t>‹#›</a:t>
            </a:fld>
            <a:endParaRPr lang="en-GB"/>
          </a:p>
        </p:txBody>
      </p:sp>
    </p:spTree>
    <p:extLst>
      <p:ext uri="{BB962C8B-B14F-4D97-AF65-F5344CB8AC3E}">
        <p14:creationId xmlns:p14="http://schemas.microsoft.com/office/powerpoint/2010/main" val="1991768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F2081-FE7F-434A-9844-817161E6D19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B2B94C3-AE19-4ECB-9C8E-E4B616495A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AD440E-36DA-421D-9836-B3C9AC485F08}"/>
              </a:ext>
            </a:extLst>
          </p:cNvPr>
          <p:cNvSpPr>
            <a:spLocks noGrp="1"/>
          </p:cNvSpPr>
          <p:nvPr>
            <p:ph type="dt" sz="half" idx="10"/>
          </p:nvPr>
        </p:nvSpPr>
        <p:spPr/>
        <p:txBody>
          <a:bodyPr/>
          <a:lstStyle/>
          <a:p>
            <a:fld id="{24F86809-2B3F-4FF2-9755-35C1B1D2DDD7}" type="datetimeFigureOut">
              <a:rPr lang="en-GB" smtClean="0"/>
              <a:t>21/07/2020</a:t>
            </a:fld>
            <a:endParaRPr lang="en-GB"/>
          </a:p>
        </p:txBody>
      </p:sp>
      <p:sp>
        <p:nvSpPr>
          <p:cNvPr id="5" name="Footer Placeholder 4">
            <a:extLst>
              <a:ext uri="{FF2B5EF4-FFF2-40B4-BE49-F238E27FC236}">
                <a16:creationId xmlns:a16="http://schemas.microsoft.com/office/drawing/2014/main" id="{02A619A9-E23F-4A88-9597-3A4EBADCA3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E8F791-42A8-4464-AC8C-9C4D97566274}"/>
              </a:ext>
            </a:extLst>
          </p:cNvPr>
          <p:cNvSpPr>
            <a:spLocks noGrp="1"/>
          </p:cNvSpPr>
          <p:nvPr>
            <p:ph type="sldNum" sz="quarter" idx="12"/>
          </p:nvPr>
        </p:nvSpPr>
        <p:spPr/>
        <p:txBody>
          <a:bodyPr/>
          <a:lstStyle/>
          <a:p>
            <a:fld id="{6C83D216-6731-46E8-8FC9-5D1337867B40}" type="slidenum">
              <a:rPr lang="en-GB" smtClean="0"/>
              <a:t>‹#›</a:t>
            </a:fld>
            <a:endParaRPr lang="en-GB"/>
          </a:p>
        </p:txBody>
      </p:sp>
    </p:spTree>
    <p:extLst>
      <p:ext uri="{BB962C8B-B14F-4D97-AF65-F5344CB8AC3E}">
        <p14:creationId xmlns:p14="http://schemas.microsoft.com/office/powerpoint/2010/main" val="3879475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6BCA2-24BB-4D20-8057-9C2459E7FD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0D7E6F7-785C-4108-BA1B-7ECB9151A1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C5C0F3-6447-4B81-82A1-24437FDCBD4B}"/>
              </a:ext>
            </a:extLst>
          </p:cNvPr>
          <p:cNvSpPr>
            <a:spLocks noGrp="1"/>
          </p:cNvSpPr>
          <p:nvPr>
            <p:ph type="dt" sz="half" idx="10"/>
          </p:nvPr>
        </p:nvSpPr>
        <p:spPr/>
        <p:txBody>
          <a:bodyPr/>
          <a:lstStyle/>
          <a:p>
            <a:fld id="{24F86809-2B3F-4FF2-9755-35C1B1D2DDD7}" type="datetimeFigureOut">
              <a:rPr lang="en-GB" smtClean="0"/>
              <a:t>21/07/2020</a:t>
            </a:fld>
            <a:endParaRPr lang="en-GB"/>
          </a:p>
        </p:txBody>
      </p:sp>
      <p:sp>
        <p:nvSpPr>
          <p:cNvPr id="5" name="Footer Placeholder 4">
            <a:extLst>
              <a:ext uri="{FF2B5EF4-FFF2-40B4-BE49-F238E27FC236}">
                <a16:creationId xmlns:a16="http://schemas.microsoft.com/office/drawing/2014/main" id="{64F88342-9FA9-4572-96C3-144E4A393B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494070-2BA2-49E4-83E5-5C90D1687501}"/>
              </a:ext>
            </a:extLst>
          </p:cNvPr>
          <p:cNvSpPr>
            <a:spLocks noGrp="1"/>
          </p:cNvSpPr>
          <p:nvPr>
            <p:ph type="sldNum" sz="quarter" idx="12"/>
          </p:nvPr>
        </p:nvSpPr>
        <p:spPr/>
        <p:txBody>
          <a:bodyPr/>
          <a:lstStyle/>
          <a:p>
            <a:fld id="{6C83D216-6731-46E8-8FC9-5D1337867B40}" type="slidenum">
              <a:rPr lang="en-GB" smtClean="0"/>
              <a:t>‹#›</a:t>
            </a:fld>
            <a:endParaRPr lang="en-GB"/>
          </a:p>
        </p:txBody>
      </p:sp>
    </p:spTree>
    <p:extLst>
      <p:ext uri="{BB962C8B-B14F-4D97-AF65-F5344CB8AC3E}">
        <p14:creationId xmlns:p14="http://schemas.microsoft.com/office/powerpoint/2010/main" val="2741341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5780C-B212-4B8C-9D3D-3FEAE42FB3D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B624067-191D-40C8-81AF-C5EFC686A2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2E46361-DDF4-4C7C-8A72-70D87E06F6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F319027-7DA3-48E0-925F-95521727F4CC}"/>
              </a:ext>
            </a:extLst>
          </p:cNvPr>
          <p:cNvSpPr>
            <a:spLocks noGrp="1"/>
          </p:cNvSpPr>
          <p:nvPr>
            <p:ph type="dt" sz="half" idx="10"/>
          </p:nvPr>
        </p:nvSpPr>
        <p:spPr/>
        <p:txBody>
          <a:bodyPr/>
          <a:lstStyle/>
          <a:p>
            <a:fld id="{24F86809-2B3F-4FF2-9755-35C1B1D2DDD7}" type="datetimeFigureOut">
              <a:rPr lang="en-GB" smtClean="0"/>
              <a:t>21/07/2020</a:t>
            </a:fld>
            <a:endParaRPr lang="en-GB"/>
          </a:p>
        </p:txBody>
      </p:sp>
      <p:sp>
        <p:nvSpPr>
          <p:cNvPr id="6" name="Footer Placeholder 5">
            <a:extLst>
              <a:ext uri="{FF2B5EF4-FFF2-40B4-BE49-F238E27FC236}">
                <a16:creationId xmlns:a16="http://schemas.microsoft.com/office/drawing/2014/main" id="{FD05158B-4672-4ECA-8654-55E2565E9E8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8F83B87-7CEA-4BCF-BD6F-8729456F6BE2}"/>
              </a:ext>
            </a:extLst>
          </p:cNvPr>
          <p:cNvSpPr>
            <a:spLocks noGrp="1"/>
          </p:cNvSpPr>
          <p:nvPr>
            <p:ph type="sldNum" sz="quarter" idx="12"/>
          </p:nvPr>
        </p:nvSpPr>
        <p:spPr/>
        <p:txBody>
          <a:bodyPr/>
          <a:lstStyle/>
          <a:p>
            <a:fld id="{6C83D216-6731-46E8-8FC9-5D1337867B40}" type="slidenum">
              <a:rPr lang="en-GB" smtClean="0"/>
              <a:t>‹#›</a:t>
            </a:fld>
            <a:endParaRPr lang="en-GB"/>
          </a:p>
        </p:txBody>
      </p:sp>
    </p:spTree>
    <p:extLst>
      <p:ext uri="{BB962C8B-B14F-4D97-AF65-F5344CB8AC3E}">
        <p14:creationId xmlns:p14="http://schemas.microsoft.com/office/powerpoint/2010/main" val="686647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3ACC3-2471-4E8C-9DC1-9B149680DCC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C04A49C-5C92-4987-90C2-75BF6C020F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B1DD4D-A0AD-40A5-ABC0-F265132EC3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DD7C5F6-D646-42DE-B3C9-D2D378BFAE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2F77E3-1EE1-4820-8936-77631CE933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20B7A99-76FA-4121-B9B4-ACE2E02B0EB8}"/>
              </a:ext>
            </a:extLst>
          </p:cNvPr>
          <p:cNvSpPr>
            <a:spLocks noGrp="1"/>
          </p:cNvSpPr>
          <p:nvPr>
            <p:ph type="dt" sz="half" idx="10"/>
          </p:nvPr>
        </p:nvSpPr>
        <p:spPr/>
        <p:txBody>
          <a:bodyPr/>
          <a:lstStyle/>
          <a:p>
            <a:fld id="{24F86809-2B3F-4FF2-9755-35C1B1D2DDD7}" type="datetimeFigureOut">
              <a:rPr lang="en-GB" smtClean="0"/>
              <a:t>21/07/2020</a:t>
            </a:fld>
            <a:endParaRPr lang="en-GB"/>
          </a:p>
        </p:txBody>
      </p:sp>
      <p:sp>
        <p:nvSpPr>
          <p:cNvPr id="8" name="Footer Placeholder 7">
            <a:extLst>
              <a:ext uri="{FF2B5EF4-FFF2-40B4-BE49-F238E27FC236}">
                <a16:creationId xmlns:a16="http://schemas.microsoft.com/office/drawing/2014/main" id="{B9D5EF74-C031-44C2-A931-28444C9966A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1CC2D44-1AA7-4908-BFE2-1A354187ABA3}"/>
              </a:ext>
            </a:extLst>
          </p:cNvPr>
          <p:cNvSpPr>
            <a:spLocks noGrp="1"/>
          </p:cNvSpPr>
          <p:nvPr>
            <p:ph type="sldNum" sz="quarter" idx="12"/>
          </p:nvPr>
        </p:nvSpPr>
        <p:spPr/>
        <p:txBody>
          <a:bodyPr/>
          <a:lstStyle/>
          <a:p>
            <a:fld id="{6C83D216-6731-46E8-8FC9-5D1337867B40}" type="slidenum">
              <a:rPr lang="en-GB" smtClean="0"/>
              <a:t>‹#›</a:t>
            </a:fld>
            <a:endParaRPr lang="en-GB"/>
          </a:p>
        </p:txBody>
      </p:sp>
    </p:spTree>
    <p:extLst>
      <p:ext uri="{BB962C8B-B14F-4D97-AF65-F5344CB8AC3E}">
        <p14:creationId xmlns:p14="http://schemas.microsoft.com/office/powerpoint/2010/main" val="1379079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6FA6A-BB2E-47DF-86BD-BEDE8C755EC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EA3ED4E-D05B-4C9D-A5A5-1FEBC10DAE8D}"/>
              </a:ext>
            </a:extLst>
          </p:cNvPr>
          <p:cNvSpPr>
            <a:spLocks noGrp="1"/>
          </p:cNvSpPr>
          <p:nvPr>
            <p:ph type="dt" sz="half" idx="10"/>
          </p:nvPr>
        </p:nvSpPr>
        <p:spPr/>
        <p:txBody>
          <a:bodyPr/>
          <a:lstStyle/>
          <a:p>
            <a:fld id="{24F86809-2B3F-4FF2-9755-35C1B1D2DDD7}" type="datetimeFigureOut">
              <a:rPr lang="en-GB" smtClean="0"/>
              <a:t>21/07/2020</a:t>
            </a:fld>
            <a:endParaRPr lang="en-GB"/>
          </a:p>
        </p:txBody>
      </p:sp>
      <p:sp>
        <p:nvSpPr>
          <p:cNvPr id="4" name="Footer Placeholder 3">
            <a:extLst>
              <a:ext uri="{FF2B5EF4-FFF2-40B4-BE49-F238E27FC236}">
                <a16:creationId xmlns:a16="http://schemas.microsoft.com/office/drawing/2014/main" id="{CC948AFB-4DDD-4F84-A5F7-0B283ECBC69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DDD8989-7469-4AD9-B449-371046CDFE22}"/>
              </a:ext>
            </a:extLst>
          </p:cNvPr>
          <p:cNvSpPr>
            <a:spLocks noGrp="1"/>
          </p:cNvSpPr>
          <p:nvPr>
            <p:ph type="sldNum" sz="quarter" idx="12"/>
          </p:nvPr>
        </p:nvSpPr>
        <p:spPr/>
        <p:txBody>
          <a:bodyPr/>
          <a:lstStyle/>
          <a:p>
            <a:fld id="{6C83D216-6731-46E8-8FC9-5D1337867B40}" type="slidenum">
              <a:rPr lang="en-GB" smtClean="0"/>
              <a:t>‹#›</a:t>
            </a:fld>
            <a:endParaRPr lang="en-GB"/>
          </a:p>
        </p:txBody>
      </p:sp>
    </p:spTree>
    <p:extLst>
      <p:ext uri="{BB962C8B-B14F-4D97-AF65-F5344CB8AC3E}">
        <p14:creationId xmlns:p14="http://schemas.microsoft.com/office/powerpoint/2010/main" val="3005554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D78379-4EB5-4274-85F7-13E90F4B2FFA}"/>
              </a:ext>
            </a:extLst>
          </p:cNvPr>
          <p:cNvSpPr>
            <a:spLocks noGrp="1"/>
          </p:cNvSpPr>
          <p:nvPr>
            <p:ph type="dt" sz="half" idx="10"/>
          </p:nvPr>
        </p:nvSpPr>
        <p:spPr/>
        <p:txBody>
          <a:bodyPr/>
          <a:lstStyle/>
          <a:p>
            <a:fld id="{24F86809-2B3F-4FF2-9755-35C1B1D2DDD7}" type="datetimeFigureOut">
              <a:rPr lang="en-GB" smtClean="0"/>
              <a:t>21/07/2020</a:t>
            </a:fld>
            <a:endParaRPr lang="en-GB"/>
          </a:p>
        </p:txBody>
      </p:sp>
      <p:sp>
        <p:nvSpPr>
          <p:cNvPr id="3" name="Footer Placeholder 2">
            <a:extLst>
              <a:ext uri="{FF2B5EF4-FFF2-40B4-BE49-F238E27FC236}">
                <a16:creationId xmlns:a16="http://schemas.microsoft.com/office/drawing/2014/main" id="{E5F4ED91-BAB9-4B84-8347-6A5F8C5D798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A3E6BBF-6228-4C55-8029-7838D5727D70}"/>
              </a:ext>
            </a:extLst>
          </p:cNvPr>
          <p:cNvSpPr>
            <a:spLocks noGrp="1"/>
          </p:cNvSpPr>
          <p:nvPr>
            <p:ph type="sldNum" sz="quarter" idx="12"/>
          </p:nvPr>
        </p:nvSpPr>
        <p:spPr/>
        <p:txBody>
          <a:bodyPr/>
          <a:lstStyle/>
          <a:p>
            <a:fld id="{6C83D216-6731-46E8-8FC9-5D1337867B40}" type="slidenum">
              <a:rPr lang="en-GB" smtClean="0"/>
              <a:t>‹#›</a:t>
            </a:fld>
            <a:endParaRPr lang="en-GB"/>
          </a:p>
        </p:txBody>
      </p:sp>
    </p:spTree>
    <p:extLst>
      <p:ext uri="{BB962C8B-B14F-4D97-AF65-F5344CB8AC3E}">
        <p14:creationId xmlns:p14="http://schemas.microsoft.com/office/powerpoint/2010/main" val="811653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3A0CD-3DE9-4FF5-A277-6BF0FB7D64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E199FC7-1FE8-4252-9307-4D644E664F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6CE015F-2398-4212-ACCD-BE54F041F6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A82332-DA60-4488-8683-717C54879E59}"/>
              </a:ext>
            </a:extLst>
          </p:cNvPr>
          <p:cNvSpPr>
            <a:spLocks noGrp="1"/>
          </p:cNvSpPr>
          <p:nvPr>
            <p:ph type="dt" sz="half" idx="10"/>
          </p:nvPr>
        </p:nvSpPr>
        <p:spPr/>
        <p:txBody>
          <a:bodyPr/>
          <a:lstStyle/>
          <a:p>
            <a:fld id="{24F86809-2B3F-4FF2-9755-35C1B1D2DDD7}" type="datetimeFigureOut">
              <a:rPr lang="en-GB" smtClean="0"/>
              <a:t>21/07/2020</a:t>
            </a:fld>
            <a:endParaRPr lang="en-GB"/>
          </a:p>
        </p:txBody>
      </p:sp>
      <p:sp>
        <p:nvSpPr>
          <p:cNvPr id="6" name="Footer Placeholder 5">
            <a:extLst>
              <a:ext uri="{FF2B5EF4-FFF2-40B4-BE49-F238E27FC236}">
                <a16:creationId xmlns:a16="http://schemas.microsoft.com/office/drawing/2014/main" id="{DA4EED0D-C83E-4561-9DDD-AE7C72EF20A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C5BFAE1-FFD9-4F5A-9846-145F5CD602D7}"/>
              </a:ext>
            </a:extLst>
          </p:cNvPr>
          <p:cNvSpPr>
            <a:spLocks noGrp="1"/>
          </p:cNvSpPr>
          <p:nvPr>
            <p:ph type="sldNum" sz="quarter" idx="12"/>
          </p:nvPr>
        </p:nvSpPr>
        <p:spPr/>
        <p:txBody>
          <a:bodyPr/>
          <a:lstStyle/>
          <a:p>
            <a:fld id="{6C83D216-6731-46E8-8FC9-5D1337867B40}" type="slidenum">
              <a:rPr lang="en-GB" smtClean="0"/>
              <a:t>‹#›</a:t>
            </a:fld>
            <a:endParaRPr lang="en-GB"/>
          </a:p>
        </p:txBody>
      </p:sp>
    </p:spTree>
    <p:extLst>
      <p:ext uri="{BB962C8B-B14F-4D97-AF65-F5344CB8AC3E}">
        <p14:creationId xmlns:p14="http://schemas.microsoft.com/office/powerpoint/2010/main" val="1302283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C8BCB-0057-4C97-8DEB-2773A9ECF6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7BAC609-BF22-4185-A332-47A8940D13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DE1232C-A899-44E7-8C1A-293C3289EF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2C71A1-5038-4400-917F-CA283C8E1098}"/>
              </a:ext>
            </a:extLst>
          </p:cNvPr>
          <p:cNvSpPr>
            <a:spLocks noGrp="1"/>
          </p:cNvSpPr>
          <p:nvPr>
            <p:ph type="dt" sz="half" idx="10"/>
          </p:nvPr>
        </p:nvSpPr>
        <p:spPr/>
        <p:txBody>
          <a:bodyPr/>
          <a:lstStyle/>
          <a:p>
            <a:fld id="{24F86809-2B3F-4FF2-9755-35C1B1D2DDD7}" type="datetimeFigureOut">
              <a:rPr lang="en-GB" smtClean="0"/>
              <a:t>21/07/2020</a:t>
            </a:fld>
            <a:endParaRPr lang="en-GB"/>
          </a:p>
        </p:txBody>
      </p:sp>
      <p:sp>
        <p:nvSpPr>
          <p:cNvPr id="6" name="Footer Placeholder 5">
            <a:extLst>
              <a:ext uri="{FF2B5EF4-FFF2-40B4-BE49-F238E27FC236}">
                <a16:creationId xmlns:a16="http://schemas.microsoft.com/office/drawing/2014/main" id="{1C7CC648-2708-4C87-BE65-DA15295190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1CB3FE6-3694-40B5-A236-D6BDD519150E}"/>
              </a:ext>
            </a:extLst>
          </p:cNvPr>
          <p:cNvSpPr>
            <a:spLocks noGrp="1"/>
          </p:cNvSpPr>
          <p:nvPr>
            <p:ph type="sldNum" sz="quarter" idx="12"/>
          </p:nvPr>
        </p:nvSpPr>
        <p:spPr/>
        <p:txBody>
          <a:bodyPr/>
          <a:lstStyle/>
          <a:p>
            <a:fld id="{6C83D216-6731-46E8-8FC9-5D1337867B40}" type="slidenum">
              <a:rPr lang="en-GB" smtClean="0"/>
              <a:t>‹#›</a:t>
            </a:fld>
            <a:endParaRPr lang="en-GB"/>
          </a:p>
        </p:txBody>
      </p:sp>
    </p:spTree>
    <p:extLst>
      <p:ext uri="{BB962C8B-B14F-4D97-AF65-F5344CB8AC3E}">
        <p14:creationId xmlns:p14="http://schemas.microsoft.com/office/powerpoint/2010/main" val="947258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8D8C51-238F-4F3D-B422-E8A8793803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C8EB2EC-A71B-4418-98E7-B174910E77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C32D68-6018-4518-A091-6A23073ADD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F86809-2B3F-4FF2-9755-35C1B1D2DDD7}" type="datetimeFigureOut">
              <a:rPr lang="en-GB" smtClean="0"/>
              <a:t>21/07/2020</a:t>
            </a:fld>
            <a:endParaRPr lang="en-GB"/>
          </a:p>
        </p:txBody>
      </p:sp>
      <p:sp>
        <p:nvSpPr>
          <p:cNvPr id="5" name="Footer Placeholder 4">
            <a:extLst>
              <a:ext uri="{FF2B5EF4-FFF2-40B4-BE49-F238E27FC236}">
                <a16:creationId xmlns:a16="http://schemas.microsoft.com/office/drawing/2014/main" id="{4048C0A5-2CBE-4FD4-A1D2-1F5707A2F3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EB90C1B-1F48-40AD-AAA9-089D3722CC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3D216-6731-46E8-8FC9-5D1337867B40}" type="slidenum">
              <a:rPr lang="en-GB" smtClean="0"/>
              <a:t>‹#›</a:t>
            </a:fld>
            <a:endParaRPr lang="en-GB"/>
          </a:p>
        </p:txBody>
      </p:sp>
    </p:spTree>
    <p:extLst>
      <p:ext uri="{BB962C8B-B14F-4D97-AF65-F5344CB8AC3E}">
        <p14:creationId xmlns:p14="http://schemas.microsoft.com/office/powerpoint/2010/main" val="1935567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1524003" y="1999615"/>
            <a:ext cx="9144000" cy="2764028"/>
          </a:xfrm>
        </p:spPr>
        <p:txBody>
          <a:bodyPr anchor="ctr">
            <a:normAutofit/>
          </a:bodyPr>
          <a:lstStyle/>
          <a:p>
            <a:r>
              <a:rPr lang="en-GB" sz="7200"/>
              <a:t>Toxic Trio</a:t>
            </a:r>
          </a:p>
        </p:txBody>
      </p:sp>
      <p:sp>
        <p:nvSpPr>
          <p:cNvPr id="3" name="Subtitle 2"/>
          <p:cNvSpPr>
            <a:spLocks noGrp="1"/>
          </p:cNvSpPr>
          <p:nvPr>
            <p:ph type="subTitle" idx="1"/>
          </p:nvPr>
        </p:nvSpPr>
        <p:spPr>
          <a:xfrm>
            <a:off x="1966912" y="5645150"/>
            <a:ext cx="8258176" cy="631825"/>
          </a:xfrm>
        </p:spPr>
        <p:txBody>
          <a:bodyPr anchor="ctr">
            <a:normAutofit/>
          </a:bodyPr>
          <a:lstStyle/>
          <a:p>
            <a:r>
              <a:rPr lang="en-GB" sz="2800"/>
              <a:t>FW Solutions </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2384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21792" y="1161288"/>
            <a:ext cx="3602736" cy="4526280"/>
          </a:xfrm>
        </p:spPr>
        <p:txBody>
          <a:bodyPr>
            <a:normAutofit/>
          </a:bodyPr>
          <a:lstStyle/>
          <a:p>
            <a:r>
              <a:rPr lang="en-GB" sz="4000"/>
              <a:t>DSL Handbook</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p:cNvSpPr>
            <a:spLocks noGrp="1"/>
          </p:cNvSpPr>
          <p:nvPr>
            <p:ph idx="1"/>
          </p:nvPr>
        </p:nvSpPr>
        <p:spPr>
          <a:xfrm>
            <a:off x="5434149" y="932688"/>
            <a:ext cx="5916603" cy="4992624"/>
          </a:xfrm>
        </p:spPr>
        <p:txBody>
          <a:bodyPr anchor="ctr">
            <a:normAutofit/>
          </a:bodyPr>
          <a:lstStyle/>
          <a:p>
            <a:pPr marL="0" indent="0">
              <a:buNone/>
            </a:pPr>
            <a:r>
              <a:rPr lang="en-GB" sz="2000"/>
              <a:t>Safeguarding pathways.</a:t>
            </a:r>
          </a:p>
          <a:p>
            <a:pPr marL="0" indent="0">
              <a:buNone/>
            </a:pPr>
            <a:r>
              <a:rPr lang="en-GB" sz="2000"/>
              <a:t>Who is out there to support?</a:t>
            </a:r>
          </a:p>
          <a:p>
            <a:pPr marL="0" indent="0">
              <a:buNone/>
            </a:pPr>
            <a:r>
              <a:rPr lang="en-GB" sz="2000"/>
              <a:t>What information is there?</a:t>
            </a:r>
          </a:p>
          <a:p>
            <a:pPr marL="0" indent="0">
              <a:buNone/>
            </a:pPr>
            <a:r>
              <a:rPr lang="en-GB" sz="2000"/>
              <a:t>Up to date information, websites and phone numbers?</a:t>
            </a:r>
          </a:p>
        </p:txBody>
      </p:sp>
    </p:spTree>
    <p:extLst>
      <p:ext uri="{BB962C8B-B14F-4D97-AF65-F5344CB8AC3E}">
        <p14:creationId xmlns:p14="http://schemas.microsoft.com/office/powerpoint/2010/main" val="4104702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2" name="Freeform 5">
            <a:extLst>
              <a:ext uri="{FF2B5EF4-FFF2-40B4-BE49-F238E27FC236}">
                <a16:creationId xmlns:a16="http://schemas.microsoft.com/office/drawing/2014/main" id="{07322A9E-F1EC-405E-8971-BA906EFFC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29674" y="1290909"/>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4" name="Freeform 6">
            <a:extLst>
              <a:ext uri="{FF2B5EF4-FFF2-40B4-BE49-F238E27FC236}">
                <a16:creationId xmlns:a16="http://schemas.microsoft.com/office/drawing/2014/main" id="{A5704422-1118-4FD1-95AD-29A064EB8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70451" y="2010741"/>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6" name="Freeform 7">
            <a:extLst>
              <a:ext uri="{FF2B5EF4-FFF2-40B4-BE49-F238E27FC236}">
                <a16:creationId xmlns:a16="http://schemas.microsoft.com/office/drawing/2014/main" id="{A88B2AAA-B805-498E-A9E6-98B8858554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51351" y="1780905"/>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8" name="Freeform 8">
            <a:extLst>
              <a:ext uri="{FF2B5EF4-FFF2-40B4-BE49-F238E27FC236}">
                <a16:creationId xmlns:a16="http://schemas.microsoft.com/office/drawing/2014/main" id="{9B8051E0-19D7-43E1-BFD9-E6DBFEB3A3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42347"/>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0" name="Freeform 9">
            <a:extLst>
              <a:ext uri="{FF2B5EF4-FFF2-40B4-BE49-F238E27FC236}">
                <a16:creationId xmlns:a16="http://schemas.microsoft.com/office/drawing/2014/main" id="{4EDB2B02-86A2-46F5-A4BE-B7D9B10411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178751"/>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2" name="Freeform 10">
            <a:extLst>
              <a:ext uri="{FF2B5EF4-FFF2-40B4-BE49-F238E27FC236}">
                <a16:creationId xmlns:a16="http://schemas.microsoft.com/office/drawing/2014/main" id="{43954639-FB5D-41F4-9560-6F6DFE7784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59376"/>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4" name="Freeform 12">
            <a:extLst>
              <a:ext uri="{FF2B5EF4-FFF2-40B4-BE49-F238E27FC236}">
                <a16:creationId xmlns:a16="http://schemas.microsoft.com/office/drawing/2014/main" id="{E898931C-0323-41FA-A036-20F818B1FF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6" name="Freeform 14">
            <a:extLst>
              <a:ext uri="{FF2B5EF4-FFF2-40B4-BE49-F238E27FC236}">
                <a16:creationId xmlns:a16="http://schemas.microsoft.com/office/drawing/2014/main" id="{89AFE9DD-0792-4B98-B4EB-97ACA17E6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01" y="-6705"/>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8" name="Freeform 16">
            <a:extLst>
              <a:ext uri="{FF2B5EF4-FFF2-40B4-BE49-F238E27FC236}">
                <a16:creationId xmlns:a16="http://schemas.microsoft.com/office/drawing/2014/main" id="{3981F5C4-9AE1-404E-AF44-A4E6DB374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61" y="-1916"/>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0" name="Freeform 11">
            <a:extLst>
              <a:ext uri="{FF2B5EF4-FFF2-40B4-BE49-F238E27FC236}">
                <a16:creationId xmlns:a16="http://schemas.microsoft.com/office/drawing/2014/main" id="{763C1781-8726-4FAC-8C45-FF40376BE4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26601" y="-1916"/>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2" name="Freeform 21">
            <a:extLst>
              <a:ext uri="{FF2B5EF4-FFF2-40B4-BE49-F238E27FC236}">
                <a16:creationId xmlns:a16="http://schemas.microsoft.com/office/drawing/2014/main" id="{301491B5-56C7-43DC-A3D9-861EECCA0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235014" y="2872"/>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70" name="Rectangle 2"/>
          <p:cNvSpPr>
            <a:spLocks noGrp="1" noChangeArrowheads="1"/>
          </p:cNvSpPr>
          <p:nvPr>
            <p:ph type="title"/>
          </p:nvPr>
        </p:nvSpPr>
        <p:spPr>
          <a:xfrm>
            <a:off x="8842248" y="1481328"/>
            <a:ext cx="2926080" cy="2468880"/>
          </a:xfrm>
        </p:spPr>
        <p:txBody>
          <a:bodyPr vert="horz" lIns="91440" tIns="45720" rIns="91440" bIns="45720" rtlCol="0" anchor="b">
            <a:normAutofit/>
          </a:bodyPr>
          <a:lstStyle/>
          <a:p>
            <a:pPr>
              <a:defRPr/>
            </a:pPr>
            <a:r>
              <a:rPr lang="en-US" sz="4000"/>
              <a:t>Assessing Risk</a:t>
            </a:r>
          </a:p>
        </p:txBody>
      </p:sp>
      <p:sp>
        <p:nvSpPr>
          <p:cNvPr id="224" name="Freeform 22">
            <a:extLst>
              <a:ext uri="{FF2B5EF4-FFF2-40B4-BE49-F238E27FC236}">
                <a16:creationId xmlns:a16="http://schemas.microsoft.com/office/drawing/2014/main" id="{237E2353-22DF-46E0-A200-FB30F8F39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0020826" y="-1916"/>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6" name="Freeform 23">
            <a:extLst>
              <a:ext uri="{FF2B5EF4-FFF2-40B4-BE49-F238E27FC236}">
                <a16:creationId xmlns:a16="http://schemas.microsoft.com/office/drawing/2014/main" id="{DD6138DB-057B-45F7-A5F4-E7BFDA20D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90826" y="-1916"/>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8" name="Freeform: Shape 227">
            <a:extLst>
              <a:ext uri="{FF2B5EF4-FFF2-40B4-BE49-F238E27FC236}">
                <a16:creationId xmlns:a16="http://schemas.microsoft.com/office/drawing/2014/main" id="{79A54AB1-B64F-4843-BFAB-81CB74E66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752078" y="2218040"/>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8197" name="Picture 4" descr="Image result for how"/>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4745" r="1" b="10062"/>
          <a:stretch/>
        </p:blipFill>
        <p:spPr bwMode="auto">
          <a:xfrm>
            <a:off x="921910" y="465243"/>
            <a:ext cx="7761924" cy="534306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1953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Freeform: Shape 20">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3" name="Freeform: Shape 22">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21792" y="1161288"/>
            <a:ext cx="3602736" cy="4526280"/>
          </a:xfrm>
        </p:spPr>
        <p:txBody>
          <a:bodyPr>
            <a:normAutofit/>
          </a:bodyPr>
          <a:lstStyle/>
          <a:p>
            <a:pPr>
              <a:defRPr/>
            </a:pPr>
            <a:r>
              <a:rPr lang="en-GB" sz="4000" dirty="0"/>
              <a:t>Assessing Risk to the Child and Family</a:t>
            </a:r>
          </a:p>
        </p:txBody>
      </p:sp>
      <p:sp>
        <p:nvSpPr>
          <p:cNvPr id="25" name="Rectangle 2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p:cNvSpPr>
            <a:spLocks noGrp="1"/>
          </p:cNvSpPr>
          <p:nvPr>
            <p:ph idx="1"/>
          </p:nvPr>
        </p:nvSpPr>
        <p:spPr>
          <a:xfrm>
            <a:off x="5434149" y="932688"/>
            <a:ext cx="5916603" cy="4992624"/>
          </a:xfrm>
        </p:spPr>
        <p:txBody>
          <a:bodyPr rtlCol="0" anchor="ctr">
            <a:normAutofit/>
          </a:bodyPr>
          <a:lstStyle/>
          <a:p>
            <a:pPr marL="0" indent="0">
              <a:buClr>
                <a:srgbClr val="FF0000"/>
              </a:buClr>
              <a:buNone/>
              <a:defRPr/>
            </a:pPr>
            <a:r>
              <a:rPr lang="en-GB" sz="2000" b="1" dirty="0"/>
              <a:t>DASH – Domestic Abuse Stalking &amp; Honour Based Violence </a:t>
            </a:r>
          </a:p>
          <a:p>
            <a:pPr marL="0" indent="0">
              <a:buClr>
                <a:srgbClr val="FF0000"/>
              </a:buClr>
              <a:buNone/>
              <a:defRPr/>
            </a:pPr>
            <a:endParaRPr lang="en-GB" sz="2000" dirty="0"/>
          </a:p>
          <a:p>
            <a:pPr marL="0" indent="0">
              <a:buClr>
                <a:srgbClr val="FF0000"/>
              </a:buClr>
              <a:buNone/>
              <a:defRPr/>
            </a:pPr>
            <a:r>
              <a:rPr lang="en-GB" sz="2000" dirty="0"/>
              <a:t> </a:t>
            </a:r>
            <a:r>
              <a:rPr lang="en-GB" sz="2000" b="1" dirty="0"/>
              <a:t>DVRIM- Domestic Abuse Risk Identification Matrix (see </a:t>
            </a:r>
            <a:r>
              <a:rPr lang="en-GB" sz="2000" b="1" dirty="0" err="1"/>
              <a:t>Barnados</a:t>
            </a:r>
            <a:r>
              <a:rPr lang="en-GB" sz="2000" b="1" dirty="0"/>
              <a:t> resource in your study area)</a:t>
            </a:r>
          </a:p>
          <a:p>
            <a:pPr marL="0" indent="0">
              <a:buClr>
                <a:srgbClr val="FF0000"/>
              </a:buClr>
              <a:buNone/>
              <a:defRPr/>
            </a:pPr>
            <a:endParaRPr lang="en-GB" sz="2000" b="1" dirty="0"/>
          </a:p>
        </p:txBody>
      </p:sp>
    </p:spTree>
    <p:extLst>
      <p:ext uri="{BB962C8B-B14F-4D97-AF65-F5344CB8AC3E}">
        <p14:creationId xmlns:p14="http://schemas.microsoft.com/office/powerpoint/2010/main" val="2557340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1">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838200" y="963877"/>
            <a:ext cx="3494362" cy="4930246"/>
          </a:xfrm>
        </p:spPr>
        <p:txBody>
          <a:bodyPr>
            <a:normAutofit/>
          </a:bodyPr>
          <a:lstStyle/>
          <a:p>
            <a:pPr algn="r">
              <a:defRPr/>
            </a:pPr>
            <a:r>
              <a:rPr lang="en-GB">
                <a:solidFill>
                  <a:schemeClr val="accent1"/>
                </a:solidFill>
              </a:rPr>
              <a:t>DVRIM</a:t>
            </a:r>
          </a:p>
        </p:txBody>
      </p:sp>
      <p:cxnSp>
        <p:nvCxnSpPr>
          <p:cNvPr id="21" name="Straight Connector 13">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idx="1"/>
          </p:nvPr>
        </p:nvSpPr>
        <p:spPr>
          <a:xfrm>
            <a:off x="4976031" y="963877"/>
            <a:ext cx="6377769" cy="4930246"/>
          </a:xfrm>
        </p:spPr>
        <p:txBody>
          <a:bodyPr anchor="ctr">
            <a:normAutofit/>
          </a:bodyPr>
          <a:lstStyle/>
          <a:p>
            <a:pPr>
              <a:defRPr/>
            </a:pPr>
            <a:endParaRPr lang="en-GB" sz="2400"/>
          </a:p>
          <a:p>
            <a:pPr>
              <a:defRPr/>
            </a:pPr>
            <a:r>
              <a:rPr lang="en-GB" sz="2400"/>
              <a:t>Evidence of domestic abuse </a:t>
            </a:r>
          </a:p>
          <a:p>
            <a:pPr marL="0" indent="0">
              <a:buNone/>
              <a:defRPr/>
            </a:pPr>
            <a:endParaRPr lang="en-GB" sz="2400"/>
          </a:p>
          <a:p>
            <a:pPr>
              <a:defRPr/>
            </a:pPr>
            <a:r>
              <a:rPr lang="en-GB" sz="2400"/>
              <a:t>Risk factors/potential vulnerabilities</a:t>
            </a:r>
          </a:p>
          <a:p>
            <a:pPr marL="0" indent="0">
              <a:buNone/>
              <a:defRPr/>
            </a:pPr>
            <a:r>
              <a:rPr lang="en-GB" sz="2400"/>
              <a:t> </a:t>
            </a:r>
          </a:p>
          <a:p>
            <a:pPr>
              <a:defRPr/>
            </a:pPr>
            <a:r>
              <a:rPr lang="en-GB" sz="2400"/>
              <a:t>Protective factors </a:t>
            </a:r>
          </a:p>
        </p:txBody>
      </p:sp>
    </p:spTree>
    <p:extLst>
      <p:ext uri="{BB962C8B-B14F-4D97-AF65-F5344CB8AC3E}">
        <p14:creationId xmlns:p14="http://schemas.microsoft.com/office/powerpoint/2010/main" val="482172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963877"/>
            <a:ext cx="3494362" cy="4930246"/>
          </a:xfrm>
        </p:spPr>
        <p:txBody>
          <a:bodyPr>
            <a:normAutofit/>
          </a:bodyPr>
          <a:lstStyle/>
          <a:p>
            <a:pPr algn="r">
              <a:defRPr/>
            </a:pPr>
            <a:br>
              <a:rPr lang="en-GB" b="1">
                <a:solidFill>
                  <a:schemeClr val="accent1"/>
                </a:solidFill>
              </a:rPr>
            </a:br>
            <a:endParaRPr lang="en-GB">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76031" y="963877"/>
            <a:ext cx="6377769" cy="4930246"/>
          </a:xfrm>
        </p:spPr>
        <p:txBody>
          <a:bodyPr rtlCol="0" anchor="ctr">
            <a:normAutofit/>
          </a:bodyPr>
          <a:lstStyle/>
          <a:p>
            <a:pPr marL="0" indent="0">
              <a:buClr>
                <a:srgbClr val="FF0000"/>
              </a:buClr>
              <a:buNone/>
              <a:defRPr/>
            </a:pPr>
            <a:endParaRPr lang="en-GB" sz="2400" b="1"/>
          </a:p>
          <a:p>
            <a:pPr>
              <a:buClr>
                <a:srgbClr val="FF0000"/>
              </a:buClr>
              <a:defRPr/>
            </a:pPr>
            <a:r>
              <a:rPr lang="en-GB" sz="2400" b="1"/>
              <a:t>Scale one – moderate – Single agency</a:t>
            </a:r>
          </a:p>
          <a:p>
            <a:pPr>
              <a:buClr>
                <a:srgbClr val="FF0000"/>
              </a:buClr>
              <a:defRPr/>
            </a:pPr>
            <a:r>
              <a:rPr lang="en-GB" sz="2400" b="1"/>
              <a:t>Scale two – moderate to serious – CAF/family support intervention</a:t>
            </a:r>
          </a:p>
          <a:p>
            <a:pPr>
              <a:buClr>
                <a:srgbClr val="FF0000"/>
              </a:buClr>
              <a:defRPr/>
            </a:pPr>
            <a:endParaRPr lang="en-GB" sz="2400" b="1"/>
          </a:p>
          <a:p>
            <a:pPr>
              <a:buClr>
                <a:srgbClr val="FF0000"/>
              </a:buClr>
              <a:defRPr/>
            </a:pPr>
            <a:endParaRPr lang="en-GB" sz="2400" b="1"/>
          </a:p>
          <a:p>
            <a:pPr>
              <a:buClr>
                <a:srgbClr val="FF0000"/>
              </a:buClr>
              <a:defRPr/>
            </a:pPr>
            <a:r>
              <a:rPr lang="en-GB" sz="2400" b="1"/>
              <a:t>Scale three – serious risk – Child in Need – consider safeguarding S17</a:t>
            </a:r>
          </a:p>
          <a:p>
            <a:pPr>
              <a:buClr>
                <a:srgbClr val="FF0000"/>
              </a:buClr>
              <a:defRPr/>
            </a:pPr>
            <a:r>
              <a:rPr lang="en-GB" sz="2400" b="1"/>
              <a:t>Scale four – Sever risk – Safeguarding S47 </a:t>
            </a:r>
          </a:p>
        </p:txBody>
      </p:sp>
    </p:spTree>
    <p:extLst>
      <p:ext uri="{BB962C8B-B14F-4D97-AF65-F5344CB8AC3E}">
        <p14:creationId xmlns:p14="http://schemas.microsoft.com/office/powerpoint/2010/main" val="976505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963877"/>
            <a:ext cx="3494362" cy="4930246"/>
          </a:xfrm>
        </p:spPr>
        <p:txBody>
          <a:bodyPr>
            <a:normAutofit/>
          </a:bodyPr>
          <a:lstStyle/>
          <a:p>
            <a:pPr algn="r"/>
            <a:r>
              <a:rPr lang="en-GB" b="1">
                <a:solidFill>
                  <a:schemeClr val="accent1"/>
                </a:solidFill>
              </a:rPr>
              <a:t>Domestic abuse</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76031" y="963877"/>
            <a:ext cx="6377769" cy="4930246"/>
          </a:xfrm>
        </p:spPr>
        <p:txBody>
          <a:bodyPr anchor="ctr">
            <a:normAutofit/>
          </a:bodyPr>
          <a:lstStyle/>
          <a:p>
            <a:pPr marL="0" indent="0">
              <a:buNone/>
            </a:pPr>
            <a:r>
              <a:rPr lang="en-GB" sz="2400"/>
              <a:t>Triage process</a:t>
            </a:r>
          </a:p>
          <a:p>
            <a:r>
              <a:rPr lang="en-GB" sz="2400"/>
              <a:t>Police referrals</a:t>
            </a:r>
          </a:p>
          <a:p>
            <a:r>
              <a:rPr lang="en-GB" sz="2400"/>
              <a:t>Meeting daily</a:t>
            </a:r>
          </a:p>
          <a:p>
            <a:r>
              <a:rPr lang="en-GB" sz="2400"/>
              <a:t>Education screen cases – with consent</a:t>
            </a:r>
          </a:p>
          <a:p>
            <a:r>
              <a:rPr lang="en-GB" sz="2400"/>
              <a:t>Feedback outcomes</a:t>
            </a:r>
          </a:p>
          <a:p>
            <a:endParaRPr lang="en-GB" sz="2400"/>
          </a:p>
        </p:txBody>
      </p:sp>
    </p:spTree>
    <p:extLst>
      <p:ext uri="{BB962C8B-B14F-4D97-AF65-F5344CB8AC3E}">
        <p14:creationId xmlns:p14="http://schemas.microsoft.com/office/powerpoint/2010/main" val="42521509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963877"/>
            <a:ext cx="3494362" cy="4930246"/>
          </a:xfrm>
        </p:spPr>
        <p:txBody>
          <a:bodyPr>
            <a:normAutofit/>
          </a:bodyPr>
          <a:lstStyle/>
          <a:p>
            <a:pPr algn="r"/>
            <a:r>
              <a:rPr lang="en-GB">
                <a:solidFill>
                  <a:schemeClr val="accent1"/>
                </a:solidFill>
              </a:rPr>
              <a:t>Screening tools</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76031" y="963877"/>
            <a:ext cx="6377769" cy="4930246"/>
          </a:xfrm>
        </p:spPr>
        <p:txBody>
          <a:bodyPr anchor="ctr">
            <a:normAutofit/>
          </a:bodyPr>
          <a:lstStyle/>
          <a:p>
            <a:r>
              <a:rPr lang="en-GB" sz="2400"/>
              <a:t>DV RIM - children</a:t>
            </a:r>
          </a:p>
          <a:p>
            <a:r>
              <a:rPr lang="en-GB" sz="2400"/>
              <a:t>CAADA DASH – adults (victim)</a:t>
            </a:r>
          </a:p>
        </p:txBody>
      </p:sp>
    </p:spTree>
    <p:extLst>
      <p:ext uri="{BB962C8B-B14F-4D97-AF65-F5344CB8AC3E}">
        <p14:creationId xmlns:p14="http://schemas.microsoft.com/office/powerpoint/2010/main" val="673335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21792" y="1161288"/>
            <a:ext cx="3602736" cy="4526280"/>
          </a:xfrm>
        </p:spPr>
        <p:txBody>
          <a:bodyPr>
            <a:normAutofit/>
          </a:bodyPr>
          <a:lstStyle/>
          <a:p>
            <a:r>
              <a:rPr lang="en-GB" sz="4000"/>
              <a:t>Social Work assessment - NFA</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p:cNvSpPr>
            <a:spLocks noGrp="1"/>
          </p:cNvSpPr>
          <p:nvPr>
            <p:ph idx="1"/>
          </p:nvPr>
        </p:nvSpPr>
        <p:spPr>
          <a:xfrm>
            <a:off x="5434149" y="932688"/>
            <a:ext cx="5916603" cy="4992624"/>
          </a:xfrm>
        </p:spPr>
        <p:txBody>
          <a:bodyPr anchor="ctr">
            <a:normAutofit/>
          </a:bodyPr>
          <a:lstStyle/>
          <a:p>
            <a:pPr marL="0" indent="0">
              <a:buNone/>
            </a:pPr>
            <a:r>
              <a:rPr lang="en-GB" sz="2000"/>
              <a:t>Case is de-escalated back to early help.</a:t>
            </a:r>
          </a:p>
          <a:p>
            <a:pPr marL="0" indent="0">
              <a:buNone/>
            </a:pPr>
            <a:r>
              <a:rPr lang="en-GB" sz="2000"/>
              <a:t>So what does this mean?</a:t>
            </a:r>
          </a:p>
          <a:p>
            <a:pPr marL="0" indent="0">
              <a:buNone/>
            </a:pPr>
            <a:endParaRPr lang="en-GB" sz="2000"/>
          </a:p>
          <a:p>
            <a:pPr marL="0" indent="0">
              <a:buNone/>
            </a:pPr>
            <a:r>
              <a:rPr lang="en-GB" sz="2000"/>
              <a:t>How will you support this family?</a:t>
            </a:r>
          </a:p>
          <a:p>
            <a:pPr marL="0" indent="0">
              <a:buNone/>
            </a:pPr>
            <a:r>
              <a:rPr lang="en-GB" sz="2000"/>
              <a:t>What can you expect from early help</a:t>
            </a:r>
          </a:p>
          <a:p>
            <a:pPr marL="0" indent="0">
              <a:buNone/>
            </a:pPr>
            <a:endParaRPr lang="en-GB" sz="2000"/>
          </a:p>
        </p:txBody>
      </p:sp>
    </p:spTree>
    <p:extLst>
      <p:ext uri="{BB962C8B-B14F-4D97-AF65-F5344CB8AC3E}">
        <p14:creationId xmlns:p14="http://schemas.microsoft.com/office/powerpoint/2010/main" val="10758516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63029" y="1012004"/>
            <a:ext cx="3416158" cy="4795408"/>
          </a:xfrm>
        </p:spPr>
        <p:txBody>
          <a:bodyPr>
            <a:normAutofit/>
          </a:bodyPr>
          <a:lstStyle/>
          <a:p>
            <a:endParaRPr lang="en-GB">
              <a:solidFill>
                <a:srgbClr val="FFFFFF"/>
              </a:solidFill>
            </a:endParaRPr>
          </a:p>
        </p:txBody>
      </p:sp>
      <p:graphicFrame>
        <p:nvGraphicFramePr>
          <p:cNvPr id="5" name="Content Placeholder 2">
            <a:extLst>
              <a:ext uri="{FF2B5EF4-FFF2-40B4-BE49-F238E27FC236}">
                <a16:creationId xmlns:a16="http://schemas.microsoft.com/office/drawing/2014/main" id="{2CE2CD4C-5CEC-4424-B0E7-8F3D16830322}"/>
              </a:ext>
            </a:extLst>
          </p:cNvPr>
          <p:cNvGraphicFramePr>
            <a:graphicFrameLocks noGrp="1"/>
          </p:cNvGraphicFramePr>
          <p:nvPr>
            <p:ph idx="1"/>
            <p:extLst>
              <p:ext uri="{D42A27DB-BD31-4B8C-83A1-F6EECF244321}">
                <p14:modId xmlns:p14="http://schemas.microsoft.com/office/powerpoint/2010/main" val="2037789045"/>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55927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125"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p:cNvSpPr>
            <a:spLocks noGrp="1"/>
          </p:cNvSpPr>
          <p:nvPr>
            <p:ph type="title"/>
          </p:nvPr>
        </p:nvSpPr>
        <p:spPr>
          <a:xfrm>
            <a:off x="801340" y="802955"/>
            <a:ext cx="4977976" cy="1454051"/>
          </a:xfrm>
        </p:spPr>
        <p:txBody>
          <a:bodyPr>
            <a:normAutofit/>
          </a:bodyPr>
          <a:lstStyle/>
          <a:p>
            <a:endParaRPr lang="en-GB">
              <a:solidFill>
                <a:srgbClr val="000000"/>
              </a:solidFill>
            </a:endParaRPr>
          </a:p>
        </p:txBody>
      </p:sp>
      <p:sp>
        <p:nvSpPr>
          <p:cNvPr id="3" name="Content Placeholder 2"/>
          <p:cNvSpPr>
            <a:spLocks noGrp="1"/>
          </p:cNvSpPr>
          <p:nvPr>
            <p:ph idx="1"/>
          </p:nvPr>
        </p:nvSpPr>
        <p:spPr>
          <a:xfrm>
            <a:off x="797809" y="2421682"/>
            <a:ext cx="4977578" cy="3639289"/>
          </a:xfrm>
        </p:spPr>
        <p:txBody>
          <a:bodyPr anchor="ctr">
            <a:normAutofit/>
          </a:bodyPr>
          <a:lstStyle/>
          <a:p>
            <a:pPr marL="0" indent="0">
              <a:buNone/>
            </a:pPr>
            <a:r>
              <a:rPr lang="en-GB" sz="2000">
                <a:solidFill>
                  <a:srgbClr val="000000"/>
                </a:solidFill>
              </a:rPr>
              <a:t>Thank you </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91562"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Accept">
            <a:extLst>
              <a:ext uri="{FF2B5EF4-FFF2-40B4-BE49-F238E27FC236}">
                <a16:creationId xmlns:a16="http://schemas.microsoft.com/office/drawing/2014/main" id="{6C085620-B72E-4871-8E21-0354DC54864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1790227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21792" y="1161288"/>
            <a:ext cx="3602736" cy="4526280"/>
          </a:xfrm>
        </p:spPr>
        <p:txBody>
          <a:bodyPr>
            <a:normAutofit/>
          </a:bodyPr>
          <a:lstStyle/>
          <a:p>
            <a:r>
              <a:rPr lang="en-GB" sz="4000"/>
              <a:t>What is the toxic trio?</a:t>
            </a:r>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p:cNvSpPr>
            <a:spLocks noGrp="1"/>
          </p:cNvSpPr>
          <p:nvPr>
            <p:ph idx="1"/>
          </p:nvPr>
        </p:nvSpPr>
        <p:spPr>
          <a:xfrm>
            <a:off x="5434149" y="932688"/>
            <a:ext cx="5916603" cy="4992624"/>
          </a:xfrm>
        </p:spPr>
        <p:txBody>
          <a:bodyPr anchor="ctr">
            <a:normAutofit/>
          </a:bodyPr>
          <a:lstStyle/>
          <a:p>
            <a:r>
              <a:rPr lang="en-GB" sz="2000"/>
              <a:t>Mental Health</a:t>
            </a:r>
          </a:p>
          <a:p>
            <a:r>
              <a:rPr lang="en-GB" sz="2000"/>
              <a:t>Substance Misuse</a:t>
            </a:r>
          </a:p>
          <a:p>
            <a:r>
              <a:rPr lang="en-GB" sz="2000"/>
              <a:t>Domestic Abuse</a:t>
            </a:r>
          </a:p>
        </p:txBody>
      </p:sp>
    </p:spTree>
    <p:extLst>
      <p:ext uri="{BB962C8B-B14F-4D97-AF65-F5344CB8AC3E}">
        <p14:creationId xmlns:p14="http://schemas.microsoft.com/office/powerpoint/2010/main" val="1397635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AD2F5602-6586-46E4-8645-2CDA442ABF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9434B85-DB0D-4010-A6A1-147F28D47D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p:cNvSpPr>
            <a:spLocks noGrp="1"/>
          </p:cNvSpPr>
          <p:nvPr>
            <p:ph type="title"/>
          </p:nvPr>
        </p:nvSpPr>
        <p:spPr>
          <a:xfrm>
            <a:off x="1179226" y="320231"/>
            <a:ext cx="9833548" cy="1325563"/>
          </a:xfrm>
        </p:spPr>
        <p:txBody>
          <a:bodyPr>
            <a:normAutofit/>
          </a:bodyPr>
          <a:lstStyle/>
          <a:p>
            <a:pPr algn="ctr"/>
            <a:r>
              <a:rPr lang="en-GB" sz="4000" dirty="0">
                <a:solidFill>
                  <a:schemeClr val="tx2"/>
                </a:solidFill>
              </a:rPr>
              <a:t>Activity: </a:t>
            </a:r>
          </a:p>
        </p:txBody>
      </p:sp>
      <p:grpSp>
        <p:nvGrpSpPr>
          <p:cNvPr id="24" name="Group 23">
            <a:extLst>
              <a:ext uri="{FF2B5EF4-FFF2-40B4-BE49-F238E27FC236}">
                <a16:creationId xmlns:a16="http://schemas.microsoft.com/office/drawing/2014/main" id="{F2E5F4F0-80C0-49F3-84A2-453DE42F20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2915607" cy="2187829"/>
            <a:chOff x="-305" y="-1"/>
            <a:chExt cx="3832880" cy="2876136"/>
          </a:xfrm>
        </p:grpSpPr>
        <p:sp>
          <p:nvSpPr>
            <p:cNvPr id="25" name="Freeform: Shape 24">
              <a:extLst>
                <a:ext uri="{FF2B5EF4-FFF2-40B4-BE49-F238E27FC236}">
                  <a16:creationId xmlns:a16="http://schemas.microsoft.com/office/drawing/2014/main" id="{342FEDB6-5432-4162-8648-3827572AF0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B9FE345E-092D-4A20-A43A-0F9258D969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7A313FCF-0EE7-4C6B-BAB3-EFC9451D3D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0B9ECD02-BE1B-4347-8C2E-EEA690082F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6" name="Content Placeholder 2">
            <a:extLst>
              <a:ext uri="{FF2B5EF4-FFF2-40B4-BE49-F238E27FC236}">
                <a16:creationId xmlns:a16="http://schemas.microsoft.com/office/drawing/2014/main" id="{0965042A-21D7-44C1-A1E7-E5235CDE57D3}"/>
              </a:ext>
            </a:extLst>
          </p:cNvPr>
          <p:cNvGraphicFramePr>
            <a:graphicFrameLocks noGrp="1"/>
          </p:cNvGraphicFramePr>
          <p:nvPr>
            <p:ph idx="1"/>
            <p:extLst>
              <p:ext uri="{D42A27DB-BD31-4B8C-83A1-F6EECF244321}">
                <p14:modId xmlns:p14="http://schemas.microsoft.com/office/powerpoint/2010/main" val="3434164895"/>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9932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Freeform: Shape 73">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76" name="Freeform: Shape 75">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194" name="Title 1"/>
          <p:cNvSpPr>
            <a:spLocks noGrp="1"/>
          </p:cNvSpPr>
          <p:nvPr>
            <p:ph type="title"/>
          </p:nvPr>
        </p:nvSpPr>
        <p:spPr>
          <a:xfrm>
            <a:off x="621792" y="1161288"/>
            <a:ext cx="3602736" cy="4526280"/>
          </a:xfrm>
        </p:spPr>
        <p:txBody>
          <a:bodyPr>
            <a:normAutofit/>
          </a:bodyPr>
          <a:lstStyle/>
          <a:p>
            <a:r>
              <a:rPr lang="en-US" sz="4000" b="1"/>
              <a:t>Scale of the problem</a:t>
            </a:r>
          </a:p>
        </p:txBody>
      </p:sp>
      <p:sp>
        <p:nvSpPr>
          <p:cNvPr id="78" name="Rectangle 77">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075" name="Content Placeholder 2"/>
          <p:cNvSpPr>
            <a:spLocks noGrp="1"/>
          </p:cNvSpPr>
          <p:nvPr>
            <p:ph idx="1"/>
          </p:nvPr>
        </p:nvSpPr>
        <p:spPr>
          <a:xfrm>
            <a:off x="5434149" y="932688"/>
            <a:ext cx="5916603" cy="4992624"/>
          </a:xfrm>
        </p:spPr>
        <p:txBody>
          <a:bodyPr anchor="ctr">
            <a:normAutofit/>
          </a:bodyPr>
          <a:lstStyle/>
          <a:p>
            <a:pPr>
              <a:defRPr/>
            </a:pPr>
            <a:r>
              <a:rPr lang="en-US" sz="2000"/>
              <a:t>250-350 000 children affected by parental drug use in UK (Hidden Harm)</a:t>
            </a:r>
          </a:p>
          <a:p>
            <a:pPr>
              <a:defRPr/>
            </a:pPr>
            <a:r>
              <a:rPr lang="en-US" sz="2000"/>
              <a:t>At least 120 00 children living with a parent currently in treatment</a:t>
            </a:r>
          </a:p>
          <a:p>
            <a:pPr>
              <a:defRPr/>
            </a:pPr>
            <a:r>
              <a:rPr lang="en-US" sz="2000"/>
              <a:t>6% (700 000) live with a dependent drinker</a:t>
            </a:r>
          </a:p>
          <a:p>
            <a:pPr>
              <a:defRPr/>
            </a:pPr>
            <a:r>
              <a:rPr lang="en-US" sz="2000"/>
              <a:t>100 children a week call Childline worried about their parents’ drinking</a:t>
            </a:r>
          </a:p>
          <a:p>
            <a:pPr>
              <a:defRPr/>
            </a:pPr>
            <a:r>
              <a:rPr lang="en-US" sz="2000"/>
              <a:t>Serious Case Reviews: 22% drug use, 22% alcohol use</a:t>
            </a:r>
          </a:p>
          <a:p>
            <a:pPr marL="0" indent="0">
              <a:buNone/>
              <a:defRPr/>
            </a:pPr>
            <a:endParaRPr lang="en-US" sz="2000"/>
          </a:p>
        </p:txBody>
      </p:sp>
    </p:spTree>
    <p:extLst>
      <p:ext uri="{BB962C8B-B14F-4D97-AF65-F5344CB8AC3E}">
        <p14:creationId xmlns:p14="http://schemas.microsoft.com/office/powerpoint/2010/main" val="3017367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Freeform: Shape 73">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76" name="Freeform: Shape 75">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218" name="Title 1"/>
          <p:cNvSpPr>
            <a:spLocks noGrp="1"/>
          </p:cNvSpPr>
          <p:nvPr>
            <p:ph type="title"/>
          </p:nvPr>
        </p:nvSpPr>
        <p:spPr>
          <a:xfrm>
            <a:off x="621792" y="1161288"/>
            <a:ext cx="3602736" cy="4526280"/>
          </a:xfrm>
        </p:spPr>
        <p:txBody>
          <a:bodyPr>
            <a:normAutofit/>
          </a:bodyPr>
          <a:lstStyle/>
          <a:p>
            <a:r>
              <a:rPr lang="en-US" sz="4000" b="1"/>
              <a:t>Challenges and vulnerabilities</a:t>
            </a:r>
          </a:p>
        </p:txBody>
      </p:sp>
      <p:sp>
        <p:nvSpPr>
          <p:cNvPr id="78" name="Rectangle 77">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9219" name="Content Placeholder 2"/>
          <p:cNvSpPr>
            <a:spLocks noGrp="1"/>
          </p:cNvSpPr>
          <p:nvPr>
            <p:ph idx="1"/>
          </p:nvPr>
        </p:nvSpPr>
        <p:spPr>
          <a:xfrm>
            <a:off x="5434149" y="932688"/>
            <a:ext cx="5916603" cy="4992624"/>
          </a:xfrm>
        </p:spPr>
        <p:txBody>
          <a:bodyPr anchor="ctr">
            <a:normAutofit/>
          </a:bodyPr>
          <a:lstStyle/>
          <a:p>
            <a:r>
              <a:rPr lang="en-GB" sz="2000"/>
              <a:t>Neglect </a:t>
            </a:r>
          </a:p>
          <a:p>
            <a:r>
              <a:rPr lang="en-GB" sz="2000"/>
              <a:t>Disruption of household routines </a:t>
            </a:r>
          </a:p>
          <a:p>
            <a:r>
              <a:rPr lang="en-GB" sz="2000"/>
              <a:t>Inadequate supervision </a:t>
            </a:r>
          </a:p>
          <a:p>
            <a:r>
              <a:rPr lang="en-GB" sz="2000"/>
              <a:t>Physical and emotional abuse </a:t>
            </a:r>
          </a:p>
          <a:p>
            <a:r>
              <a:rPr lang="en-GB" sz="2000"/>
              <a:t>Impaired or inappropriate parenting practices </a:t>
            </a:r>
          </a:p>
          <a:p>
            <a:r>
              <a:rPr lang="en-GB" sz="2000"/>
              <a:t>Poverty </a:t>
            </a:r>
          </a:p>
          <a:p>
            <a:r>
              <a:rPr lang="en-GB" sz="2000"/>
              <a:t>Exposure to drugs and drug-taking equipment in the home </a:t>
            </a:r>
          </a:p>
          <a:p>
            <a:r>
              <a:rPr lang="en-GB" sz="2000"/>
              <a:t>Domestic violence. </a:t>
            </a:r>
          </a:p>
          <a:p>
            <a:endParaRPr lang="en-US" sz="2000"/>
          </a:p>
        </p:txBody>
      </p:sp>
    </p:spTree>
    <p:extLst>
      <p:ext uri="{BB962C8B-B14F-4D97-AF65-F5344CB8AC3E}">
        <p14:creationId xmlns:p14="http://schemas.microsoft.com/office/powerpoint/2010/main" val="3976707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Freeform: Shape 73">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76" name="Freeform: Shape 75">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242" name="Title 1"/>
          <p:cNvSpPr>
            <a:spLocks noGrp="1"/>
          </p:cNvSpPr>
          <p:nvPr>
            <p:ph type="title"/>
          </p:nvPr>
        </p:nvSpPr>
        <p:spPr>
          <a:xfrm>
            <a:off x="621792" y="1161288"/>
            <a:ext cx="3602736" cy="4526280"/>
          </a:xfrm>
        </p:spPr>
        <p:txBody>
          <a:bodyPr>
            <a:normAutofit/>
          </a:bodyPr>
          <a:lstStyle/>
          <a:p>
            <a:r>
              <a:rPr lang="en-GB" sz="4000"/>
              <a:t>Additional impacts</a:t>
            </a:r>
          </a:p>
        </p:txBody>
      </p:sp>
      <p:sp>
        <p:nvSpPr>
          <p:cNvPr id="78" name="Rectangle 77">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243" name="Content Placeholder 2"/>
          <p:cNvSpPr>
            <a:spLocks noGrp="1"/>
          </p:cNvSpPr>
          <p:nvPr>
            <p:ph idx="1"/>
          </p:nvPr>
        </p:nvSpPr>
        <p:spPr>
          <a:xfrm>
            <a:off x="5434149" y="932688"/>
            <a:ext cx="5916603" cy="4992624"/>
          </a:xfrm>
        </p:spPr>
        <p:txBody>
          <a:bodyPr anchor="ctr">
            <a:normAutofit/>
          </a:bodyPr>
          <a:lstStyle/>
          <a:p>
            <a:r>
              <a:rPr lang="en-GB" sz="2000"/>
              <a:t>Love and loyalty - being protective of parents </a:t>
            </a:r>
          </a:p>
          <a:p>
            <a:r>
              <a:rPr lang="en-GB" sz="2000"/>
              <a:t>Reluctance to disclose problems at home, and uncertainty of who to talk to </a:t>
            </a:r>
          </a:p>
          <a:p>
            <a:r>
              <a:rPr lang="en-GB" sz="2000"/>
              <a:t>Psychological distress </a:t>
            </a:r>
          </a:p>
          <a:p>
            <a:r>
              <a:rPr lang="en-GB" sz="2000"/>
              <a:t>Fear of intervention by ‘officials’ </a:t>
            </a:r>
          </a:p>
          <a:p>
            <a:r>
              <a:rPr lang="en-GB" sz="2000"/>
              <a:t>Guilt, shame, and stigma </a:t>
            </a:r>
          </a:p>
          <a:p>
            <a:r>
              <a:rPr lang="en-GB" sz="2000"/>
              <a:t>Sadness, isolation, and depression </a:t>
            </a:r>
          </a:p>
          <a:p>
            <a:r>
              <a:rPr lang="en-GB" sz="2000"/>
              <a:t>Anger and frustration </a:t>
            </a:r>
          </a:p>
          <a:p>
            <a:r>
              <a:rPr lang="en-GB" sz="2000"/>
              <a:t>Fear and anxiety (for their parents’ safety, or that they will ‘end up the same’). </a:t>
            </a:r>
          </a:p>
          <a:p>
            <a:endParaRPr lang="en-GB" sz="2000"/>
          </a:p>
        </p:txBody>
      </p:sp>
    </p:spTree>
    <p:extLst>
      <p:ext uri="{BB962C8B-B14F-4D97-AF65-F5344CB8AC3E}">
        <p14:creationId xmlns:p14="http://schemas.microsoft.com/office/powerpoint/2010/main" val="701323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Freeform: Shape 73">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76" name="Freeform: Shape 75">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266" name="Title 1"/>
          <p:cNvSpPr>
            <a:spLocks noGrp="1"/>
          </p:cNvSpPr>
          <p:nvPr>
            <p:ph type="title"/>
          </p:nvPr>
        </p:nvSpPr>
        <p:spPr>
          <a:xfrm>
            <a:off x="621792" y="1161288"/>
            <a:ext cx="3602736" cy="4526280"/>
          </a:xfrm>
        </p:spPr>
        <p:txBody>
          <a:bodyPr>
            <a:normAutofit/>
          </a:bodyPr>
          <a:lstStyle/>
          <a:p>
            <a:r>
              <a:rPr lang="en-GB" sz="4000"/>
              <a:t>Possible indicators</a:t>
            </a:r>
          </a:p>
        </p:txBody>
      </p:sp>
      <p:sp>
        <p:nvSpPr>
          <p:cNvPr id="78" name="Rectangle 77">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1267" name="Content Placeholder 2"/>
          <p:cNvSpPr>
            <a:spLocks noGrp="1"/>
          </p:cNvSpPr>
          <p:nvPr>
            <p:ph idx="1"/>
          </p:nvPr>
        </p:nvSpPr>
        <p:spPr>
          <a:xfrm>
            <a:off x="5434149" y="932688"/>
            <a:ext cx="5916603" cy="4992624"/>
          </a:xfrm>
        </p:spPr>
        <p:txBody>
          <a:bodyPr anchor="ctr">
            <a:normAutofit/>
          </a:bodyPr>
          <a:lstStyle/>
          <a:p>
            <a:r>
              <a:rPr lang="en-GB" sz="2000"/>
              <a:t>Isolation – finding it hard to socialise, make friends or invite them home </a:t>
            </a:r>
          </a:p>
          <a:p>
            <a:r>
              <a:rPr lang="en-GB" sz="2000"/>
              <a:t>Difficulties completing homework on time </a:t>
            </a:r>
          </a:p>
          <a:p>
            <a:r>
              <a:rPr lang="en-GB" sz="2000"/>
              <a:t>Bullying (including due to poor physical appearance) </a:t>
            </a:r>
          </a:p>
          <a:p>
            <a:r>
              <a:rPr lang="en-GB" sz="2000"/>
              <a:t>Poor attendance or late arrival </a:t>
            </a:r>
          </a:p>
          <a:p>
            <a:r>
              <a:rPr lang="en-GB" sz="2000"/>
              <a:t>Tiredness or lack of concentration </a:t>
            </a:r>
          </a:p>
          <a:p>
            <a:r>
              <a:rPr lang="en-GB" sz="2000"/>
              <a:t>Lack of engagement or interest from parents (e.g. non-attendance at parents’ evenings) </a:t>
            </a:r>
          </a:p>
          <a:p>
            <a:r>
              <a:rPr lang="en-GB" sz="2000"/>
              <a:t>Unavailability for school clubs or trips </a:t>
            </a:r>
          </a:p>
          <a:p>
            <a:r>
              <a:rPr lang="en-GB" sz="2000"/>
              <a:t>Academic underachievement </a:t>
            </a:r>
          </a:p>
          <a:p>
            <a:r>
              <a:rPr lang="en-GB" sz="2000"/>
              <a:t>Behavioural difficulties </a:t>
            </a:r>
          </a:p>
          <a:p>
            <a:endParaRPr lang="en-GB" sz="2000"/>
          </a:p>
        </p:txBody>
      </p:sp>
    </p:spTree>
    <p:extLst>
      <p:ext uri="{BB962C8B-B14F-4D97-AF65-F5344CB8AC3E}">
        <p14:creationId xmlns:p14="http://schemas.microsoft.com/office/powerpoint/2010/main" val="484544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4" name="Title 1"/>
          <p:cNvSpPr>
            <a:spLocks noGrp="1"/>
          </p:cNvSpPr>
          <p:nvPr>
            <p:ph type="title"/>
          </p:nvPr>
        </p:nvSpPr>
        <p:spPr>
          <a:xfrm>
            <a:off x="841248" y="256032"/>
            <a:ext cx="10506456" cy="1014984"/>
          </a:xfrm>
        </p:spPr>
        <p:txBody>
          <a:bodyPr anchor="b">
            <a:normAutofit/>
          </a:bodyPr>
          <a:lstStyle/>
          <a:p>
            <a:br>
              <a:rPr lang="en-GB" sz="2800"/>
            </a:br>
            <a:r>
              <a:rPr lang="en-GB" sz="2800" b="1"/>
              <a:t>Children affected by parental substance use value reassurance that: </a:t>
            </a:r>
          </a:p>
        </p:txBody>
      </p:sp>
      <p:sp>
        <p:nvSpPr>
          <p:cNvPr id="74" name="Rectangle 73">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6" name="Rectangle 75">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13316" name="Content Placeholder 2">
            <a:extLst>
              <a:ext uri="{FF2B5EF4-FFF2-40B4-BE49-F238E27FC236}">
                <a16:creationId xmlns:a16="http://schemas.microsoft.com/office/drawing/2014/main" id="{0917E2E2-0BD3-48DE-A6B4-2A144F5CB0DC}"/>
              </a:ext>
            </a:extLst>
          </p:cNvPr>
          <p:cNvGraphicFramePr>
            <a:graphicFrameLocks noGrp="1"/>
          </p:cNvGraphicFramePr>
          <p:nvPr>
            <p:ph idx="1"/>
            <p:extLst>
              <p:ext uri="{D42A27DB-BD31-4B8C-83A1-F6EECF244321}">
                <p14:modId xmlns:p14="http://schemas.microsoft.com/office/powerpoint/2010/main" val="202001334"/>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23734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341" name="Rectangle 71">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342" name="Freeform: Shape 73">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343" name="Freeform: Shape 75">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338" name="Title 1"/>
          <p:cNvSpPr>
            <a:spLocks noGrp="1"/>
          </p:cNvSpPr>
          <p:nvPr>
            <p:ph type="title"/>
          </p:nvPr>
        </p:nvSpPr>
        <p:spPr>
          <a:xfrm>
            <a:off x="621792" y="1161288"/>
            <a:ext cx="3602736" cy="4526280"/>
          </a:xfrm>
        </p:spPr>
        <p:txBody>
          <a:bodyPr>
            <a:normAutofit/>
          </a:bodyPr>
          <a:lstStyle/>
          <a:p>
            <a:r>
              <a:rPr lang="en-GB" sz="4000" b="1"/>
              <a:t>They may also benefit from:</a:t>
            </a:r>
          </a:p>
        </p:txBody>
      </p:sp>
      <p:sp>
        <p:nvSpPr>
          <p:cNvPr id="14344" name="Rectangle 77">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4339" name="Content Placeholder 2"/>
          <p:cNvSpPr>
            <a:spLocks noGrp="1"/>
          </p:cNvSpPr>
          <p:nvPr>
            <p:ph idx="1"/>
          </p:nvPr>
        </p:nvSpPr>
        <p:spPr>
          <a:xfrm>
            <a:off x="5434149" y="932688"/>
            <a:ext cx="5916603" cy="4992624"/>
          </a:xfrm>
        </p:spPr>
        <p:txBody>
          <a:bodyPr anchor="ctr">
            <a:normAutofit/>
          </a:bodyPr>
          <a:lstStyle/>
          <a:p>
            <a:r>
              <a:rPr lang="en-GB" sz="2000"/>
              <a:t>somewhere quiet to relax </a:t>
            </a:r>
          </a:p>
          <a:p>
            <a:r>
              <a:rPr lang="en-GB" sz="2000"/>
              <a:t>extra support with school work </a:t>
            </a:r>
          </a:p>
          <a:p>
            <a:r>
              <a:rPr lang="en-GB" sz="2000"/>
              <a:t>identified special teachers to talk to </a:t>
            </a:r>
          </a:p>
          <a:p>
            <a:r>
              <a:rPr lang="en-GB" sz="2000"/>
              <a:t>knowing other children whose parents use drugs/alcohol </a:t>
            </a:r>
          </a:p>
          <a:p>
            <a:r>
              <a:rPr lang="en-GB" sz="2000"/>
              <a:t>school nurses to check they’re OK, do home visits, and meet their family </a:t>
            </a:r>
          </a:p>
          <a:p>
            <a:r>
              <a:rPr lang="en-GB" sz="2000"/>
              <a:t>access to existing programmes like breakfast/after school clubs, careers advice, and extra-curricular activities. </a:t>
            </a:r>
          </a:p>
          <a:p>
            <a:endParaRPr lang="en-GB" sz="2000"/>
          </a:p>
        </p:txBody>
      </p:sp>
    </p:spTree>
    <p:extLst>
      <p:ext uri="{BB962C8B-B14F-4D97-AF65-F5344CB8AC3E}">
        <p14:creationId xmlns:p14="http://schemas.microsoft.com/office/powerpoint/2010/main" val="42155851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0245788D1B494F83A692D86DFCCC03" ma:contentTypeVersion="9" ma:contentTypeDescription="Create a new document." ma:contentTypeScope="" ma:versionID="9ab01bbf0a6942a9a9d440f65aec531f">
  <xsd:schema xmlns:xsd="http://www.w3.org/2001/XMLSchema" xmlns:xs="http://www.w3.org/2001/XMLSchema" xmlns:p="http://schemas.microsoft.com/office/2006/metadata/properties" xmlns:ns2="cc08cddd-413c-4836-8007-f86849458654" targetNamespace="http://schemas.microsoft.com/office/2006/metadata/properties" ma:root="true" ma:fieldsID="7f09b2f20ea72ee578246cd3bfafa30f" ns2:_="">
    <xsd:import namespace="cc08cddd-413c-4836-8007-f8684945865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08cddd-413c-4836-8007-f868494586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9E56D37-18C6-4005-950F-E72E4514BD25}"/>
</file>

<file path=customXml/itemProps2.xml><?xml version="1.0" encoding="utf-8"?>
<ds:datastoreItem xmlns:ds="http://schemas.openxmlformats.org/officeDocument/2006/customXml" ds:itemID="{A2828572-9263-4A43-87E2-31DFCAE4C0A4}">
  <ds:schemaRefs>
    <ds:schemaRef ds:uri="http://schemas.microsoft.com/sharepoint/v3/contenttype/forms"/>
  </ds:schemaRefs>
</ds:datastoreItem>
</file>

<file path=customXml/itemProps3.xml><?xml version="1.0" encoding="utf-8"?>
<ds:datastoreItem xmlns:ds="http://schemas.openxmlformats.org/officeDocument/2006/customXml" ds:itemID="{C6215CBE-01E7-45E5-897E-4A55A6879C0F}">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6</TotalTime>
  <Words>1819</Words>
  <Application>Microsoft Office PowerPoint</Application>
  <PresentationFormat>Widescreen</PresentationFormat>
  <Paragraphs>189</Paragraphs>
  <Slides>19</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Lato</vt:lpstr>
      <vt:lpstr>Rockwell</vt:lpstr>
      <vt:lpstr>Office Theme</vt:lpstr>
      <vt:lpstr>Toxic Trio</vt:lpstr>
      <vt:lpstr>What is the toxic trio?</vt:lpstr>
      <vt:lpstr>Activity: </vt:lpstr>
      <vt:lpstr>Scale of the problem</vt:lpstr>
      <vt:lpstr>Challenges and vulnerabilities</vt:lpstr>
      <vt:lpstr>Additional impacts</vt:lpstr>
      <vt:lpstr>Possible indicators</vt:lpstr>
      <vt:lpstr> Children affected by parental substance use value reassurance that: </vt:lpstr>
      <vt:lpstr>They may also benefit from:</vt:lpstr>
      <vt:lpstr>DSL Handbook</vt:lpstr>
      <vt:lpstr>Assessing Risk</vt:lpstr>
      <vt:lpstr>Assessing Risk to the Child and Family</vt:lpstr>
      <vt:lpstr>DVRIM</vt:lpstr>
      <vt:lpstr> </vt:lpstr>
      <vt:lpstr>Domestic abuse</vt:lpstr>
      <vt:lpstr>Screening tools</vt:lpstr>
      <vt:lpstr>Social Work assessment - NFA</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Toxic Trio</dc:title>
  <dc:creator>Rebecca Warden</dc:creator>
  <cp:lastModifiedBy>Rebecca Warden</cp:lastModifiedBy>
  <cp:revision>1</cp:revision>
  <dcterms:created xsi:type="dcterms:W3CDTF">2020-07-21T20:32:40Z</dcterms:created>
  <dcterms:modified xsi:type="dcterms:W3CDTF">2020-07-21T20:38:46Z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0x010100420245788D1B494F83A692D86DFCCC03</vt:lpwstr>
  </property>
</Properties>
</file>