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6"/>
  </p:notesMasterIdLst>
  <p:sldIdLst>
    <p:sldId id="274" r:id="rId5"/>
    <p:sldId id="314" r:id="rId6"/>
    <p:sldId id="315" r:id="rId7"/>
    <p:sldId id="320" r:id="rId8"/>
    <p:sldId id="323" r:id="rId9"/>
    <p:sldId id="322" r:id="rId10"/>
    <p:sldId id="321" r:id="rId11"/>
    <p:sldId id="319" r:id="rId12"/>
    <p:sldId id="324" r:id="rId13"/>
    <p:sldId id="325" r:id="rId14"/>
    <p:sldId id="32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A97B1-0802-4646-9285-D913C9E33D10}" v="1" dt="2021-08-10T15:49:50.593"/>
    <p1510:client id="{97E14DB8-9D54-4B56-A459-F1C8CA5195AA}" v="22" dt="2021-05-12T14:06:57.435"/>
    <p1510:client id="{A77843C3-E4BF-48CE-A57A-05E1A2BCBAC4}" v="1" dt="2021-08-17T14:56:34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D08-1981-4E34-A9FC-1E8D5A96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5158-3168-4A89-BF5F-984F23FBF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8A4C-3951-4B4D-92C1-D3D078C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BDE1-CD58-431E-8D94-17F7AC90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A6A2-D3DD-4528-82E7-42F15C98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69C-DCE3-485D-BC88-B85D1BF7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4F2E-3ACC-4BC8-AF39-41F19360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150-9F2D-43B7-A63F-24F7296E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C2E-2DF1-4F64-912A-2FDA84CD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2456-EB6B-4D02-B436-977BE113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69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88EB4-FE33-45F9-9724-8B9BC887B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2EAE-724A-4E7A-829C-A9FD8726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AEF0-1228-45B2-95BB-ADD3B64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464E8-0C72-43A8-A51E-A3CBD1A3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AD78-DB6D-4CE4-8BFE-97B228B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61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A1B8-B486-4725-9A4A-9A1786E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641C-3906-4A0A-88AA-C1A38B8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69A6C-BEE3-4127-8E94-7B26F6E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82A9-F954-47E1-AD80-651E0D79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EBD-82F2-4B5C-8634-41E39E80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837-82C3-4A46-9DD3-1DAF831D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637A-74F4-43DD-A27C-91B12412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F67A0-2392-445A-ADBB-D5E61627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328-9692-465A-B3F3-09886D6E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E472-2F9F-4746-95E7-E28CD25E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BF2C-D436-4636-AAED-1BD5D63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1936-8A8D-4E2E-8421-17C313240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F0BE9-3108-46EA-8274-EB18CCFB9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AB02-83E0-4DCF-8BB8-405F6514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7937-8AE0-41C6-9FA8-0E4DA9B3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FB34-39B2-4324-9463-0A169477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45B9-259C-46E1-AC50-0CA51C0C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AC53-EF20-4D0B-893F-ED944E2E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34FE6-D607-4EE1-9E66-74F95CB0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85D70-10C4-4914-823C-AEA1051C2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3FEEE-4EB1-4E4C-AF2B-47426877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04018-AB44-40B5-8CA0-6151FC8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AC4E9-CD77-4952-B0BC-B0497DFE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EE4F-A560-4AF4-8A84-3683CB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13C3-C208-4226-AD47-B6DBD72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692F-8D67-4E6B-ADE9-CD24F38D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86AA-5D80-4DCA-B61C-39B83FB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00D0D-4109-4B2D-90C0-939830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8EEB6-B213-4F54-A8C8-77868F15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069EA-3180-4A79-A8DB-8ADEED71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4CD5-6D90-4507-BD11-D50AEA26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4-E2B6-4259-90A9-D35C716A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108-726F-404F-BA97-7B3D08B8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639BF-7E1C-43F2-A824-AA76CCBD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AF9E-0AFD-41F2-A8B0-7D1B0DC6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5B2C7-8ADF-47C1-8FE5-0FB8F005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AF056-C29A-4E00-A0FA-9AEEF36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0030-A418-481C-AAF4-52D9237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E2EC-3626-4646-A320-78CE9B61E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F5894-997B-4B92-90CA-475781332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5BCDB-D4EF-4241-8636-49D1446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A48C-7BFC-4430-A692-2A95968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2B99-2EBD-45DF-AD6F-062A910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E4238-76EF-4C57-B9C2-AF2EAC2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91995-DE11-42A2-8C4A-8F76D62E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5D9C9-FF21-42B1-827B-697F0EAF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61F2-4BAB-4DAB-A785-A3496CCA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5547-26B2-4837-9E82-D5DEE728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0F22119-564A-4150-9F61-6C8419C79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6" r="440" b="1"/>
          <a:stretch/>
        </p:blipFill>
        <p:spPr>
          <a:xfrm>
            <a:off x="20" y="-1"/>
            <a:ext cx="12191980" cy="4394997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C894A-7A4B-4422-B540-18AFC66D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06" y="5426830"/>
            <a:ext cx="7776434" cy="719568"/>
          </a:xfrm>
        </p:spPr>
        <p:txBody>
          <a:bodyPr>
            <a:noAutofit/>
          </a:bodyPr>
          <a:lstStyle/>
          <a:p>
            <a:pPr algn="l"/>
            <a:r>
              <a:rPr lang="en-GB" altLang="en-US" sz="3600" dirty="0">
                <a:solidFill>
                  <a:schemeClr val="bg1"/>
                </a:solidFill>
              </a:rPr>
              <a:t>Different Types of Child Abuse</a:t>
            </a:r>
            <a:endParaRPr lang="en-GB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Bullying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88208" y="2647130"/>
            <a:ext cx="8455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altLang="en-US" sz="1800" dirty="0"/>
              <a:t>Definition: “Hurting or intimidating someone who is unable to defend himself”</a:t>
            </a:r>
          </a:p>
          <a:p>
            <a:pPr marL="0" indent="0">
              <a:buNone/>
            </a:pPr>
            <a:endParaRPr lang="en-GB" altLang="en-US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Physical attack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Threats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Taking or breaking someone’s possessions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Verbal cruelty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Spreading nasty rumours about someone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/>
              <a:t>Ganging up on someone</a:t>
            </a:r>
            <a:endParaRPr lang="en-US" altLang="en-US" sz="1800" dirty="0"/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54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Harassment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88208" y="2647130"/>
            <a:ext cx="8455840" cy="250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200" dirty="0"/>
              <a:t>Definition: “Attacking or tormenting someone in a persistent way”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200" dirty="0"/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Repeated physical or verbal attack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Sending unwelcome text messages or phone calls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Tracing someone’s movements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Racial harassment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Sexual harassment</a:t>
            </a:r>
            <a:endParaRPr lang="en-US" altLang="en-US" sz="2200" dirty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99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UN Convention on the Rights of the Child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650541" y="2656009"/>
            <a:ext cx="8455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altLang="en-US" sz="2200" u="sng" dirty="0"/>
              <a:t>Article 19</a:t>
            </a:r>
          </a:p>
          <a:p>
            <a:pPr marL="0" indent="0">
              <a:buFontTx/>
              <a:buNone/>
            </a:pPr>
            <a:r>
              <a:rPr lang="en-GB" altLang="en-US" sz="2200" dirty="0"/>
              <a:t>‘State parties…to protect the child from all forms of physical or mental violence, injury or abuse, neglect or negligent treatment, maltreatment or exploitation, including sexual abuse…’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52360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The Children Act 1989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88208" y="2647130"/>
            <a:ext cx="8455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altLang="en-US" sz="2200" dirty="0"/>
              <a:t>Courts may act if…</a:t>
            </a:r>
          </a:p>
          <a:p>
            <a:pPr marL="0" indent="0">
              <a:buFontTx/>
              <a:buNone/>
            </a:pPr>
            <a:endParaRPr lang="en-GB" altLang="en-US" sz="2200" dirty="0"/>
          </a:p>
          <a:p>
            <a:pPr marL="0" indent="0">
              <a:buFontTx/>
              <a:buNone/>
            </a:pPr>
            <a:r>
              <a:rPr lang="en-GB" altLang="en-US" sz="2200" dirty="0"/>
              <a:t>‘the child is suffering, or is likely to suffer, significant harm’</a:t>
            </a:r>
            <a:endParaRPr lang="en-US" altLang="en-US" sz="2200" dirty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11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Definitions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88208" y="2647130"/>
            <a:ext cx="845584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200" b="1" dirty="0">
                <a:solidFill>
                  <a:srgbClr val="FF6249"/>
                </a:solidFill>
              </a:rPr>
              <a:t>Harm</a:t>
            </a:r>
            <a:r>
              <a:rPr lang="en-GB" altLang="en-US" sz="2200" dirty="0"/>
              <a:t> means ill-treatment or the impairment of health or development.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200" b="1" dirty="0">
                <a:solidFill>
                  <a:srgbClr val="FF6249"/>
                </a:solidFill>
              </a:rPr>
              <a:t>Development</a:t>
            </a:r>
            <a:r>
              <a:rPr lang="en-GB" altLang="en-US" sz="2200" dirty="0"/>
              <a:t> means physical, intellectual, emotional, social or behavioural development.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200" b="1" dirty="0">
                <a:solidFill>
                  <a:srgbClr val="FF6249"/>
                </a:solidFill>
              </a:rPr>
              <a:t>Health</a:t>
            </a:r>
            <a:r>
              <a:rPr lang="en-GB" altLang="en-US" sz="2200" dirty="0"/>
              <a:t> means physical or mental health.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200" b="1" dirty="0">
                <a:solidFill>
                  <a:srgbClr val="FF6249"/>
                </a:solidFill>
              </a:rPr>
              <a:t>Ill-treatment</a:t>
            </a:r>
            <a:r>
              <a:rPr lang="en-GB" altLang="en-US" sz="2200" dirty="0"/>
              <a:t> includes sexual abuse and forms of ill-treatment which are not physical</a:t>
            </a:r>
            <a:r>
              <a:rPr lang="en-GB" altLang="en-US" dirty="0"/>
              <a:t>.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81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Types of abuse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ED5CA5CF-B065-47E5-9720-D1129B1D3C01}"/>
              </a:ext>
            </a:extLst>
          </p:cNvPr>
          <p:cNvSpPr txBox="1">
            <a:spLocks noChangeArrowheads="1"/>
          </p:cNvSpPr>
          <p:nvPr/>
        </p:nvSpPr>
        <p:spPr>
          <a:xfrm>
            <a:off x="1050106" y="2841395"/>
            <a:ext cx="324008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FF6249"/>
                </a:solidFill>
              </a:rPr>
              <a:t>Abuse inflicted on children by adults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FF6249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Physical abuse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Neglect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Emotional abuse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Sexual abuse</a:t>
            </a:r>
            <a:endParaRPr lang="en-US" alt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247915B-21C8-40FF-BFEB-394FC38E9FF3}"/>
              </a:ext>
            </a:extLst>
          </p:cNvPr>
          <p:cNvSpPr txBox="1">
            <a:spLocks noChangeArrowheads="1"/>
          </p:cNvSpPr>
          <p:nvPr/>
        </p:nvSpPr>
        <p:spPr>
          <a:xfrm>
            <a:off x="5234623" y="2841395"/>
            <a:ext cx="3817937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FF6249"/>
                </a:solidFill>
              </a:rPr>
              <a:t>Other types of abuse suffered by children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FF6249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Bullying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Harassment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2869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71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Physical abuse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85B9BDF2-B0D8-43AF-ADFE-526383909650}"/>
              </a:ext>
            </a:extLst>
          </p:cNvPr>
          <p:cNvSpPr txBox="1">
            <a:spLocks noChangeArrowheads="1"/>
          </p:cNvSpPr>
          <p:nvPr/>
        </p:nvSpPr>
        <p:spPr>
          <a:xfrm>
            <a:off x="763661" y="2593759"/>
            <a:ext cx="9315619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/>
              <a:t>“</a:t>
            </a:r>
            <a:r>
              <a:rPr lang="en-GB" altLang="en-US" sz="2400" dirty="0"/>
              <a:t>Definition” :Actual or likely physical injury to a child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May occur because of a direct attack or because adult has deliberately failed to protect child from physical injury Hitting (with hands or objects)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Shaking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Biting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Burning or scalding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Squeezing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Poisoning</a:t>
            </a:r>
          </a:p>
        </p:txBody>
      </p:sp>
    </p:spTree>
    <p:extLst>
      <p:ext uri="{BB962C8B-B14F-4D97-AF65-F5344CB8AC3E}">
        <p14:creationId xmlns:p14="http://schemas.microsoft.com/office/powerpoint/2010/main" val="2119121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Arial" panose="020B0604020202020204" pitchFamily="34" charset="0"/>
              </a:rPr>
              <a:t>Neglect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E69BF2DD-DA86-4204-A492-77F7539424D5}"/>
              </a:ext>
            </a:extLst>
          </p:cNvPr>
          <p:cNvSpPr txBox="1">
            <a:spLocks noChangeArrowheads="1"/>
          </p:cNvSpPr>
          <p:nvPr/>
        </p:nvSpPr>
        <p:spPr>
          <a:xfrm>
            <a:off x="588208" y="2551153"/>
            <a:ext cx="901305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dirty="0"/>
              <a:t>Definition: “Failure to meet the child’s basic needs”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Inadequate food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Dirty or unsuitable clothing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Cold conditions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Lack of medical treatment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/>
              <a:t>Left alone in house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24940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Arial" panose="020B0604020202020204" pitchFamily="34" charset="0"/>
              </a:rPr>
              <a:t>Emotional abuse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37421" y="2567231"/>
            <a:ext cx="845584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200" dirty="0"/>
              <a:t>Definition: “Child deliberately treated in an uncaring or cruel way”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2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Verbal abuse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Ridicule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Belittling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Constant criticism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Threats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Withdrawal of affection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Ignoring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Made to feel guilty</a:t>
            </a:r>
            <a:endParaRPr lang="en-GB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97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Arial" panose="020B0604020202020204" pitchFamily="34" charset="0"/>
              </a:rPr>
              <a:t>Sexual abuse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88208" y="2647130"/>
            <a:ext cx="845584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altLang="en-US" sz="2200" dirty="0"/>
              <a:t>Definition: “Actual or likely sexual exploitation of a child”</a:t>
            </a:r>
          </a:p>
          <a:p>
            <a:pPr marL="0" indent="0">
              <a:buNone/>
            </a:pPr>
            <a:endParaRPr lang="en-GB" altLang="en-US" sz="22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Sexual intercourse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Other sexual acts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Carrying out sexual activity in front of children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Forcing child to watch or take part in pornographic films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200" dirty="0"/>
              <a:t>Forcing child into some form of prostitution </a:t>
            </a:r>
            <a:endParaRPr lang="en-US" altLang="en-US" sz="2200" dirty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99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4709BE646B704F972C0F31AFB1D7C4" ma:contentTypeVersion="2" ma:contentTypeDescription="Create a new document." ma:contentTypeScope="" ma:versionID="565d01d430df1f506931111d637380cc">
  <xsd:schema xmlns:xsd="http://www.w3.org/2001/XMLSchema" xmlns:xs="http://www.w3.org/2001/XMLSchema" xmlns:p="http://schemas.microsoft.com/office/2006/metadata/properties" xmlns:ns2="cc08569b-bd16-4772-911b-01ebd4754205" targetNamespace="http://schemas.microsoft.com/office/2006/metadata/properties" ma:root="true" ma:fieldsID="699baf7a580cec96d9deae7ca2f5f3ed" ns2:_="">
    <xsd:import namespace="cc08569b-bd16-4772-911b-01ebd4754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569b-bd16-4772-911b-01ebd47542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AA65C-2A3E-41E3-8210-42F87A33F1CF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c08569b-bd16-4772-911b-01ebd475420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40FBF5-CE22-4CB2-841B-DC40463B8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D778D-7E67-4A9B-8B42-0920D0456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8569b-bd16-4772-911b-01ebd4754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Different Types of Child Abuse</vt:lpstr>
      <vt:lpstr>UN Convention on the Rights of the Child</vt:lpstr>
      <vt:lpstr>The Children Act 1989</vt:lpstr>
      <vt:lpstr>Definitions</vt:lpstr>
      <vt:lpstr>Types of abuse</vt:lpstr>
      <vt:lpstr>Physical abuse</vt:lpstr>
      <vt:lpstr>Neglect</vt:lpstr>
      <vt:lpstr>Emotional abuse</vt:lpstr>
      <vt:lpstr>Sexual abuse</vt:lpstr>
      <vt:lpstr>Bullying</vt:lpstr>
      <vt:lpstr>Harassment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</dc:title>
  <dc:creator/>
  <cp:lastModifiedBy/>
  <cp:revision>13</cp:revision>
  <dcterms:created xsi:type="dcterms:W3CDTF">2020-10-20T13:39:56Z</dcterms:created>
  <dcterms:modified xsi:type="dcterms:W3CDTF">2021-09-16T10:50:49Z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0x010100594709BE646B704F972C0F31AFB1D7C4</vt:lpwstr>
  </property>
</Properties>
</file>