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301" r:id="rId7"/>
    <p:sldId id="298" r:id="rId8"/>
    <p:sldId id="265" r:id="rId9"/>
    <p:sldId id="280" r:id="rId10"/>
    <p:sldId id="260" r:id="rId11"/>
    <p:sldId id="268" r:id="rId12"/>
    <p:sldId id="299" r:id="rId13"/>
    <p:sldId id="300" r:id="rId14"/>
    <p:sldId id="282" r:id="rId15"/>
    <p:sldId id="262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A24"/>
    <a:srgbClr val="E41B13"/>
    <a:srgbClr val="E42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154C3-B107-4386-8550-338C6AB6A089}" v="6" dt="2020-06-12T10:22:45.326"/>
    <p1510:client id="{703E4553-9B76-40FD-9A83-061F4DB35765}" v="230" dt="2020-06-11T14:19:34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45" autoAdjust="0"/>
  </p:normalViewPr>
  <p:slideViewPr>
    <p:cSldViewPr>
      <p:cViewPr varScale="1">
        <p:scale>
          <a:sx n="88" d="100"/>
          <a:sy n="88" d="100"/>
        </p:scale>
        <p:origin x="684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2E3DA-5A0F-4F19-A3B8-D922933969F5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F4050-90E4-443E-B6FA-2DD9C01683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65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4D18-74B1-4B5E-B52C-19CCD19D4303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C794D-7DC7-4755-8744-0523C23638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2200" baseline="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  <a:p>
            <a:endParaRPr lang="en-GB" sz="2200" baseline="0" dirty="0">
              <a:effectLst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1661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C794D-7DC7-4755-8744-0523C23638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82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Communications\MCDB\Brand\Brand guidelines\Logos\Marque CMY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9100"/>
            <a:ext cx="2430574" cy="9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29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5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11510"/>
            <a:ext cx="1306488" cy="56517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275606"/>
            <a:ext cx="7571184" cy="3318619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3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- 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339502"/>
            <a:ext cx="1450504" cy="56517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 dirty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FAD4C-6B38-434A-99C7-BBA0441A61EB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7793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827584" y="4812489"/>
            <a:ext cx="9464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FAD4C-6B38-434A-99C7-BBA0441A61EB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23728" y="4791826"/>
            <a:ext cx="253556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7504" y="4810876"/>
            <a:ext cx="4774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8458-56C9-42DD-8655-BEB14908294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714E3F-A54F-4868-9BB4-7F281A99829F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432764"/>
            <a:ext cx="1883147" cy="63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1" r:id="rId3"/>
    <p:sldLayoutId id="214748368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Wf9QBnPK6Yg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entertainment-arts-52890690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3553297" y="-990882"/>
            <a:ext cx="199307" cy="601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0528C3-AF6D-FD4E-91A7-76C85D51E76F}"/>
              </a:ext>
            </a:extLst>
          </p:cNvPr>
          <p:cNvSpPr txBox="1"/>
          <p:nvPr/>
        </p:nvSpPr>
        <p:spPr>
          <a:xfrm>
            <a:off x="611560" y="915566"/>
            <a:ext cx="6048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Black Lives </a:t>
            </a:r>
          </a:p>
          <a:p>
            <a:pPr marL="9525" indent="-9525">
              <a:tabLst>
                <a:tab pos="1420813" algn="l"/>
              </a:tabLst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</a:p>
        </p:txBody>
      </p:sp>
    </p:spTree>
    <p:extLst>
      <p:ext uri="{BB962C8B-B14F-4D97-AF65-F5344CB8AC3E}">
        <p14:creationId xmlns:p14="http://schemas.microsoft.com/office/powerpoint/2010/main" val="424894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04973-641F-8D4A-9566-4C9FEE4BD386}"/>
              </a:ext>
            </a:extLst>
          </p:cNvPr>
          <p:cNvSpPr txBox="1"/>
          <p:nvPr/>
        </p:nvSpPr>
        <p:spPr>
          <a:xfrm>
            <a:off x="611560" y="627534"/>
            <a:ext cx="721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70642-5CE6-4F22-8C59-FC15A3FDAF56}"/>
              </a:ext>
            </a:extLst>
          </p:cNvPr>
          <p:cNvSpPr txBox="1"/>
          <p:nvPr/>
        </p:nvSpPr>
        <p:spPr>
          <a:xfrm>
            <a:off x="323528" y="195486"/>
            <a:ext cx="84969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Boyega</a:t>
            </a:r>
          </a:p>
          <a:p>
            <a:pPr fontAlgn="base"/>
            <a:endParaRPr lang="en-GB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“Black lives have always mattered, we have always been important, we have always meant something, and we have always succeeded, regardless.”</a:t>
            </a:r>
          </a:p>
          <a:p>
            <a:pPr fontAlgn="base"/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"And now is the time, and I </a:t>
            </a:r>
            <a:r>
              <a:rPr lang="en-GB" sz="20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ain't</a:t>
            </a:r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waiting."</a:t>
            </a:r>
          </a:p>
          <a:p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might not have a career after this” </a:t>
            </a:r>
          </a:p>
        </p:txBody>
      </p:sp>
    </p:spTree>
    <p:extLst>
      <p:ext uri="{BB962C8B-B14F-4D97-AF65-F5344CB8AC3E}">
        <p14:creationId xmlns:p14="http://schemas.microsoft.com/office/powerpoint/2010/main" val="399914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6301097" y="-404282"/>
            <a:ext cx="144000" cy="2736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58"/>
          <p:cNvSpPr/>
          <p:nvPr/>
        </p:nvSpPr>
        <p:spPr>
          <a:xfrm>
            <a:off x="360000" y="252000"/>
            <a:ext cx="781240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1000" b="1">
                <a:solidFill>
                  <a:srgbClr val="E93F3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GB" sz="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privilege</a:t>
            </a:r>
          </a:p>
        </p:txBody>
      </p:sp>
      <p:pic>
        <p:nvPicPr>
          <p:cNvPr id="2" name="Online Media 1" title="Cracking the Codes: Joy DeGruy &quot;A Trip to the Grocery Store&quot;">
            <a:hlinkClick r:id="" action="ppaction://media"/>
            <a:extLst>
              <a:ext uri="{FF2B5EF4-FFF2-40B4-BE49-F238E27FC236}">
                <a16:creationId xmlns:a16="http://schemas.microsoft.com/office/drawing/2014/main" id="{B5B4E6CB-A0B8-4D41-BFC4-FE243A071B3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3608" y="1141823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6175190" y="-16068"/>
            <a:ext cx="144000" cy="1908000"/>
          </a:xfrm>
          <a:prstGeom prst="rect">
            <a:avLst/>
          </a:prstGeom>
          <a:solidFill>
            <a:srgbClr val="E51A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258"/>
          <p:cNvSpPr/>
          <p:nvPr/>
        </p:nvSpPr>
        <p:spPr>
          <a:xfrm>
            <a:off x="360000" y="252000"/>
            <a:ext cx="8172440" cy="4245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1000" b="1">
                <a:solidFill>
                  <a:srgbClr val="E93F3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GB" sz="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we do better</a:t>
            </a:r>
          </a:p>
          <a:p>
            <a:pPr fontAlgn="base"/>
            <a:endParaRPr lang="en-GB" sz="2400" b="0"/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 to Black voices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Educate ourselves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Reflect on  privilege and discrimination 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 about the ways we can all support anti-racism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kinder to everyone </a:t>
            </a:r>
          </a:p>
          <a:p>
            <a:pPr marL="285750" indent="-285750" defTabSz="825500" fontAlgn="base">
              <a:lnSpc>
                <a:spcPct val="120000"/>
              </a:lnSpc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supportive and help build resilient communities who work together to improve life for everyone </a:t>
            </a:r>
          </a:p>
          <a:p>
            <a:endParaRPr lang="en-GB" sz="4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7118654" y="357784"/>
            <a:ext cx="90000" cy="115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0528C3-AF6D-FD4E-91A7-76C85D51E76F}"/>
              </a:ext>
            </a:extLst>
          </p:cNvPr>
          <p:cNvSpPr txBox="1"/>
          <p:nvPr/>
        </p:nvSpPr>
        <p:spPr>
          <a:xfrm>
            <a:off x="360000" y="486924"/>
            <a:ext cx="81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Definition activity: words in the media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982EA2-DBD9-4B60-8512-112DCA8AB200}"/>
              </a:ext>
            </a:extLst>
          </p:cNvPr>
          <p:cNvSpPr txBox="1"/>
          <p:nvPr/>
        </p:nvSpPr>
        <p:spPr>
          <a:xfrm>
            <a:off x="337317" y="2648221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Racism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88E9B2-F91C-4137-9095-BB9BD99A50D8}"/>
              </a:ext>
            </a:extLst>
          </p:cNvPr>
          <p:cNvSpPr txBox="1"/>
          <p:nvPr/>
        </p:nvSpPr>
        <p:spPr>
          <a:xfrm>
            <a:off x="360000" y="3947344"/>
            <a:ext cx="23406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Institutional/systematic racism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F19CC1-B4A4-4F43-A63A-D06742C738EA}"/>
              </a:ext>
            </a:extLst>
          </p:cNvPr>
          <p:cNvSpPr txBox="1"/>
          <p:nvPr/>
        </p:nvSpPr>
        <p:spPr>
          <a:xfrm>
            <a:off x="360255" y="1277988"/>
            <a:ext cx="23291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White privilege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14B665-3862-4096-B37C-88761A25ACAB}"/>
              </a:ext>
            </a:extLst>
          </p:cNvPr>
          <p:cNvSpPr txBox="1"/>
          <p:nvPr/>
        </p:nvSpPr>
        <p:spPr>
          <a:xfrm>
            <a:off x="348786" y="1956671"/>
            <a:ext cx="23291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brutality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64C6E6-2354-47A0-B27F-C222FBD95E14}"/>
              </a:ext>
            </a:extLst>
          </p:cNvPr>
          <p:cNvSpPr txBox="1"/>
          <p:nvPr/>
        </p:nvSpPr>
        <p:spPr>
          <a:xfrm>
            <a:off x="3289140" y="1325013"/>
            <a:ext cx="52981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the belief that people of different races have a different value in society.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775E71-AA07-4CF2-B8D8-B55EF7D21E6A}"/>
              </a:ext>
            </a:extLst>
          </p:cNvPr>
          <p:cNvSpPr txBox="1"/>
          <p:nvPr/>
        </p:nvSpPr>
        <p:spPr>
          <a:xfrm>
            <a:off x="3289140" y="1844809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the racism that is built into the structure of society and different institutions (like schools, police, government).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FD0990-9EBA-4780-9CB2-24DB26136F45}"/>
              </a:ext>
            </a:extLst>
          </p:cNvPr>
          <p:cNvSpPr txBox="1"/>
          <p:nvPr/>
        </p:nvSpPr>
        <p:spPr>
          <a:xfrm>
            <a:off x="3289140" y="2571750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suggests you have some things others do not. Acknowledges that people experience life differently because of their race. </a:t>
            </a:r>
            <a:endParaRPr lang="en-GB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99E73D-4D2D-4A77-85F7-96861E15B5F4}"/>
              </a:ext>
            </a:extLst>
          </p:cNvPr>
          <p:cNvSpPr txBox="1"/>
          <p:nvPr/>
        </p:nvSpPr>
        <p:spPr>
          <a:xfrm>
            <a:off x="3289140" y="3304436"/>
            <a:ext cx="52981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when the police use too much force and violence against people without a good reason.</a:t>
            </a:r>
            <a:endParaRPr lang="en-GB" sz="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18473-6294-40DD-B37B-FFD920C1E44D}"/>
              </a:ext>
            </a:extLst>
          </p:cNvPr>
          <p:cNvSpPr txBox="1"/>
          <p:nvPr/>
        </p:nvSpPr>
        <p:spPr>
          <a:xfrm>
            <a:off x="337317" y="3304436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A8184D-6633-4071-B2FD-A6B35B662E1F}"/>
              </a:ext>
            </a:extLst>
          </p:cNvPr>
          <p:cNvSpPr/>
          <p:nvPr/>
        </p:nvSpPr>
        <p:spPr>
          <a:xfrm>
            <a:off x="3317522" y="4008898"/>
            <a:ext cx="5298186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ea typeface="Arial" panose="020B0604020202020204" pitchFamily="34" charset="0"/>
              </a:rPr>
              <a:t>In this context, a person who supports a cause, even if it doesn’t affect them directly e.g. a White person who supports Black Lives Matter.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26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D4B8A80-B285-5B4F-B918-0829ED3F15A8}"/>
              </a:ext>
            </a:extLst>
          </p:cNvPr>
          <p:cNvSpPr/>
          <p:nvPr/>
        </p:nvSpPr>
        <p:spPr>
          <a:xfrm rot="5340000">
            <a:off x="7118654" y="357784"/>
            <a:ext cx="90000" cy="1152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0528C3-AF6D-FD4E-91A7-76C85D51E76F}"/>
              </a:ext>
            </a:extLst>
          </p:cNvPr>
          <p:cNvSpPr txBox="1"/>
          <p:nvPr/>
        </p:nvSpPr>
        <p:spPr>
          <a:xfrm>
            <a:off x="360000" y="486924"/>
            <a:ext cx="811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Definition activity: words in the media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084CAD-3A9F-45BF-936D-86E26EC95E2F}"/>
              </a:ext>
            </a:extLst>
          </p:cNvPr>
          <p:cNvSpPr txBox="1"/>
          <p:nvPr/>
        </p:nvSpPr>
        <p:spPr>
          <a:xfrm>
            <a:off x="360000" y="1987115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4D189D-3EBB-477F-9E53-433E965D5697}"/>
              </a:ext>
            </a:extLst>
          </p:cNvPr>
          <p:cNvSpPr txBox="1"/>
          <p:nvPr/>
        </p:nvSpPr>
        <p:spPr>
          <a:xfrm>
            <a:off x="360000" y="1355743"/>
            <a:ext cx="234064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Anti-racism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7EA1FA-7B80-46C7-ACD1-3BC88E8B8BCF}"/>
              </a:ext>
            </a:extLst>
          </p:cNvPr>
          <p:cNvSpPr txBox="1"/>
          <p:nvPr/>
        </p:nvSpPr>
        <p:spPr>
          <a:xfrm>
            <a:off x="360000" y="2607500"/>
            <a:ext cx="2340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Unconscious</a:t>
            </a:r>
            <a:r>
              <a:rPr lang="en-GB"/>
              <a:t> bias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65D5FB-9DED-4EDE-B0F3-DC5D88F7BCA9}"/>
              </a:ext>
            </a:extLst>
          </p:cNvPr>
          <p:cNvSpPr txBox="1"/>
          <p:nvPr/>
        </p:nvSpPr>
        <p:spPr>
          <a:xfrm>
            <a:off x="371469" y="3272511"/>
            <a:ext cx="23291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Activism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973646-97A3-4B64-A962-12C450953F93}"/>
              </a:ext>
            </a:extLst>
          </p:cNvPr>
          <p:cNvSpPr txBox="1"/>
          <p:nvPr/>
        </p:nvSpPr>
        <p:spPr>
          <a:xfrm>
            <a:off x="3168472" y="1297171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was created in 2013 to campaign against violence towards black people and institutional racism.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A97992-6392-4310-BFA9-CB96BD2E24E6}"/>
              </a:ext>
            </a:extLst>
          </p:cNvPr>
          <p:cNvSpPr txBox="1"/>
          <p:nvPr/>
        </p:nvSpPr>
        <p:spPr>
          <a:xfrm>
            <a:off x="3215062" y="3742812"/>
            <a:ext cx="52857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 loosely organized effort of a large group of people to bring about a goal or goals: the Red Cross Red Crescent is also one. We work together for common goals.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E4D95C-453A-40AB-A120-873A69C49C5F}"/>
              </a:ext>
            </a:extLst>
          </p:cNvPr>
          <p:cNvSpPr txBox="1"/>
          <p:nvPr/>
        </p:nvSpPr>
        <p:spPr>
          <a:xfrm>
            <a:off x="3183436" y="2555988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ea typeface="Calibri" panose="020F0502020204030204" pitchFamily="34" charset="0"/>
              </a:rPr>
              <a:t>more than just being “not racist”, this means you oppose racism through your beliefs and actions.</a:t>
            </a:r>
            <a:endParaRPr lang="en-GB" sz="12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E4F4C5-C788-47B9-9EA3-B8C3B27031C2}"/>
              </a:ext>
            </a:extLst>
          </p:cNvPr>
          <p:cNvSpPr txBox="1"/>
          <p:nvPr/>
        </p:nvSpPr>
        <p:spPr>
          <a:xfrm>
            <a:off x="3203500" y="3149400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this means that you think positively or negatively about different things without even realizing you are doing it. It has been taught to you.</a:t>
            </a:r>
            <a:endParaRPr lang="en-GB" sz="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0F292F-8FD3-4567-9408-321EE50E3B78}"/>
              </a:ext>
            </a:extLst>
          </p:cNvPr>
          <p:cNvSpPr txBox="1"/>
          <p:nvPr/>
        </p:nvSpPr>
        <p:spPr>
          <a:xfrm>
            <a:off x="350138" y="3906744"/>
            <a:ext cx="234552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Black Lives Matter Movement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F5568C-45ED-40FD-B750-C80E6E1EEE2D}"/>
              </a:ext>
            </a:extLst>
          </p:cNvPr>
          <p:cNvSpPr txBox="1"/>
          <p:nvPr/>
        </p:nvSpPr>
        <p:spPr>
          <a:xfrm>
            <a:off x="3168471" y="1959685"/>
            <a:ext cx="52857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 type of campaigning which uses actions and resources to bring about change or accomplish goals.</a:t>
            </a:r>
            <a:endParaRPr lang="en-GB" sz="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39A8EB-7C0D-4E65-99D0-E01037B60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7243"/>
              </p:ext>
            </p:extLst>
          </p:nvPr>
        </p:nvGraphicFramePr>
        <p:xfrm>
          <a:off x="827584" y="195486"/>
          <a:ext cx="7488832" cy="42362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609653063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1612373532"/>
                    </a:ext>
                  </a:extLst>
                </a:gridCol>
              </a:tblGrid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Black Lives Matter movement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was created in 2013 to campaign against violence towards Black people and institutional racism.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85371312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Movement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loosely organised effort of a large group of people to bring about a goal or goals: the Red Cross Red Crescent is also one. We work together for common goals.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894577706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belief that people of different races have a different value in society and using power and influence against people of a race you value less.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4166222174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Anti-racism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more than just being “not racist”, it means you oppose racism through your beliefs and actions.  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3419449710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Institutional/systematic racism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the racism that is built into the structure of society and different institutions (e.g. schools, police, government).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971742529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Unconscious bias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this means that you think positively or negatively about different things without even realising you are doing it.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375187064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White privilege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suggests you have some things others do not. Acknowledges that people experience life differently because of their race. 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4157824621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Police brutality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when the police use too much force and violence against people without a good reason.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4264896676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Activism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type of campaigning which uses actions and resources to bring about change or accomplish goals.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844775625"/>
                  </a:ext>
                </a:extLst>
              </a:tr>
              <a:tr h="51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Ally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 this context, a person who supports a cause, even if you haven’t directly experienced it e.g. a White person who supports Black Lives Matter.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5437" marR="55437" marT="0" marB="0"/>
                </a:tc>
                <a:extLst>
                  <a:ext uri="{0D108BD9-81ED-4DB2-BD59-A6C34878D82A}">
                    <a16:rowId xmlns:a16="http://schemas.microsoft.com/office/drawing/2014/main" val="1026665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3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78221" y="1091581"/>
            <a:ext cx="891099" cy="2431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ctr" defTabSz="346710" hangingPunct="0"/>
            <a:endParaRPr lang="en-GB" sz="130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4319" y="3235991"/>
            <a:ext cx="1133495" cy="2431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ctr" defTabSz="346710" hangingPunct="0"/>
            <a:endParaRPr lang="en-GB" sz="1300">
              <a:solidFill>
                <a:srgbClr val="FFFFFF"/>
              </a:solidFill>
              <a:sym typeface="Helvetica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919300-87EA-7C4F-B50E-110F172B97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882" t="22100" r="26775" b="26618"/>
          <a:stretch/>
        </p:blipFill>
        <p:spPr>
          <a:xfrm>
            <a:off x="0" y="20538"/>
            <a:ext cx="9144000" cy="51229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4319" y="661221"/>
            <a:ext cx="2415551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“Black Lives Matter”</a:t>
            </a:r>
            <a:r>
              <a:rPr lang="en-GB" dirty="0"/>
              <a:t>  </a:t>
            </a:r>
          </a:p>
          <a:p>
            <a:pPr fontAlgn="base"/>
            <a:r>
              <a:rPr lang="en-GB" dirty="0"/>
              <a:t> 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3437EF-09CA-4B13-A984-02D998F60C72}"/>
              </a:ext>
            </a:extLst>
          </p:cNvPr>
          <p:cNvSpPr txBox="1"/>
          <p:nvPr/>
        </p:nvSpPr>
        <p:spPr>
          <a:xfrm>
            <a:off x="5009233" y="1334724"/>
            <a:ext cx="3125892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“I can’t breathe”</a:t>
            </a:r>
            <a:r>
              <a:rPr lang="en-GB" sz="2800" b="1" dirty="0"/>
              <a:t> </a:t>
            </a:r>
            <a:r>
              <a:rPr lang="en-GB" dirty="0"/>
              <a:t> </a:t>
            </a:r>
          </a:p>
          <a:p>
            <a:pPr fontAlgn="base"/>
            <a:r>
              <a:rPr lang="en-GB" dirty="0"/>
              <a:t> 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8E9A0E-E928-4FE1-BE33-287EF9511484}"/>
              </a:ext>
            </a:extLst>
          </p:cNvPr>
          <p:cNvSpPr txBox="1"/>
          <p:nvPr/>
        </p:nvSpPr>
        <p:spPr>
          <a:xfrm>
            <a:off x="1456741" y="3345470"/>
            <a:ext cx="2272166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“Silence is violence”</a:t>
            </a:r>
            <a:r>
              <a:rPr lang="en-GB" sz="2800" b="1" dirty="0"/>
              <a:t> </a:t>
            </a:r>
            <a:r>
              <a:rPr lang="en-GB" dirty="0"/>
              <a:t> </a:t>
            </a:r>
          </a:p>
          <a:p>
            <a:pPr algn="ctr" fontAlgn="base"/>
            <a:r>
              <a:rPr lang="en-GB" dirty="0"/>
              <a:t> 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0D4355-F93A-4583-B27E-6DAFA02DB343}"/>
              </a:ext>
            </a:extLst>
          </p:cNvPr>
          <p:cNvSpPr txBox="1"/>
          <p:nvPr/>
        </p:nvSpPr>
        <p:spPr>
          <a:xfrm>
            <a:off x="5436096" y="3132263"/>
            <a:ext cx="2272166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b="1" dirty="0"/>
              <a:t>“Say his/her name”  </a:t>
            </a:r>
          </a:p>
          <a:p>
            <a:pPr fontAlgn="base"/>
            <a:r>
              <a:rPr lang="en-GB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9480979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8D2223-4855-AE40-8277-19DC26DB0D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77" t="22099" r="28236" b="26415"/>
          <a:stretch/>
        </p:blipFill>
        <p:spPr>
          <a:xfrm>
            <a:off x="-19050" y="0"/>
            <a:ext cx="916305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9653" y="832812"/>
            <a:ext cx="7024694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 never said only Black lives matter. We know all lives matter. We just need you to help with Black lives matter right now”</a:t>
            </a:r>
          </a:p>
        </p:txBody>
      </p:sp>
    </p:spTree>
    <p:extLst>
      <p:ext uri="{BB962C8B-B14F-4D97-AF65-F5344CB8AC3E}">
        <p14:creationId xmlns:p14="http://schemas.microsoft.com/office/powerpoint/2010/main" val="11119388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4625101-E822-4F35-ABA7-79C1DC11496E}"/>
              </a:ext>
            </a:extLst>
          </p:cNvPr>
          <p:cNvSpPr/>
          <p:nvPr/>
        </p:nvSpPr>
        <p:spPr>
          <a:xfrm rot="5340000">
            <a:off x="4346979" y="-12162"/>
            <a:ext cx="90000" cy="1980000"/>
          </a:xfrm>
          <a:prstGeom prst="rect">
            <a:avLst/>
          </a:prstGeom>
          <a:solidFill>
            <a:srgbClr val="EE2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2FFD98-B0B9-489F-ACBA-A1BAA45AC8C2}"/>
              </a:ext>
            </a:extLst>
          </p:cNvPr>
          <p:cNvSpPr txBox="1"/>
          <p:nvPr/>
        </p:nvSpPr>
        <p:spPr>
          <a:xfrm>
            <a:off x="683568" y="1275606"/>
            <a:ext cx="7416824" cy="401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Supporting people when they have problems is a kind act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people is an excellent way to support them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others helps you to understand them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Listening to others is a kind thing to do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Helping people fix problems makes the community stronger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Helping people fix problems makes the community a nicer place to live</a:t>
            </a:r>
          </a:p>
          <a:p>
            <a:pPr marL="285750" indent="-285750" defTabSz="825500">
              <a:lnSpc>
                <a:spcPct val="120000"/>
              </a:lnSpc>
              <a:spcAft>
                <a:spcPts val="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Communities should work together</a:t>
            </a:r>
          </a:p>
          <a:p>
            <a:pPr marL="285750" indent="-285750" defTabSz="825500">
              <a:lnSpc>
                <a:spcPct val="120000"/>
              </a:lnSpc>
              <a:spcAft>
                <a:spcPts val="800"/>
              </a:spcAft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Working together and supporting each other helps people cope with challenges</a:t>
            </a:r>
          </a:p>
          <a:p>
            <a:pPr marL="9525" indent="-9525"/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E4D9A-4A83-47BE-8200-06F3275B7448}"/>
              </a:ext>
            </a:extLst>
          </p:cNvPr>
          <p:cNvSpPr txBox="1"/>
          <p:nvPr/>
        </p:nvSpPr>
        <p:spPr>
          <a:xfrm>
            <a:off x="683568" y="483518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>
              <a:tabLst>
                <a:tab pos="1420813" algn="l"/>
              </a:tabLst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Activism and resilience</a:t>
            </a:r>
          </a:p>
        </p:txBody>
      </p:sp>
    </p:spTree>
    <p:extLst>
      <p:ext uri="{BB962C8B-B14F-4D97-AF65-F5344CB8AC3E}">
        <p14:creationId xmlns:p14="http://schemas.microsoft.com/office/powerpoint/2010/main" val="128778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04973-641F-8D4A-9566-4C9FEE4BD386}"/>
              </a:ext>
            </a:extLst>
          </p:cNvPr>
          <p:cNvSpPr txBox="1"/>
          <p:nvPr/>
        </p:nvSpPr>
        <p:spPr>
          <a:xfrm>
            <a:off x="179512" y="627534"/>
            <a:ext cx="9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Listening activity: </a:t>
            </a:r>
            <a:endParaRPr lang="en-US" sz="4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" indent="-9525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 voices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70642-5CE6-4F22-8C59-FC15A3FDAF56}"/>
              </a:ext>
            </a:extLst>
          </p:cNvPr>
          <p:cNvSpPr txBox="1"/>
          <p:nvPr/>
        </p:nvSpPr>
        <p:spPr>
          <a:xfrm>
            <a:off x="755576" y="2571750"/>
            <a:ext cx="7216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 </a:t>
            </a:r>
            <a:r>
              <a:rPr lang="en-GB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Amfo</a:t>
            </a:r>
            <a:endParaRPr lang="en-GB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Listen to </a:t>
            </a:r>
            <a:r>
              <a:rPr lang="en-GB" sz="3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speech. </a:t>
            </a:r>
            <a:endParaRPr lang="en-GB" sz="3600" dirty="0">
              <a:solidFill>
                <a:schemeClr val="bg1"/>
              </a:solidFill>
            </a:endParaRPr>
          </a:p>
          <a:p>
            <a:pPr marL="9525" indent="-9525"/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4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2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32" y="0"/>
            <a:ext cx="9132168" cy="5143500"/>
          </a:xfrm>
          <a:prstGeom prst="rect">
            <a:avLst/>
          </a:prstGeom>
          <a:solidFill>
            <a:srgbClr val="EE2A24"/>
          </a:solidFill>
          <a:ln w="0">
            <a:solidFill>
              <a:srgbClr val="EE2A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04973-641F-8D4A-9566-4C9FEE4BD386}"/>
              </a:ext>
            </a:extLst>
          </p:cNvPr>
          <p:cNvSpPr txBox="1"/>
          <p:nvPr/>
        </p:nvSpPr>
        <p:spPr>
          <a:xfrm>
            <a:off x="611560" y="627534"/>
            <a:ext cx="721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indent="-9525"/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70642-5CE6-4F22-8C59-FC15A3FDAF56}"/>
              </a:ext>
            </a:extLst>
          </p:cNvPr>
          <p:cNvSpPr txBox="1"/>
          <p:nvPr/>
        </p:nvSpPr>
        <p:spPr>
          <a:xfrm>
            <a:off x="323528" y="19548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Leigh-Anne Pinnock</a:t>
            </a:r>
          </a:p>
          <a:p>
            <a:endParaRPr lang="en-GB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“There comes the point in every Black human’s life when you realize racism does not exclude you,"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is feeling anxious before fan events and signings because I always feel like I’m the least favoured."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"My reality is constantly feeling like I have to work ten times harder and longer to make my case in the group because my talent alone isn’t enough."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was feeling lonely while touring to predominately white countries where I sing to fans who don't see me, don't hear me, don't cheer me on.”</a:t>
            </a:r>
          </a:p>
          <a:p>
            <a:pPr fontAlgn="base"/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“My reality is, all the times I have felt invisible within my group, I am fully aware my experience would have been even harder to deal with had I been dark sinned.”</a:t>
            </a: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9525" indent="-9525"/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13898"/>
      </p:ext>
    </p:extLst>
  </p:cSld>
  <p:clrMapOvr>
    <a:masterClrMapping/>
  </p:clrMapOvr>
</p:sld>
</file>

<file path=ppt/theme/theme1.xml><?xml version="1.0" encoding="utf-8"?>
<a:theme xmlns:a="http://schemas.openxmlformats.org/drawingml/2006/main" name="British Red Cross PowerPoint template (ratio 16 to 9)">
  <a:themeElements>
    <a:clrScheme name="British Red Cross">
      <a:dk1>
        <a:srgbClr val="000000"/>
      </a:dk1>
      <a:lt1>
        <a:srgbClr val="FFFFFF"/>
      </a:lt1>
      <a:dk2>
        <a:srgbClr val="EE2A24"/>
      </a:dk2>
      <a:lt2>
        <a:srgbClr val="9D1F21"/>
      </a:lt2>
      <a:accent1>
        <a:srgbClr val="65181B"/>
      </a:accent1>
      <a:accent2>
        <a:srgbClr val="1D1B1D"/>
      </a:accent2>
      <a:accent3>
        <a:srgbClr val="627B80"/>
      </a:accent3>
      <a:accent4>
        <a:srgbClr val="1A3351"/>
      </a:accent4>
      <a:accent5>
        <a:srgbClr val="F1B13B"/>
      </a:accent5>
      <a:accent6>
        <a:srgbClr val="43A92C"/>
      </a:accent6>
      <a:hlink>
        <a:srgbClr val="EE2A24"/>
      </a:hlink>
      <a:folHlink>
        <a:srgbClr val="EE2A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245788D1B494F83A692D86DFCCC03" ma:contentTypeVersion="9" ma:contentTypeDescription="Create a new document." ma:contentTypeScope="" ma:versionID="9ab01bbf0a6942a9a9d440f65aec531f">
  <xsd:schema xmlns:xsd="http://www.w3.org/2001/XMLSchema" xmlns:xs="http://www.w3.org/2001/XMLSchema" xmlns:p="http://schemas.microsoft.com/office/2006/metadata/properties" xmlns:ns2="cc08cddd-413c-4836-8007-f86849458654" targetNamespace="http://schemas.microsoft.com/office/2006/metadata/properties" ma:root="true" ma:fieldsID="7f09b2f20ea72ee578246cd3bfafa30f" ns2:_="">
    <xsd:import namespace="cc08cddd-413c-4836-8007-f868494586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cddd-413c-4836-8007-f868494586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F2E878-1503-4776-9B45-BE2CA98A5E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DE0B8D-CBCF-4A01-9B36-832951C2EE76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d2976c8d-74cc-4cab-955f-dd2db3de37b7"/>
    <ds:schemaRef ds:uri="0b6fa1a2-0529-42f0-8b14-5051bfdc1d83"/>
    <ds:schemaRef ds:uri="http://purl.org/dc/elements/1.1/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4D1BC0-A15F-481D-972D-C2B6853A1E3D}"/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881</Words>
  <Application>Microsoft Office PowerPoint</Application>
  <PresentationFormat>On-screen Show (16:9)</PresentationFormat>
  <Paragraphs>98</Paragraphs>
  <Slides>12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Helvetica Neue</vt:lpstr>
      <vt:lpstr>British Red Cross PowerPoint template (ratio 16 to 9)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Bruce</dc:creator>
  <cp:lastModifiedBy>Rebecca Warden</cp:lastModifiedBy>
  <cp:revision>9</cp:revision>
  <dcterms:created xsi:type="dcterms:W3CDTF">2020-06-11T11:34:40Z</dcterms:created>
  <dcterms:modified xsi:type="dcterms:W3CDTF">2020-07-23T08:02:03Z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0x010100420245788D1B494F83A692D86DFCCC03</vt:lpwstr>
  </property>
</Properties>
</file>