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Masters/slideMaster2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theme/theme4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1" r:id="rId2"/>
  </p:sldMasterIdLst>
  <p:notesMasterIdLst>
    <p:notesMasterId r:id="rId13"/>
  </p:notesMasterIdLst>
  <p:handoutMasterIdLst>
    <p:handoutMasterId r:id="rId14"/>
  </p:handoutMasterIdLst>
  <p:sldIdLst>
    <p:sldId id="259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B2B2"/>
    <a:srgbClr val="DDDDDD"/>
    <a:srgbClr val="3399FF"/>
    <a:srgbClr val="FFFF00"/>
    <a:srgbClr val="66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customXml" Target="../customXml/item3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customXml" Target="../customXml/item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 Narrow" panose="020B060602020203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Narrow" panose="020B060602020203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153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 Narrow" panose="020B060602020203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153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Narrow" panose="020B0606020202030204" pitchFamily="34" charset="0"/>
              </a:defRPr>
            </a:lvl1pPr>
          </a:lstStyle>
          <a:p>
            <a:fld id="{930F6A67-C3D1-47C3-B8DB-54DCB0A9EBD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193748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 Narrow" panose="020B060602020203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Narrow" panose="020B060602020203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152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2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52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 Narrow" panose="020B060602020203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152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Narrow" panose="020B0606020202030204" pitchFamily="34" charset="0"/>
              </a:defRPr>
            </a:lvl1pPr>
          </a:lstStyle>
          <a:p>
            <a:fld id="{920E2A82-725C-4F88-9C41-B4DAF8D8D6B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18247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A4D186-0B90-4273-82E8-58D2C4BE07DB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4202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B59210-5540-4F72-AD24-40617430896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00432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180281-86DD-465F-9559-5F7BC8C00E4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73157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4338" y="1052513"/>
            <a:ext cx="2051050" cy="50434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052513"/>
            <a:ext cx="6002338" cy="50434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A79785-9666-4A51-BA5C-B4C6E3D6958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33835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A31A2E-3B41-4D2C-9761-64D390D45CB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83382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4D9652-756C-459E-ACB6-1A720F2FB39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36397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AD250E-1FBB-488F-98FA-E1FA3ABBEC6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392444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A3D4AD-D15E-4FBB-BDAE-BCAC4EA02F7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202565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3BB865-F914-46FF-9894-FAB7D8A84AC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347298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9FC72F-A945-4998-B1A8-7441FDC6F88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519261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5425E3-9290-472F-9B62-B0648261636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184388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261421-EF29-482E-8B08-206E7C1485F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36384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515F8-AD09-4E40-8F6B-2AE18404DEE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720959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524527-B4E5-4296-A65B-CE6477A5FA5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28245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DA91D1-A8FC-4439-B11B-5627346259A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857615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36613"/>
            <a:ext cx="2057400" cy="52895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36613"/>
            <a:ext cx="6019800" cy="52895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3AA0B8-C6B7-470C-A4A8-86B321CD2CC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15051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F199EA-09FE-4D55-BD93-5E2397EA2E2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44328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7B0C92-5048-4012-93EC-4B97427351D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90540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5C2201-A916-4212-AA1A-7AD1FBF2575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87685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1796BA-25E6-4098-A364-AE9A210A1E8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98123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63BADE-838E-445E-B676-89A3087B2FD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45844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E1B4C2-F607-46B4-B170-570A5CF796F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6554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96C2F2-507C-48EE-B1F2-410BF9C2422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96450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DDDD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33" name="Rectangle 905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1052513"/>
            <a:ext cx="77724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23434" name="Rectangle 90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23435" name="Rectangle 90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23436" name="Rectangle 90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23437" name="Rectangle 90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764115DA-610C-4E53-8B79-E90B7E664C70}" type="slidenum">
              <a:rPr lang="en-GB" altLang="en-US"/>
              <a:pPr/>
              <a:t>‹#›</a:t>
            </a:fld>
            <a:endParaRPr lang="en-GB" altLang="en-US"/>
          </a:p>
        </p:txBody>
      </p:sp>
      <p:pic>
        <p:nvPicPr>
          <p:cNvPr id="23448" name="Picture 920" descr="iStock_000017924327Large_cloud image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36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449" name="Text Box 921"/>
          <p:cNvSpPr txBox="1">
            <a:spLocks noChangeArrowheads="1"/>
          </p:cNvSpPr>
          <p:nvPr userDrawn="1"/>
        </p:nvSpPr>
        <p:spPr bwMode="auto">
          <a:xfrm>
            <a:off x="468313" y="188913"/>
            <a:ext cx="35988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>
                <a:solidFill>
                  <a:srgbClr val="FF3300"/>
                </a:solidFill>
              </a:rPr>
              <a:t>Learning for everyone…</a:t>
            </a:r>
          </a:p>
        </p:txBody>
      </p:sp>
      <p:pic>
        <p:nvPicPr>
          <p:cNvPr id="23453" name="Picture 925" descr="FW Solutions Logo-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5663" y="6188075"/>
            <a:ext cx="1938337" cy="669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anose="020B0606020202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anose="020B0606020202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anose="020B0606020202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anose="020B0606020202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anose="020B0606020202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anose="020B0606020202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anose="020B0606020202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anose="020B0606020202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DDDDDD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36613"/>
            <a:ext cx="8229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 Narrow" panose="020B060602020203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 Narrow" panose="020B060602020203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136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 Narrow" panose="020B0606020202030204" pitchFamily="34" charset="0"/>
              </a:defRPr>
            </a:lvl1pPr>
          </a:lstStyle>
          <a:p>
            <a:fld id="{60F06DF8-55A8-4774-9B74-6B6349E03E4C}" type="slidenum">
              <a:rPr lang="en-GB" altLang="en-US"/>
              <a:pPr/>
              <a:t>‹#›</a:t>
            </a:fld>
            <a:endParaRPr lang="en-GB" altLang="en-US"/>
          </a:p>
        </p:txBody>
      </p:sp>
      <p:pic>
        <p:nvPicPr>
          <p:cNvPr id="136199" name="Picture 7" descr="iStock_000017924327Large_cloud image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36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6200" name="Text Box 8"/>
          <p:cNvSpPr txBox="1">
            <a:spLocks noChangeArrowheads="1"/>
          </p:cNvSpPr>
          <p:nvPr userDrawn="1"/>
        </p:nvSpPr>
        <p:spPr bwMode="auto">
          <a:xfrm>
            <a:off x="323850" y="115888"/>
            <a:ext cx="4752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>
                <a:solidFill>
                  <a:srgbClr val="FF3300"/>
                </a:solidFill>
              </a:rPr>
              <a:t>Learning for everyone…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03350" y="1773238"/>
            <a:ext cx="7315200" cy="1243012"/>
          </a:xfrm>
        </p:spPr>
        <p:txBody>
          <a:bodyPr anchor="ctr"/>
          <a:lstStyle/>
          <a:p>
            <a:r>
              <a:rPr lang="en-GB" sz="4000" dirty="0"/>
              <a:t>Business Fundamentals – Brand and Brand Marketing </a:t>
            </a:r>
            <a:endParaRPr lang="en-GB" altLang="en-US" sz="4000" dirty="0">
              <a:latin typeface="+mn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908720"/>
            <a:ext cx="7772400" cy="711200"/>
          </a:xfrm>
        </p:spPr>
        <p:txBody>
          <a:bodyPr/>
          <a:lstStyle/>
          <a:p>
            <a:r>
              <a:rPr lang="en-GB" sz="3200" dirty="0"/>
              <a:t>Fitting social media into the marketing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700808"/>
            <a:ext cx="7772400" cy="4332287"/>
          </a:xfrm>
        </p:spPr>
        <p:txBody>
          <a:bodyPr/>
          <a:lstStyle/>
          <a:p>
            <a:pPr marL="0" indent="0">
              <a:buNone/>
            </a:pPr>
            <a:r>
              <a:rPr lang="en-GB" sz="2400" i="1" dirty="0">
                <a:solidFill>
                  <a:srgbClr val="FF0000"/>
                </a:solidFill>
              </a:rPr>
              <a:t>Integration with other forms of marketing: 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400" dirty="0"/>
              <a:t>The ability and cost of adding social media details to offline marketing in different media, e.g. magazines, newspapers, flyers, business cards and mailshots.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400" dirty="0"/>
              <a:t>Costs of adding social media links to email signatures and webpages and ensuring standardisation of this to retain the company image.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en-GB" sz="2400" i="1" dirty="0">
                <a:solidFill>
                  <a:srgbClr val="FF0000"/>
                </a:solidFill>
              </a:rPr>
              <a:t>The techniques used should: 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400" dirty="0"/>
              <a:t>ensure the selection of channels for target demographics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400" dirty="0"/>
              <a:t>The use of social media to collect target data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400" dirty="0"/>
              <a:t>The use of social media for rapid response to events</a:t>
            </a:r>
          </a:p>
        </p:txBody>
      </p:sp>
    </p:spTree>
    <p:extLst>
      <p:ext uri="{BB962C8B-B14F-4D97-AF65-F5344CB8AC3E}">
        <p14:creationId xmlns:p14="http://schemas.microsoft.com/office/powerpoint/2010/main" val="2858904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980728"/>
            <a:ext cx="7772400" cy="711200"/>
          </a:xfrm>
        </p:spPr>
        <p:txBody>
          <a:bodyPr/>
          <a:lstStyle/>
          <a:p>
            <a:pPr algn="l"/>
            <a:r>
              <a:rPr lang="en-GB" sz="3200" dirty="0"/>
              <a:t>Business type, vision, aims, objectives and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844824"/>
            <a:ext cx="8204448" cy="4114800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/>
              <a:t>There are many different sizes and types of business such as: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400" dirty="0"/>
              <a:t>Sole traders – Self employed individuals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400" dirty="0"/>
              <a:t>Small Medium Enterprise (SME) –smaller companies 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400" dirty="0"/>
              <a:t>Corporate sector – Large companies with directors and shareholders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400" dirty="0"/>
              <a:t>Public sector – Government bodies, NHS, Social Services etc.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400" dirty="0"/>
              <a:t>Education – Schools, Colleges, Academies etc.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400" dirty="0"/>
              <a:t>International, Charitable, Not-for-profit, Voluntary sector and more</a:t>
            </a:r>
          </a:p>
        </p:txBody>
      </p:sp>
    </p:spTree>
    <p:extLst>
      <p:ext uri="{BB962C8B-B14F-4D97-AF65-F5344CB8AC3E}">
        <p14:creationId xmlns:p14="http://schemas.microsoft.com/office/powerpoint/2010/main" val="3981990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836712"/>
            <a:ext cx="7772400" cy="711200"/>
          </a:xfrm>
        </p:spPr>
        <p:txBody>
          <a:bodyPr/>
          <a:lstStyle/>
          <a:p>
            <a:r>
              <a:rPr lang="en-GB" sz="3200" dirty="0"/>
              <a:t>Aims and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547912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GB" sz="2000" dirty="0"/>
              <a:t>Most companies have basic aims and objectives, such as: 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000" dirty="0"/>
              <a:t>Survival – Ever changing markets, legislation, increased costs all take time and finances to deal with in order to survive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000" dirty="0"/>
              <a:t>Growth – Companies need to grow to survive changes in market places and trends, customer demands and to meet overheads.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000" dirty="0"/>
              <a:t>Increased profit – retained profit allows development and finance opportunities for future development.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000" dirty="0"/>
              <a:t>Increased market share allows all of the above, plus presence and higher profile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000" dirty="0"/>
              <a:t>Improving a product/service assists in development. Companies begin projecting an recognised image with larger ones improving share price/dividends paid to shareholders.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000" dirty="0"/>
              <a:t>Competitive Advantage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835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Brand and values of a business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7850832" cy="4114800"/>
          </a:xfrm>
        </p:spPr>
        <p:txBody>
          <a:bodyPr/>
          <a:lstStyle/>
          <a:p>
            <a:pPr marL="0" indent="0">
              <a:buNone/>
            </a:pPr>
            <a:r>
              <a:rPr lang="en-GB" sz="2400" b="1" i="1" dirty="0">
                <a:solidFill>
                  <a:srgbClr val="FF0000"/>
                </a:solidFill>
              </a:rPr>
              <a:t>Brand and Values: </a:t>
            </a:r>
          </a:p>
          <a:p>
            <a:pPr marL="0" indent="0">
              <a:buNone/>
            </a:pPr>
            <a:r>
              <a:rPr lang="en-GB" sz="2400" dirty="0"/>
              <a:t>Most companies utilise a recognisable logo for customer recognition.</a:t>
            </a:r>
          </a:p>
          <a:p>
            <a:pPr marL="0" indent="0">
              <a:buNone/>
            </a:pPr>
            <a:r>
              <a:rPr lang="en-GB" sz="2400" dirty="0"/>
              <a:t>All companies should hold a detailed ‘mission statement’. This is a statement of purpose, why the company exists</a:t>
            </a:r>
          </a:p>
          <a:p>
            <a:pPr marL="0" indent="0">
              <a:buNone/>
            </a:pPr>
            <a:r>
              <a:rPr lang="en-GB" sz="2400" dirty="0"/>
              <a:t>Companies should develop independent identities, different business ethics and a wide range of sustainable business practices, core principles and standards they set for employees. Not all keep to these and suffer from this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9188" y="5085184"/>
            <a:ext cx="1772816" cy="177281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5301208"/>
            <a:ext cx="2522004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259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Marketing tools available to a business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dirty="0"/>
              <a:t>Marketing tools available include: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400" dirty="0"/>
              <a:t>Research into market trends and needs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400" dirty="0"/>
              <a:t>Analytics- What is selling, for how much and what is demand?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400" dirty="0"/>
              <a:t>Exploiting social media through various media options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400" dirty="0"/>
              <a:t>Search engine optimisation, increased visibility of website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400" dirty="0"/>
              <a:t>Website analysis. – Is it working as it should?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400" dirty="0"/>
              <a:t>Productivity and management. Are these effective and strong?</a:t>
            </a:r>
          </a:p>
          <a:p>
            <a:pPr marL="0" indent="0">
              <a:buClr>
                <a:srgbClr val="FF0000"/>
              </a:buClr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125502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Consequences of using social media on a budget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i="1" dirty="0">
                <a:solidFill>
                  <a:srgbClr val="FF0000"/>
                </a:solidFill>
              </a:rPr>
              <a:t>Consequences on budget: </a:t>
            </a:r>
          </a:p>
          <a:p>
            <a:pPr marL="0" indent="0">
              <a:buNone/>
            </a:pPr>
            <a:r>
              <a:rPr lang="en-GB" sz="2400" dirty="0"/>
              <a:t>Budgets can soon be swallowed up through items such as:</a:t>
            </a:r>
          </a:p>
          <a:p>
            <a:pPr marL="0" indent="0">
              <a:buNone/>
            </a:pPr>
            <a:r>
              <a:rPr lang="en-GB" sz="2400" dirty="0"/>
              <a:t>The cost of employing specialist staff, educate/train all staff to avoid social media gaffes.</a:t>
            </a:r>
          </a:p>
          <a:p>
            <a:pPr marL="0" indent="0">
              <a:buNone/>
            </a:pPr>
            <a:r>
              <a:rPr lang="en-GB" sz="2400" dirty="0"/>
              <a:t>The proliferation of social media sites and networks available.</a:t>
            </a:r>
          </a:p>
          <a:p>
            <a:pPr marL="0" indent="0">
              <a:buNone/>
            </a:pPr>
            <a:r>
              <a:rPr lang="en-GB" sz="2400" dirty="0"/>
              <a:t>The need to analyse and respond to competitors' social media use and the need to keep up with rising use of social media.</a:t>
            </a:r>
          </a:p>
          <a:p>
            <a:pPr marL="0" indent="0">
              <a:buNone/>
            </a:pPr>
            <a:r>
              <a:rPr lang="en-GB" sz="2400" dirty="0"/>
              <a:t>The need to allocate/reallocate marketing budget elsewhere in the company.</a:t>
            </a:r>
          </a:p>
        </p:txBody>
      </p:sp>
    </p:spTree>
    <p:extLst>
      <p:ext uri="{BB962C8B-B14F-4D97-AF65-F5344CB8AC3E}">
        <p14:creationId xmlns:p14="http://schemas.microsoft.com/office/powerpoint/2010/main" val="2291379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8205788" cy="711200"/>
          </a:xfrm>
        </p:spPr>
        <p:txBody>
          <a:bodyPr/>
          <a:lstStyle/>
          <a:p>
            <a:pPr algn="l"/>
            <a:r>
              <a:rPr lang="en-GB" sz="3200" dirty="0"/>
              <a:t>The benefits and consequences of social </a:t>
            </a:r>
            <a:r>
              <a:rPr lang="en-GB" sz="3200"/>
              <a:t>media marketing growth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3352" y="1475904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GB" sz="2400" i="1" dirty="0">
                <a:solidFill>
                  <a:srgbClr val="FF0000"/>
                </a:solidFill>
              </a:rPr>
              <a:t>The benefits: 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400" dirty="0"/>
              <a:t>It allows compnies to grow as a community, it extends their reach and increases market penetration.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400" dirty="0"/>
              <a:t>It allows influences/controls over an audience and improves the company reputation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400" dirty="0"/>
              <a:t>It also creates website traffic and increases ratings</a:t>
            </a:r>
          </a:p>
          <a:p>
            <a:pPr marL="0" indent="0">
              <a:buNone/>
            </a:pPr>
            <a:r>
              <a:rPr lang="en-GB" sz="2400" i="1" dirty="0">
                <a:solidFill>
                  <a:srgbClr val="FF0000"/>
                </a:solidFill>
              </a:rPr>
              <a:t>Consequences: 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400" dirty="0"/>
              <a:t>Increased costs of staff running social media accounts with some difficulty of quantifying the effectiveness of each campaign.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400" dirty="0"/>
              <a:t>Negative aspects are also amplified and made more visible.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400" dirty="0"/>
              <a:t>Increased workload through the treadmill of producing new content</a:t>
            </a:r>
          </a:p>
        </p:txBody>
      </p:sp>
    </p:spTree>
    <p:extLst>
      <p:ext uri="{BB962C8B-B14F-4D97-AF65-F5344CB8AC3E}">
        <p14:creationId xmlns:p14="http://schemas.microsoft.com/office/powerpoint/2010/main" val="377516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3200" dirty="0"/>
              <a:t>benefits and consequences of engagement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8205788" cy="4114800"/>
          </a:xfrm>
        </p:spPr>
        <p:txBody>
          <a:bodyPr/>
          <a:lstStyle/>
          <a:p>
            <a:pPr marL="0" indent="0">
              <a:buClr>
                <a:srgbClr val="FF0000"/>
              </a:buClr>
              <a:buNone/>
            </a:pPr>
            <a:r>
              <a:rPr lang="en-GB" sz="2400" i="1" dirty="0">
                <a:solidFill>
                  <a:srgbClr val="FF0000"/>
                </a:solidFill>
              </a:rPr>
              <a:t>Benefits: 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400" dirty="0"/>
              <a:t>increases ranking on social media sites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400" dirty="0"/>
              <a:t>Encourages viral marketing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400" dirty="0"/>
              <a:t>Improves branding/customer perception and grows repeat business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en-GB" sz="2400" i="1" dirty="0">
                <a:solidFill>
                  <a:srgbClr val="FF0000"/>
                </a:solidFill>
              </a:rPr>
              <a:t>Consequences: 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400" dirty="0"/>
              <a:t>Increased costs of staff running social media accounts.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400" dirty="0"/>
              <a:t>Cost of offers/incentives to engage customers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400" dirty="0"/>
              <a:t>Cost of negative engagement can spread quickly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400" dirty="0"/>
              <a:t>Cost to ongoing production of new content/offers</a:t>
            </a:r>
          </a:p>
        </p:txBody>
      </p:sp>
    </p:spTree>
    <p:extLst>
      <p:ext uri="{BB962C8B-B14F-4D97-AF65-F5344CB8AC3E}">
        <p14:creationId xmlns:p14="http://schemas.microsoft.com/office/powerpoint/2010/main" val="429535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052513"/>
            <a:ext cx="8568952" cy="711200"/>
          </a:xfrm>
        </p:spPr>
        <p:txBody>
          <a:bodyPr/>
          <a:lstStyle/>
          <a:p>
            <a:r>
              <a:rPr lang="en-GB" sz="3200" dirty="0"/>
              <a:t>Factors to consider - a social media plan for a business?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769929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/>
              <a:t>Factors to consider include: 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400" dirty="0"/>
              <a:t>The targeted audience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400" dirty="0"/>
              <a:t>Company aspirations and goals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400" dirty="0"/>
              <a:t>Key dates linked to other factors such as product/service availability 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400" dirty="0"/>
              <a:t>Staffing issues and related budget 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400" dirty="0"/>
              <a:t>Social media platforms, which is cost effective?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400" dirty="0"/>
              <a:t>How to monitor/measure/analyse results of each campaign.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400" dirty="0"/>
              <a:t>Development of a ‘wrap up’ strategy to inform of end of campaign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400" dirty="0"/>
              <a:t>Integration with wider marketing and the cost implications of this</a:t>
            </a:r>
          </a:p>
        </p:txBody>
      </p:sp>
    </p:spTree>
    <p:extLst>
      <p:ext uri="{BB962C8B-B14F-4D97-AF65-F5344CB8AC3E}">
        <p14:creationId xmlns:p14="http://schemas.microsoft.com/office/powerpoint/2010/main" val="3026632603"/>
      </p:ext>
    </p:extLst>
  </p:cSld>
  <p:clrMapOvr>
    <a:masterClrMapping/>
  </p:clrMapOvr>
</p:sld>
</file>

<file path=ppt/theme/theme1.xml><?xml version="1.0" encoding="utf-8"?>
<a:theme xmlns:a="http://schemas.openxmlformats.org/drawingml/2006/main" name="Cactus">
  <a:themeElements>
    <a:clrScheme name="Cactus 2">
      <a:dk1>
        <a:srgbClr val="000000"/>
      </a:dk1>
      <a:lt1>
        <a:srgbClr val="FFFFFF"/>
      </a:lt1>
      <a:dk2>
        <a:srgbClr val="000000"/>
      </a:dk2>
      <a:lt2>
        <a:srgbClr val="006600"/>
      </a:lt2>
      <a:accent1>
        <a:srgbClr val="F5EBC1"/>
      </a:accent1>
      <a:accent2>
        <a:srgbClr val="FFCC00"/>
      </a:accent2>
      <a:accent3>
        <a:srgbClr val="FFFFFF"/>
      </a:accent3>
      <a:accent4>
        <a:srgbClr val="000000"/>
      </a:accent4>
      <a:accent5>
        <a:srgbClr val="F9F3DD"/>
      </a:accent5>
      <a:accent6>
        <a:srgbClr val="E7B900"/>
      </a:accent6>
      <a:hlink>
        <a:srgbClr val="D4876C"/>
      </a:hlink>
      <a:folHlink>
        <a:srgbClr val="B2B2B2"/>
      </a:folHlink>
    </a:clrScheme>
    <a:fontScheme name="Cactus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Cactus 1">
        <a:dk1>
          <a:srgbClr val="FF9900"/>
        </a:dk1>
        <a:lt1>
          <a:srgbClr val="FFFFCC"/>
        </a:lt1>
        <a:dk2>
          <a:srgbClr val="000000"/>
        </a:dk2>
        <a:lt2>
          <a:srgbClr val="FFCC00"/>
        </a:lt2>
        <a:accent1>
          <a:srgbClr val="6B6253"/>
        </a:accent1>
        <a:accent2>
          <a:srgbClr val="72543E"/>
        </a:accent2>
        <a:accent3>
          <a:srgbClr val="AAAAAA"/>
        </a:accent3>
        <a:accent4>
          <a:srgbClr val="DADAAE"/>
        </a:accent4>
        <a:accent5>
          <a:srgbClr val="BAB7B3"/>
        </a:accent5>
        <a:accent6>
          <a:srgbClr val="674B37"/>
        </a:accent6>
        <a:hlink>
          <a:srgbClr val="DA988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ctus 2">
        <a:dk1>
          <a:srgbClr val="000000"/>
        </a:dk1>
        <a:lt1>
          <a:srgbClr val="FFFFFF"/>
        </a:lt1>
        <a:dk2>
          <a:srgbClr val="000000"/>
        </a:dk2>
        <a:lt2>
          <a:srgbClr val="006600"/>
        </a:lt2>
        <a:accent1>
          <a:srgbClr val="F5EBC1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9F3DD"/>
        </a:accent5>
        <a:accent6>
          <a:srgbClr val="E7B900"/>
        </a:accent6>
        <a:hlink>
          <a:srgbClr val="D4876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ctus 3">
        <a:dk1>
          <a:srgbClr val="000000"/>
        </a:dk1>
        <a:lt1>
          <a:srgbClr val="FFFFFF"/>
        </a:lt1>
        <a:dk2>
          <a:srgbClr val="000000"/>
        </a:dk2>
        <a:lt2>
          <a:srgbClr val="292929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ctus 4">
        <a:dk1>
          <a:srgbClr val="000000"/>
        </a:dk1>
        <a:lt1>
          <a:srgbClr val="FFFFFF"/>
        </a:lt1>
        <a:dk2>
          <a:srgbClr val="000000"/>
        </a:dk2>
        <a:lt2>
          <a:srgbClr val="006600"/>
        </a:lt2>
        <a:accent1>
          <a:srgbClr val="D8EBB3"/>
        </a:accent1>
        <a:accent2>
          <a:srgbClr val="CCCC00"/>
        </a:accent2>
        <a:accent3>
          <a:srgbClr val="FFFFFF"/>
        </a:accent3>
        <a:accent4>
          <a:srgbClr val="000000"/>
        </a:accent4>
        <a:accent5>
          <a:srgbClr val="E9F3D6"/>
        </a:accent5>
        <a:accent6>
          <a:srgbClr val="B9B900"/>
        </a:accent6>
        <a:hlink>
          <a:srgbClr val="FFBE7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ctus 5">
        <a:dk1>
          <a:srgbClr val="000000"/>
        </a:dk1>
        <a:lt1>
          <a:srgbClr val="E5D3B3"/>
        </a:lt1>
        <a:dk2>
          <a:srgbClr val="800000"/>
        </a:dk2>
        <a:lt2>
          <a:srgbClr val="009900"/>
        </a:lt2>
        <a:accent1>
          <a:srgbClr val="D5B095"/>
        </a:accent1>
        <a:accent2>
          <a:srgbClr val="E28666"/>
        </a:accent2>
        <a:accent3>
          <a:srgbClr val="F0E6D6"/>
        </a:accent3>
        <a:accent4>
          <a:srgbClr val="000000"/>
        </a:accent4>
        <a:accent5>
          <a:srgbClr val="E7D4C8"/>
        </a:accent5>
        <a:accent6>
          <a:srgbClr val="CD795C"/>
        </a:accent6>
        <a:hlink>
          <a:srgbClr val="B75735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ctus 6">
        <a:dk1>
          <a:srgbClr val="99CC00"/>
        </a:dk1>
        <a:lt1>
          <a:srgbClr val="FFFFFF"/>
        </a:lt1>
        <a:dk2>
          <a:srgbClr val="51399D"/>
        </a:dk2>
        <a:lt2>
          <a:srgbClr val="FFFFCC"/>
        </a:lt2>
        <a:accent1>
          <a:srgbClr val="877CAA"/>
        </a:accent1>
        <a:accent2>
          <a:srgbClr val="000058"/>
        </a:accent2>
        <a:accent3>
          <a:srgbClr val="B3AECC"/>
        </a:accent3>
        <a:accent4>
          <a:srgbClr val="DADADA"/>
        </a:accent4>
        <a:accent5>
          <a:srgbClr val="C3BFD2"/>
        </a:accent5>
        <a:accent6>
          <a:srgbClr val="00004F"/>
        </a:accent6>
        <a:hlink>
          <a:srgbClr val="FFCC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0245788D1B494F83A692D86DFCCC03" ma:contentTypeVersion="9" ma:contentTypeDescription="Create a new document." ma:contentTypeScope="" ma:versionID="9ab01bbf0a6942a9a9d440f65aec531f">
  <xsd:schema xmlns:xsd="http://www.w3.org/2001/XMLSchema" xmlns:xs="http://www.w3.org/2001/XMLSchema" xmlns:p="http://schemas.microsoft.com/office/2006/metadata/properties" xmlns:ns2="cc08cddd-413c-4836-8007-f86849458654" targetNamespace="http://schemas.microsoft.com/office/2006/metadata/properties" ma:root="true" ma:fieldsID="7f09b2f20ea72ee578246cd3bfafa30f" ns2:_="">
    <xsd:import namespace="cc08cddd-413c-4836-8007-f8684945865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08cddd-413c-4836-8007-f8684945865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CDA120D-C2CA-4D8B-BB1B-96F874FF19D0}"/>
</file>

<file path=customXml/itemProps2.xml><?xml version="1.0" encoding="utf-8"?>
<ds:datastoreItem xmlns:ds="http://schemas.openxmlformats.org/officeDocument/2006/customXml" ds:itemID="{189390DF-DA32-4619-9477-7A2815F8B053}"/>
</file>

<file path=customXml/itemProps3.xml><?xml version="1.0" encoding="utf-8"?>
<ds:datastoreItem xmlns:ds="http://schemas.openxmlformats.org/officeDocument/2006/customXml" ds:itemID="{EA8F0E42-39FC-4BE3-9AD7-4D6C30EC4E74}"/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Designs\Cactus.pot</Template>
  <TotalTime>171</TotalTime>
  <Words>768</Words>
  <Application>Microsoft Office PowerPoint</Application>
  <PresentationFormat>On-screen Show (4:3)</PresentationFormat>
  <Paragraphs>75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Arial Narrow</vt:lpstr>
      <vt:lpstr>Times New Roman</vt:lpstr>
      <vt:lpstr>Wingdings</vt:lpstr>
      <vt:lpstr>Cactus</vt:lpstr>
      <vt:lpstr>Custom Design</vt:lpstr>
      <vt:lpstr>Business Fundamentals – Brand and Brand Marketing </vt:lpstr>
      <vt:lpstr>Business type, vision, aims, objectives and goals</vt:lpstr>
      <vt:lpstr>Aims and objectives</vt:lpstr>
      <vt:lpstr>Brand and values of a business</vt:lpstr>
      <vt:lpstr>Marketing tools available to a business</vt:lpstr>
      <vt:lpstr>Consequences of using social media on a budget</vt:lpstr>
      <vt:lpstr>The benefits and consequences of social media marketing growth</vt:lpstr>
      <vt:lpstr>benefits and consequences of engagement </vt:lpstr>
      <vt:lpstr>Factors to consider - a social media plan for a business? </vt:lpstr>
      <vt:lpstr>Fitting social media into the marketing plan</vt:lpstr>
    </vt:vector>
  </TitlesOfParts>
  <Company>Bowling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rod.hardy</dc:creator>
  <cp:lastModifiedBy>Rebecca Warden</cp:lastModifiedBy>
  <cp:revision>32</cp:revision>
  <cp:lastPrinted>1601-01-01T00:00:00Z</cp:lastPrinted>
  <dcterms:created xsi:type="dcterms:W3CDTF">2008-09-12T08:51:50Z</dcterms:created>
  <dcterms:modified xsi:type="dcterms:W3CDTF">2021-01-19T16:42:29Z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0x010100420245788D1B494F83A692D86DFCCC03</vt:lpwstr>
  </property>
</Properties>
</file>